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85" r:id="rId6"/>
    <p:sldId id="303" r:id="rId7"/>
    <p:sldId id="304" r:id="rId8"/>
    <p:sldId id="305" r:id="rId9"/>
    <p:sldId id="306" r:id="rId10"/>
    <p:sldId id="307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01" r:id="rId19"/>
    <p:sldId id="308" r:id="rId20"/>
    <p:sldId id="310" r:id="rId21"/>
    <p:sldId id="274" r:id="rId22"/>
    <p:sldId id="312" r:id="rId23"/>
    <p:sldId id="292" r:id="rId24"/>
    <p:sldId id="309" r:id="rId25"/>
    <p:sldId id="320" r:id="rId26"/>
    <p:sldId id="324" r:id="rId27"/>
    <p:sldId id="321" r:id="rId28"/>
    <p:sldId id="322" r:id="rId29"/>
    <p:sldId id="323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439241-AFAE-D7AC-F676-0D2978A2C6F1}" name="Kade Jones" initials="KJ" userId="S::kjones@planacadiana.org::225ae164-4b1a-4977-bde3-34bd51f50035" providerId="AD"/>
  <p188:author id="{9B15E7F7-50AD-8115-12E9-3030EE2B7705}" name="Rachel Godeaux" initials="RG" userId="S::rgodeaux@planacadiana.org::e6072e65-a0b5-453b-b722-8ec6525ffb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A7E"/>
    <a:srgbClr val="910504"/>
    <a:srgbClr val="85C4CD"/>
    <a:srgbClr val="094A7F"/>
    <a:srgbClr val="A3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3405" autoAdjust="0"/>
  </p:normalViewPr>
  <p:slideViewPr>
    <p:cSldViewPr snapToGrid="0">
      <p:cViewPr>
        <p:scale>
          <a:sx n="75" d="100"/>
          <a:sy n="75" d="100"/>
        </p:scale>
        <p:origin x="206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5E5B2-EBB0-4B68-A5F7-810DB268D089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10AC1-6C23-4886-BA0A-8F6266B7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7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58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5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031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065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71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651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70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952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25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01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5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Acadiana Planning Commission (APC) — Louisiana Planning District 4 — is a quasi-governmental multi-service agency that serves the public sector throughout the Acadiana area. APC is focused on promoting economic development and growth, strengthening communities, improving the transportation system and more.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6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7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67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44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5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2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59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10AC1-6C23-4886-BA0A-8F6266B788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58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6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232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26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528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23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10AC1-6C23-4886-BA0A-8F6266B788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4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F8EF6-7315-4CBB-5D15-3E9929E24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01A27-91A8-D005-1B22-B308A5B8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41577-29AF-067A-48E9-0BC4EED79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F8BFA-7108-F5D0-254D-DB9272B4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38AF4-A0CE-3A94-2A62-48960154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896D-DA10-775D-B64E-88D5B2B8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0BFF5-6D38-8BDF-1892-3B01147EC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6347-4A5E-256A-BC56-0EDAEA90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636EA-F6E2-114A-0F30-B4B7D070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F5101-3A2D-99F0-BC2C-A05E9D02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9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16FDB-9156-AA74-23CE-356E5AEB3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9DB1E-3DBD-74FD-7102-75BCEBE0E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EBBF1-77A9-CFA4-72D2-F7A0E60D3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E302E-3EF7-9820-053A-21A0D21F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F01A0-6AD1-7EA9-6F72-849A5DDA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B9CBC-6BCB-E7F2-4EBE-BC8AF03E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C3022-4FEB-6DEB-D1DE-5682771B8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4160A-DD0B-7F3F-485B-0C7722BA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1858-D995-ADF6-0044-5035F029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1D75C-6115-362A-7E8D-AF23DD04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7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07E3E-EF1E-E202-81A5-F2F893B4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26E77-B716-8255-DB5A-36424C0AE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F2D7E-6BDF-99EB-BC76-C684779D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1B54E-07CE-552A-594E-AABF99E2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EEDC-0A3A-C50A-EA4F-79DA7226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7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383C-5784-F7DD-C1CD-DDFF24A9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27DC7-FC1E-A19E-2985-0BA2AC878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A3EC5-E1A8-A5FB-B967-FD57FDB79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CB90B-A5B9-EA4A-6F5E-A2DB912F4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AA77-74D8-0337-DBD8-722C0639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86BCA-1427-DF65-9719-D376D6CC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0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881B-055E-8C81-EADB-82755E6D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345B6-5F5D-04FC-F78B-C796C999F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F4510-2C33-B6CA-8956-2F3C3116C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B41B0-A4C5-C739-A548-73EAFF3C5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B832FB-2755-8A8C-CE04-8D49843C6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8EF149-0C76-6351-D5E3-197C59C0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413536-C8CD-F0E8-A2E4-5DAE1A4A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DED9F-BC70-F36C-B410-6C3E556B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2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2CC53-FD42-E2EE-220C-B7939C09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D6FE2-DB85-B5EA-A502-E02C1116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9CAE4-647C-EACB-0982-85B9493A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1EC74-93B5-715D-2EA2-553353F4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61D47-A523-D975-8D74-DE09C0E7C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DA18DC-4441-BD34-5581-0F20AC1C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BACE7-E137-9C88-CE15-19FD5FC4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88F4-A394-DD2B-CAD4-57CA830B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FFDE-8320-97AF-11B8-592ECA55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6EE3C-5909-5DC6-718D-23AF88D5D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C0F0F-5D95-A344-4DFA-873E9F36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0B136-E526-BB41-4101-A252C27A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B4B7F-D47E-E96B-FD10-55E4F3B2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3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3404-5213-0B08-702C-74C5E7B5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10C67-0E90-2D08-EAB9-4D3D73249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6D3C2-4110-E98A-6F9E-5C965D995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49199-7DC4-7ED9-BA04-81686C42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19D3E-8CCE-D8B2-717C-CA05358F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1C715-0C7B-013F-863C-D59D3278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0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AAA3-C363-287C-4AE5-0828A646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A2487-C636-A1C2-980A-F246916B6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6CF92-24B6-5B29-690B-28F132496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CC760-F7B9-4B70-9BAC-DA59167ADDEC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EB9E2-8380-45D8-8B6A-FB8EF1DE0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A12C1-2A61-66B5-8B4F-E843BC2BA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65A17-05A7-4DDC-A533-851AC0EF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01CBB-1274-9F68-D156-E53154295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7392" y="3014803"/>
            <a:ext cx="5144138" cy="1478723"/>
          </a:xfrm>
        </p:spPr>
        <p:txBody>
          <a:bodyPr anchor="t">
            <a:normAutofit/>
          </a:bodyPr>
          <a:lstStyle/>
          <a:p>
            <a:pPr algn="l"/>
            <a:r>
              <a:rPr lang="en-US" sz="2500" b="1" i="1" dirty="0">
                <a:solidFill>
                  <a:srgbClr val="094A7F"/>
                </a:solidFill>
                <a:latin typeface="Montserrat"/>
              </a:rPr>
              <a:t>Opportunity Zone Prospectuses and 2022-2027 Acadiana CEDS</a:t>
            </a:r>
            <a:endParaRPr lang="en-US" sz="2500" b="1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1FAB3-69C0-F1AA-350C-09913547C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7392" y="658090"/>
            <a:ext cx="4805691" cy="1932078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en-US" sz="4000" dirty="0">
                <a:solidFill>
                  <a:srgbClr val="910504"/>
                </a:solidFill>
                <a:latin typeface="Montserrat" panose="00000500000000000000" pitchFamily="50" charset="0"/>
              </a:rPr>
              <a:t>Acadiana Planning Commission’s </a:t>
            </a:r>
            <a:r>
              <a:rPr lang="en-US" sz="4000" dirty="0" err="1">
                <a:solidFill>
                  <a:srgbClr val="910504"/>
                </a:solidFill>
                <a:latin typeface="Montserrat" panose="00000500000000000000" pitchFamily="50" charset="0"/>
              </a:rPr>
              <a:t>WealthWorks</a:t>
            </a:r>
            <a:r>
              <a:rPr lang="en-US" sz="4000" dirty="0">
                <a:solidFill>
                  <a:srgbClr val="910504"/>
                </a:solidFill>
                <a:latin typeface="Montserrat" panose="00000500000000000000" pitchFamily="50" charset="0"/>
              </a:rPr>
              <a:t> Strategy: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FCEDAEC-B81C-17EE-66B1-1DBB008FF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1778434"/>
            <a:ext cx="4141760" cy="421553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7BA249AC-067B-02A7-A4DD-A715259F9E2F}"/>
              </a:ext>
            </a:extLst>
          </p:cNvPr>
          <p:cNvSpPr txBox="1">
            <a:spLocks/>
          </p:cNvSpPr>
          <p:nvPr/>
        </p:nvSpPr>
        <p:spPr>
          <a:xfrm>
            <a:off x="6707392" y="4721096"/>
            <a:ext cx="4805691" cy="937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910504"/>
                </a:solidFill>
                <a:latin typeface="Montserrat" panose="00000500000000000000" pitchFamily="50" charset="0"/>
              </a:rPr>
              <a:t>Presenter: </a:t>
            </a:r>
            <a:r>
              <a:rPr lang="en-US" sz="2000" b="1" dirty="0">
                <a:solidFill>
                  <a:srgbClr val="910504"/>
                </a:solidFill>
                <a:latin typeface="Montserrat" panose="00000500000000000000" pitchFamily="50" charset="0"/>
              </a:rPr>
              <a:t>Kade Jones, APC</a:t>
            </a:r>
          </a:p>
        </p:txBody>
      </p:sp>
    </p:spTree>
    <p:extLst>
      <p:ext uri="{BB962C8B-B14F-4D97-AF65-F5344CB8AC3E}">
        <p14:creationId xmlns:p14="http://schemas.microsoft.com/office/powerpoint/2010/main" val="1743656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C5382744-B38A-A34E-A866-42F93663C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72" y="0"/>
            <a:ext cx="8889456" cy="68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78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22842F-63E9-B6E7-7672-E5FC4459153E}"/>
              </a:ext>
            </a:extLst>
          </p:cNvPr>
          <p:cNvGrpSpPr/>
          <p:nvPr/>
        </p:nvGrpSpPr>
        <p:grpSpPr>
          <a:xfrm>
            <a:off x="0" y="1073977"/>
            <a:ext cx="12192000" cy="4710045"/>
            <a:chOff x="1280969" y="0"/>
            <a:chExt cx="9252560" cy="3574473"/>
          </a:xfrm>
        </p:grpSpPr>
        <p:pic>
          <p:nvPicPr>
            <p:cNvPr id="4" name="Picture 3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C97CBA5F-50BA-8BC5-0D97-2ABF9B0A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969" y="0"/>
              <a:ext cx="4626771" cy="3574473"/>
            </a:xfrm>
            <a:prstGeom prst="rect">
              <a:avLst/>
            </a:prstGeom>
          </p:spPr>
        </p:pic>
        <p:pic>
          <p:nvPicPr>
            <p:cNvPr id="6" name="Picture 5" descr="A close-up of a website&#10;&#10;Description automatically generated">
              <a:extLst>
                <a:ext uri="{FF2B5EF4-FFF2-40B4-BE49-F238E27FC236}">
                  <a16:creationId xmlns:a16="http://schemas.microsoft.com/office/drawing/2014/main" id="{B1563B3A-7A27-1004-F07B-7EC369868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7740" y="0"/>
              <a:ext cx="4625789" cy="3574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953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6F353A-4FD0-95FB-7C87-A1DCF4339ED7}"/>
              </a:ext>
            </a:extLst>
          </p:cNvPr>
          <p:cNvGrpSpPr/>
          <p:nvPr/>
        </p:nvGrpSpPr>
        <p:grpSpPr>
          <a:xfrm>
            <a:off x="-2" y="1073727"/>
            <a:ext cx="12192002" cy="4710546"/>
            <a:chOff x="1658471" y="0"/>
            <a:chExt cx="7865036" cy="3038764"/>
          </a:xfrm>
        </p:grpSpPr>
        <p:pic>
          <p:nvPicPr>
            <p:cNvPr id="3" name="Picture 2" descr="A map of a city&#10;&#10;Description automatically generated">
              <a:extLst>
                <a:ext uri="{FF2B5EF4-FFF2-40B4-BE49-F238E27FC236}">
                  <a16:creationId xmlns:a16="http://schemas.microsoft.com/office/drawing/2014/main" id="{CE13AEA2-1F6A-1320-C4D6-3A8FD3D02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471" y="0"/>
              <a:ext cx="3932518" cy="3038764"/>
            </a:xfrm>
            <a:prstGeom prst="rect">
              <a:avLst/>
            </a:prstGeom>
          </p:spPr>
        </p:pic>
        <p:pic>
          <p:nvPicPr>
            <p:cNvPr id="8" name="Picture 7" descr="A close-up of a brochure&#10;&#10;Description automatically generated">
              <a:extLst>
                <a:ext uri="{FF2B5EF4-FFF2-40B4-BE49-F238E27FC236}">
                  <a16:creationId xmlns:a16="http://schemas.microsoft.com/office/drawing/2014/main" id="{DF1B2E81-1DCD-F4EB-C25E-EF3FACEC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989" y="0"/>
              <a:ext cx="3932518" cy="303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2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2016D7-13DC-8788-83DC-1DF4B655FAE7}"/>
              </a:ext>
            </a:extLst>
          </p:cNvPr>
          <p:cNvGrpSpPr/>
          <p:nvPr/>
        </p:nvGrpSpPr>
        <p:grpSpPr>
          <a:xfrm>
            <a:off x="0" y="1073269"/>
            <a:ext cx="12192000" cy="4711462"/>
            <a:chOff x="542815" y="0"/>
            <a:chExt cx="9990714" cy="3860800"/>
          </a:xfrm>
        </p:grpSpPr>
        <p:pic>
          <p:nvPicPr>
            <p:cNvPr id="4" name="Picture 3" descr="A building with a railing&#10;&#10;Description automatically generated">
              <a:extLst>
                <a:ext uri="{FF2B5EF4-FFF2-40B4-BE49-F238E27FC236}">
                  <a16:creationId xmlns:a16="http://schemas.microsoft.com/office/drawing/2014/main" id="{5DC961B4-A48B-0752-FCA7-6D21600FA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15" y="0"/>
              <a:ext cx="4994384" cy="3860800"/>
            </a:xfrm>
            <a:prstGeom prst="rect">
              <a:avLst/>
            </a:prstGeom>
          </p:spPr>
        </p:pic>
        <p:pic>
          <p:nvPicPr>
            <p:cNvPr id="6" name="Picture 5" descr="A screenshot of a phone number&#10;&#10;Description automatically generated">
              <a:extLst>
                <a:ext uri="{FF2B5EF4-FFF2-40B4-BE49-F238E27FC236}">
                  <a16:creationId xmlns:a16="http://schemas.microsoft.com/office/drawing/2014/main" id="{D0CDF1DE-87D1-D5E4-A9CC-B911C7467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199" y="0"/>
              <a:ext cx="4996330" cy="386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369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0C6D9E-87F0-B521-1861-6452FA36AE44}"/>
              </a:ext>
            </a:extLst>
          </p:cNvPr>
          <p:cNvGrpSpPr/>
          <p:nvPr/>
        </p:nvGrpSpPr>
        <p:grpSpPr>
          <a:xfrm>
            <a:off x="0" y="1073727"/>
            <a:ext cx="12192000" cy="4710546"/>
            <a:chOff x="1657528" y="0"/>
            <a:chExt cx="7029822" cy="2716068"/>
          </a:xfrm>
        </p:grpSpPr>
        <p:pic>
          <p:nvPicPr>
            <p:cNvPr id="3" name="Picture 2" descr="A screenshot of a financial document&#10;&#10;Description automatically generated">
              <a:extLst>
                <a:ext uri="{FF2B5EF4-FFF2-40B4-BE49-F238E27FC236}">
                  <a16:creationId xmlns:a16="http://schemas.microsoft.com/office/drawing/2014/main" id="{EEB72900-6CE2-5CBD-CC60-0B3039835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528" y="0"/>
              <a:ext cx="3514911" cy="2715491"/>
            </a:xfrm>
            <a:prstGeom prst="rect">
              <a:avLst/>
            </a:prstGeom>
          </p:spPr>
        </p:pic>
        <p:pic>
          <p:nvPicPr>
            <p:cNvPr id="8" name="Picture 7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6BB07D51-CB5C-DCD4-5B3A-5C91A7DF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439" y="0"/>
              <a:ext cx="3514911" cy="2716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609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052B0-1697-5765-FA20-E4113C5F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2800" b="1">
                <a:solidFill>
                  <a:srgbClr val="FFFFFF"/>
                </a:solidFill>
                <a:latin typeface="Montserrat"/>
              </a:rPr>
              <a:t>Comprehensive Economic Development Strategy (CEDS)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E9696D-0EA5-C612-7D82-DE966ABA1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2F4A2-9A98-A5B6-3E7E-01771EE34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238" y="2013651"/>
            <a:ext cx="6804562" cy="41633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3600" dirty="0">
                <a:ea typeface="+mn-lt"/>
                <a:cs typeface="+mn-lt"/>
              </a:rPr>
              <a:t>A CEDS is a </a:t>
            </a:r>
            <a:r>
              <a:rPr lang="en-US" sz="3600" b="1" dirty="0">
                <a:solidFill>
                  <a:srgbClr val="084A7E"/>
                </a:solidFill>
                <a:ea typeface="+mn-lt"/>
                <a:cs typeface="+mn-lt"/>
              </a:rPr>
              <a:t>strategy-driven plan for regional economic development</a:t>
            </a:r>
            <a:r>
              <a:rPr lang="en-US" sz="3600" dirty="0">
                <a:solidFill>
                  <a:srgbClr val="084A7E"/>
                </a:solidFill>
                <a:ea typeface="+mn-lt"/>
                <a:cs typeface="+mn-lt"/>
              </a:rPr>
              <a:t>.</a:t>
            </a:r>
            <a:r>
              <a:rPr lang="en-US" sz="3600" dirty="0">
                <a:ea typeface="+mn-lt"/>
                <a:cs typeface="+mn-lt"/>
              </a:rPr>
              <a:t> A CEDS is the result of a regionally-owned planning process designed to build capacity and guide the economic prosperity and resiliency of an area or region.</a:t>
            </a:r>
            <a:endParaRPr lang="en-US" sz="3600" dirty="0">
              <a:cs typeface="Calibri" panose="020F0502020204030204"/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05DA7186-FCA0-B99D-AEDA-4E784294C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70" y="739986"/>
            <a:ext cx="7166758" cy="59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54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ter body with trees and a blue sky&#10;&#10;Description automatically generated">
            <a:extLst>
              <a:ext uri="{FF2B5EF4-FFF2-40B4-BE49-F238E27FC236}">
                <a16:creationId xmlns:a16="http://schemas.microsoft.com/office/drawing/2014/main" id="{9542C2D5-5598-2436-B93F-1C94602E2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6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556D58B-4C9F-B392-055C-1479BDD6C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69"/>
            <a:ext cx="12192000" cy="59619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F5F1A0-142E-E852-67EB-A4E9ADAB3B7A}"/>
              </a:ext>
            </a:extLst>
          </p:cNvPr>
          <p:cNvSpPr txBox="1">
            <a:spLocks/>
          </p:cNvSpPr>
          <p:nvPr/>
        </p:nvSpPr>
        <p:spPr>
          <a:xfrm>
            <a:off x="583793" y="248693"/>
            <a:ext cx="10927026" cy="442773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910504"/>
                </a:solidFill>
                <a:latin typeface="Montserrat"/>
              </a:rPr>
              <a:t>Selecting a Methodology</a:t>
            </a:r>
            <a:endParaRPr lang="en-US" sz="24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9599D96-6AF0-C81F-E510-86EAC3FE8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0715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7CD2-52A7-3AF2-8701-A2117A94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0504"/>
                </a:solidFill>
                <a:latin typeface="Montserrat"/>
              </a:rPr>
              <a:t>CEDS Strategy Meetings</a:t>
            </a:r>
            <a:endParaRPr 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753BE01-3B3F-C2D0-DEF7-81C76D94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22775-AEE4-4A34-C406-558A66E7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q"/>
            </a:pPr>
            <a:r>
              <a:rPr lang="en-US" sz="2600" b="1" u="sng" dirty="0">
                <a:cs typeface="Calibri"/>
              </a:rPr>
              <a:t> Meeting #1 -</a:t>
            </a:r>
            <a:r>
              <a:rPr lang="en-US" sz="2600" b="1" u="sng" dirty="0">
                <a:ea typeface="+mn-lt"/>
                <a:cs typeface="+mn-lt"/>
              </a:rPr>
              <a:t> Successes of the Region’s Economic Development Activities</a:t>
            </a:r>
            <a:endParaRPr lang="en-US" sz="2600" b="1" u="sng" dirty="0">
              <a:cs typeface="Calibri"/>
            </a:endParaRPr>
          </a:p>
          <a:p>
            <a:pPr marL="742950" lvl="1" indent="0">
              <a:buNone/>
            </a:pPr>
            <a:r>
              <a:rPr lang="en-US" sz="2600" dirty="0">
                <a:solidFill>
                  <a:srgbClr val="084A7E"/>
                </a:solidFill>
                <a:cs typeface="Calibri"/>
              </a:rPr>
              <a:t>Wednesday March 22, 2023, 10:00 A.M. - 11:30 P.M.</a:t>
            </a:r>
          </a:p>
          <a:p>
            <a:pPr marL="742950" lvl="1" indent="0">
              <a:buNone/>
            </a:pPr>
            <a:r>
              <a:rPr lang="en-US" sz="2600" i="1" dirty="0">
                <a:solidFill>
                  <a:srgbClr val="084A7E"/>
                </a:solidFill>
                <a:ea typeface="+mn-lt"/>
                <a:cs typeface="+mn-lt"/>
              </a:rPr>
              <a:t>Grand Ballroom of the Grand Opera House of the South, Crowley, LA</a:t>
            </a:r>
            <a:endParaRPr lang="en-US" sz="2600" i="1" dirty="0">
              <a:solidFill>
                <a:srgbClr val="084A7E"/>
              </a:solidFill>
              <a:cs typeface="Calibri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sz="2600" b="1" u="sng" dirty="0">
                <a:cs typeface="Calibri"/>
              </a:rPr>
              <a:t> Meeting #2 - </a:t>
            </a:r>
            <a:r>
              <a:rPr lang="en-US" sz="2600" b="1" u="sng" dirty="0">
                <a:ea typeface="+mn-lt"/>
                <a:cs typeface="+mn-lt"/>
              </a:rPr>
              <a:t>SWOT Analysis</a:t>
            </a:r>
          </a:p>
          <a:p>
            <a:pPr lvl="1" indent="0">
              <a:buNone/>
            </a:pPr>
            <a:r>
              <a:rPr lang="en-US" sz="2600" dirty="0">
                <a:solidFill>
                  <a:srgbClr val="084A7E"/>
                </a:solidFill>
                <a:cs typeface="Calibri"/>
              </a:rPr>
              <a:t>Tuesday April 11, 2023, 10:00 A.M. - 11:30 A.M.</a:t>
            </a:r>
          </a:p>
          <a:p>
            <a:pPr lvl="1" indent="0">
              <a:buNone/>
            </a:pPr>
            <a:r>
              <a:rPr lang="en-US" sz="2600" i="1" dirty="0">
                <a:solidFill>
                  <a:srgbClr val="084A7E"/>
                </a:solidFill>
                <a:ea typeface="+mn-lt"/>
                <a:cs typeface="+mn-lt"/>
              </a:rPr>
              <a:t>St. Landry Economic Development (SLED), Opelousas LA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sz="2600" b="1" u="sng" dirty="0">
                <a:cs typeface="Calibri"/>
              </a:rPr>
              <a:t> Meeting #3 - </a:t>
            </a:r>
            <a:r>
              <a:rPr lang="en-US" sz="2600" b="1" u="sng" dirty="0">
                <a:ea typeface="+mn-lt"/>
                <a:cs typeface="+mn-lt"/>
              </a:rPr>
              <a:t>Future Goals, Objectives, and Strategies of the Region</a:t>
            </a:r>
            <a:endParaRPr lang="en-US" sz="2600" b="1" u="sng" dirty="0">
              <a:cs typeface="Calibri"/>
            </a:endParaRPr>
          </a:p>
          <a:p>
            <a:pPr lvl="1" indent="0">
              <a:buNone/>
            </a:pPr>
            <a:r>
              <a:rPr lang="en-US" sz="2600" dirty="0">
                <a:solidFill>
                  <a:srgbClr val="084A7E"/>
                </a:solidFill>
                <a:cs typeface="Calibri"/>
              </a:rPr>
              <a:t>Thursday, May 11, 2023, 2:00 P.M. - 3:30 P.M.</a:t>
            </a:r>
          </a:p>
          <a:p>
            <a:pPr lvl="1" indent="0">
              <a:buNone/>
            </a:pPr>
            <a:r>
              <a:rPr lang="en-US" sz="2600" i="1" dirty="0">
                <a:solidFill>
                  <a:srgbClr val="084A7E"/>
                </a:solidFill>
                <a:cs typeface="Calibri"/>
              </a:rPr>
              <a:t>Lafayette, Economic Development (LEDA), Lafayette, LA</a:t>
            </a:r>
          </a:p>
        </p:txBody>
      </p:sp>
      <p:pic>
        <p:nvPicPr>
          <p:cNvPr id="4" name="Graphic 4" descr="Checkmark with solid fill">
            <a:extLst>
              <a:ext uri="{FF2B5EF4-FFF2-40B4-BE49-F238E27FC236}">
                <a16:creationId xmlns:a16="http://schemas.microsoft.com/office/drawing/2014/main" id="{EAEEA71F-7629-5CC8-3DBA-80F143AA6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511" y="1750961"/>
            <a:ext cx="373626" cy="3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94BF6BE-8B75-D8A2-607F-7C793A4D7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052B0-1697-5765-FA20-E4113C5F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337056"/>
            <a:ext cx="3201366" cy="761654"/>
          </a:xfrm>
        </p:spPr>
        <p:txBody>
          <a:bodyPr anchor="b">
            <a:no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Montserrat"/>
              </a:rPr>
              <a:t>CEDS Stakeholder Engagement: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E9696D-0EA5-C612-7D82-DE966ABA1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47195A8-56FC-0B2D-62EC-F5943CC232AF}"/>
              </a:ext>
            </a:extLst>
          </p:cNvPr>
          <p:cNvSpPr txBox="1">
            <a:spLocks/>
          </p:cNvSpPr>
          <p:nvPr/>
        </p:nvSpPr>
        <p:spPr>
          <a:xfrm>
            <a:off x="100496" y="1620240"/>
            <a:ext cx="3800477" cy="4672950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Arts and Cultural Organizations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Local Government Agencies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Chambers of Commerce and Business Associations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 Foundations and Nonprofits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Energy Companies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State Economic Development Agencies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Local Economic Development Authorities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Educational Institutions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Private Sector Companies</a:t>
            </a:r>
          </a:p>
        </p:txBody>
      </p:sp>
    </p:spTree>
    <p:extLst>
      <p:ext uri="{BB962C8B-B14F-4D97-AF65-F5344CB8AC3E}">
        <p14:creationId xmlns:p14="http://schemas.microsoft.com/office/powerpoint/2010/main" val="83228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052B0-1697-5765-FA20-E4113C5F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375798"/>
            <a:ext cx="3201366" cy="5850159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  <a:latin typeface="Montserrat"/>
              </a:rPr>
              <a:t>Acadiana Planning Commission (APC)</a:t>
            </a:r>
            <a:br>
              <a:rPr lang="en-US" sz="2800" b="1" dirty="0">
                <a:solidFill>
                  <a:srgbClr val="FFFFFF"/>
                </a:solidFill>
                <a:latin typeface="Montserrat"/>
              </a:rPr>
            </a:br>
            <a:br>
              <a:rPr lang="en-US" sz="2800" b="1" dirty="0">
                <a:solidFill>
                  <a:srgbClr val="FFFFFF"/>
                </a:solidFill>
                <a:latin typeface="Montserrat"/>
              </a:rPr>
            </a:br>
            <a:r>
              <a:rPr lang="en-US" sz="2200" b="1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  <a:t>Federal &amp; State Designations: </a:t>
            </a:r>
            <a:br>
              <a:rPr lang="en-US" sz="2200" b="1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b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  <a:t>U.S. EDA Federal Economic Development District </a:t>
            </a:r>
            <a:b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b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  <a:t>U.S. FHWA Designated Acadiana Metropolitan Planning Organization (MPO) </a:t>
            </a:r>
            <a:b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b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r>
              <a:rPr lang="en-US" sz="2200" b="0" i="0" u="none" strike="noStrike" baseline="0" dirty="0">
                <a:solidFill>
                  <a:schemeClr val="bg1"/>
                </a:solidFill>
                <a:latin typeface="Montserrat" panose="00000500000000000000" pitchFamily="50" charset="0"/>
              </a:rPr>
              <a:t>Louisiana Planning District 4</a:t>
            </a:r>
            <a:endParaRPr lang="en-US" sz="2800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E9696D-0EA5-C612-7D82-DE966ABA1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10" name="Picture 9" descr="A map of the state of louisiana&#10;&#10;Description automatically generated">
            <a:extLst>
              <a:ext uri="{FF2B5EF4-FFF2-40B4-BE49-F238E27FC236}">
                <a16:creationId xmlns:a16="http://schemas.microsoft.com/office/drawing/2014/main" id="{02FE4BE2-F47D-5DE2-C57F-08A5AA155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48" y="304176"/>
            <a:ext cx="6747854" cy="62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64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4331B1-4956-2696-3AAE-D1CFB3288FE0}"/>
              </a:ext>
            </a:extLst>
          </p:cNvPr>
          <p:cNvSpPr txBox="1">
            <a:spLocks/>
          </p:cNvSpPr>
          <p:nvPr/>
        </p:nvSpPr>
        <p:spPr>
          <a:xfrm>
            <a:off x="762000" y="256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910504"/>
                </a:solidFill>
                <a:latin typeface="Montserrat"/>
              </a:rPr>
              <a:t>Preliminary Baseline Survey </a:t>
            </a:r>
            <a:br>
              <a:rPr lang="en-US" b="1" dirty="0">
                <a:solidFill>
                  <a:srgbClr val="910504"/>
                </a:solidFill>
                <a:latin typeface="Montserrat"/>
              </a:rPr>
            </a:br>
            <a:r>
              <a:rPr lang="en-US" b="1" dirty="0">
                <a:solidFill>
                  <a:srgbClr val="910504"/>
                </a:solidFill>
                <a:latin typeface="Montserrat"/>
              </a:rPr>
              <a:t>2017-2022 CEDS</a:t>
            </a:r>
            <a:endParaRPr lang="en-US" b="1" dirty="0">
              <a:latin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BB1E2-6A44-D4C6-61E9-21CFBC2C3410}"/>
              </a:ext>
            </a:extLst>
          </p:cNvPr>
          <p:cNvSpPr txBox="1"/>
          <p:nvPr/>
        </p:nvSpPr>
        <p:spPr>
          <a:xfrm>
            <a:off x="762000" y="1534886"/>
            <a:ext cx="101019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Goal 1 - Economic Diversification and Growth: </a:t>
            </a:r>
            <a:r>
              <a:rPr lang="en-US">
                <a:ea typeface="+mn-lt"/>
                <a:cs typeface="+mn-lt"/>
              </a:rPr>
              <a:t>Promote economic development strategies to foster stability and resiliency within Acadiana's existing industries. </a:t>
            </a:r>
          </a:p>
        </p:txBody>
      </p:sp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648CE3C6-EFB8-2562-B788-67417E231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6" y="2733038"/>
            <a:ext cx="12031424" cy="31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7D3024-A1D4-2B31-CD9E-576B182F6840}"/>
              </a:ext>
            </a:extLst>
          </p:cNvPr>
          <p:cNvGrpSpPr/>
          <p:nvPr/>
        </p:nvGrpSpPr>
        <p:grpSpPr>
          <a:xfrm>
            <a:off x="0" y="1245176"/>
            <a:ext cx="12192000" cy="4710547"/>
            <a:chOff x="600363" y="187541"/>
            <a:chExt cx="9371106" cy="3620656"/>
          </a:xfrm>
        </p:grpSpPr>
        <p:pic>
          <p:nvPicPr>
            <p:cNvPr id="9" name="Picture 8" descr="A group of papers with text&#10;&#10;Description automatically generated">
              <a:extLst>
                <a:ext uri="{FF2B5EF4-FFF2-40B4-BE49-F238E27FC236}">
                  <a16:creationId xmlns:a16="http://schemas.microsoft.com/office/drawing/2014/main" id="{2524B1D2-E103-C83D-90F6-0351D4AA5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363" y="187542"/>
              <a:ext cx="4685553" cy="3620655"/>
            </a:xfrm>
            <a:prstGeom prst="rect">
              <a:avLst/>
            </a:prstGeom>
          </p:spPr>
        </p:pic>
        <p:pic>
          <p:nvPicPr>
            <p:cNvPr id="11" name="Picture 10" descr="A group of white cards with blue text&#10;&#10;Description automatically generated">
              <a:extLst>
                <a:ext uri="{FF2B5EF4-FFF2-40B4-BE49-F238E27FC236}">
                  <a16:creationId xmlns:a16="http://schemas.microsoft.com/office/drawing/2014/main" id="{D81D1E44-4747-C3F9-1F94-422AB02D2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916" y="187541"/>
              <a:ext cx="4685553" cy="3620655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E7983828-CE1B-82BE-29A2-3F6380308F35}"/>
              </a:ext>
            </a:extLst>
          </p:cNvPr>
          <p:cNvSpPr txBox="1">
            <a:spLocks/>
          </p:cNvSpPr>
          <p:nvPr/>
        </p:nvSpPr>
        <p:spPr>
          <a:xfrm>
            <a:off x="762000" y="256269"/>
            <a:ext cx="10515600" cy="611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910504"/>
                </a:solidFill>
                <a:latin typeface="Montserrat"/>
              </a:rPr>
              <a:t>Regional Wins</a:t>
            </a:r>
            <a:endParaRPr lang="en-US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96863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753BE01-3B3F-C2D0-DEF7-81C76D94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13" name="Picture 12" descr="A blue and yellow rectangular box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3017DEC-360B-744D-3E9B-7FAB5ECD2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5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753BE01-3B3F-C2D0-DEF7-81C76D94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8E15CB-352B-C121-A038-6CA8EBD562B7}"/>
              </a:ext>
            </a:extLst>
          </p:cNvPr>
          <p:cNvGrpSpPr/>
          <p:nvPr/>
        </p:nvGrpSpPr>
        <p:grpSpPr>
          <a:xfrm>
            <a:off x="-1" y="1073727"/>
            <a:ext cx="12192001" cy="4710546"/>
            <a:chOff x="0" y="323273"/>
            <a:chExt cx="8875058" cy="3429000"/>
          </a:xfrm>
        </p:grpSpPr>
        <p:pic>
          <p:nvPicPr>
            <p:cNvPr id="5" name="Picture 4" descr="A diagram of a project&#10;&#10;Description automatically generated with medium confidence">
              <a:extLst>
                <a:ext uri="{FF2B5EF4-FFF2-40B4-BE49-F238E27FC236}">
                  <a16:creationId xmlns:a16="http://schemas.microsoft.com/office/drawing/2014/main" id="{0DB6FD23-4E8D-AE3D-6BAB-459C00869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273"/>
              <a:ext cx="4437530" cy="3429000"/>
            </a:xfrm>
            <a:prstGeom prst="rect">
              <a:avLst/>
            </a:prstGeom>
          </p:spPr>
        </p:pic>
        <p:pic>
          <p:nvPicPr>
            <p:cNvPr id="7" name="Picture 6" descr="A close-up of a diagram&#10;&#10;Description automatically generated">
              <a:extLst>
                <a:ext uri="{FF2B5EF4-FFF2-40B4-BE49-F238E27FC236}">
                  <a16:creationId xmlns:a16="http://schemas.microsoft.com/office/drawing/2014/main" id="{AD942BED-D981-5515-A6E6-B228AD83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528" y="323273"/>
              <a:ext cx="4437530" cy="342900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01A35F0-4C18-08BA-2B64-8B474DF3A98C}"/>
              </a:ext>
            </a:extLst>
          </p:cNvPr>
          <p:cNvSpPr txBox="1">
            <a:spLocks/>
          </p:cNvSpPr>
          <p:nvPr/>
        </p:nvSpPr>
        <p:spPr>
          <a:xfrm>
            <a:off x="762000" y="256269"/>
            <a:ext cx="10515600" cy="611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10504"/>
                </a:solidFill>
                <a:latin typeface="Montserrat"/>
              </a:rPr>
              <a:t>APC’s Impact (continued)</a:t>
            </a:r>
            <a:endParaRPr lang="en-US" sz="24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67125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753BE01-3B3F-C2D0-DEF7-81C76D94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C1E84D-6A29-4EC6-EDB8-6716281AEF8D}"/>
              </a:ext>
            </a:extLst>
          </p:cNvPr>
          <p:cNvGrpSpPr/>
          <p:nvPr/>
        </p:nvGrpSpPr>
        <p:grpSpPr>
          <a:xfrm>
            <a:off x="42049" y="1081850"/>
            <a:ext cx="12149951" cy="4694299"/>
            <a:chOff x="-7216589" y="0"/>
            <a:chExt cx="17750118" cy="6858000"/>
          </a:xfrm>
        </p:grpSpPr>
        <p:pic>
          <p:nvPicPr>
            <p:cNvPr id="5" name="Picture 4" descr="A close-up of several types of assets&#10;&#10;Description automatically generated">
              <a:extLst>
                <a:ext uri="{FF2B5EF4-FFF2-40B4-BE49-F238E27FC236}">
                  <a16:creationId xmlns:a16="http://schemas.microsoft.com/office/drawing/2014/main" id="{9D47A2B0-E343-2DF7-00A3-A8C084FD0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470" y="0"/>
              <a:ext cx="8875059" cy="6858000"/>
            </a:xfrm>
            <a:prstGeom prst="rect">
              <a:avLst/>
            </a:prstGeom>
          </p:spPr>
        </p:pic>
        <p:pic>
          <p:nvPicPr>
            <p:cNvPr id="9" name="Picture 8" descr="A close-up of a graph&#10;&#10;Description automatically generated">
              <a:extLst>
                <a:ext uri="{FF2B5EF4-FFF2-40B4-BE49-F238E27FC236}">
                  <a16:creationId xmlns:a16="http://schemas.microsoft.com/office/drawing/2014/main" id="{CFFE7C3C-F855-F3B1-B603-38027A1C4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16589" y="0"/>
              <a:ext cx="8875059" cy="685800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9A03A46-C621-0734-8C14-D9F326915D45}"/>
              </a:ext>
            </a:extLst>
          </p:cNvPr>
          <p:cNvSpPr txBox="1">
            <a:spLocks/>
          </p:cNvSpPr>
          <p:nvPr/>
        </p:nvSpPr>
        <p:spPr>
          <a:xfrm>
            <a:off x="762000" y="256269"/>
            <a:ext cx="10515600" cy="611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10504"/>
                </a:solidFill>
                <a:latin typeface="Montserrat"/>
              </a:rPr>
              <a:t>Economic Profile</a:t>
            </a:r>
            <a:endParaRPr lang="en-US" sz="24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88250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753BE01-3B3F-C2D0-DEF7-81C76D94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2E5C14-0DD6-B3D5-5AB4-D5C4930EF8B0}"/>
              </a:ext>
            </a:extLst>
          </p:cNvPr>
          <p:cNvGrpSpPr/>
          <p:nvPr/>
        </p:nvGrpSpPr>
        <p:grpSpPr>
          <a:xfrm>
            <a:off x="1" y="1079459"/>
            <a:ext cx="12162330" cy="4699082"/>
            <a:chOff x="-7216589" y="0"/>
            <a:chExt cx="17750118" cy="6858000"/>
          </a:xfrm>
        </p:grpSpPr>
        <p:pic>
          <p:nvPicPr>
            <p:cNvPr id="5" name="Picture 4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999CFDB1-30A7-CEE5-DF88-118F5EE0C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470" y="0"/>
              <a:ext cx="8875059" cy="6858000"/>
            </a:xfrm>
            <a:prstGeom prst="rect">
              <a:avLst/>
            </a:prstGeom>
          </p:spPr>
        </p:pic>
        <p:pic>
          <p:nvPicPr>
            <p:cNvPr id="9" name="Picture 8" descr="A close-up of a paper&#10;&#10;Description automatically generated">
              <a:extLst>
                <a:ext uri="{FF2B5EF4-FFF2-40B4-BE49-F238E27FC236}">
                  <a16:creationId xmlns:a16="http://schemas.microsoft.com/office/drawing/2014/main" id="{B6CE72E9-17B6-86DB-71A1-AE997C3A8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16589" y="0"/>
              <a:ext cx="8875059" cy="685800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831A8BC-6AF3-94CE-4419-E6180BC21F20}"/>
              </a:ext>
            </a:extLst>
          </p:cNvPr>
          <p:cNvSpPr txBox="1">
            <a:spLocks/>
          </p:cNvSpPr>
          <p:nvPr/>
        </p:nvSpPr>
        <p:spPr>
          <a:xfrm>
            <a:off x="723900" y="467509"/>
            <a:ext cx="10515600" cy="611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10504"/>
                </a:solidFill>
                <a:latin typeface="Montserrat"/>
              </a:rPr>
              <a:t>SWOT Analysis Results Based on the 8 Capitals</a:t>
            </a:r>
            <a:endParaRPr lang="en-US" sz="24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82156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753BE01-3B3F-C2D0-DEF7-81C76D94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20" y="5734050"/>
            <a:ext cx="966598" cy="98381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ECF890-FF71-2F12-988B-148E6D8E60DA}"/>
              </a:ext>
            </a:extLst>
          </p:cNvPr>
          <p:cNvGrpSpPr/>
          <p:nvPr/>
        </p:nvGrpSpPr>
        <p:grpSpPr>
          <a:xfrm>
            <a:off x="-1" y="1073727"/>
            <a:ext cx="12192001" cy="4710546"/>
            <a:chOff x="-308875" y="0"/>
            <a:chExt cx="17750118" cy="6858000"/>
          </a:xfrm>
        </p:grpSpPr>
        <p:pic>
          <p:nvPicPr>
            <p:cNvPr id="5" name="Picture 4" descr="A close-up of several steps&#10;&#10;Description automatically generated">
              <a:extLst>
                <a:ext uri="{FF2B5EF4-FFF2-40B4-BE49-F238E27FC236}">
                  <a16:creationId xmlns:a16="http://schemas.microsoft.com/office/drawing/2014/main" id="{F731A9E6-277F-59C5-ADDE-4BE1BD0B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184" y="0"/>
              <a:ext cx="8875059" cy="6858000"/>
            </a:xfrm>
            <a:prstGeom prst="rect">
              <a:avLst/>
            </a:prstGeom>
          </p:spPr>
        </p:pic>
        <p:pic>
          <p:nvPicPr>
            <p:cNvPr id="7" name="Picture 6" descr="A close-up of a chart&#10;&#10;Description automatically generated">
              <a:extLst>
                <a:ext uri="{FF2B5EF4-FFF2-40B4-BE49-F238E27FC236}">
                  <a16:creationId xmlns:a16="http://schemas.microsoft.com/office/drawing/2014/main" id="{BF7FCD28-5E57-0931-C6AE-3C10C901D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875" y="0"/>
              <a:ext cx="8875059" cy="685800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BAE01BA-7382-65D0-2B45-C979B63E285B}"/>
              </a:ext>
            </a:extLst>
          </p:cNvPr>
          <p:cNvSpPr txBox="1">
            <a:spLocks/>
          </p:cNvSpPr>
          <p:nvPr/>
        </p:nvSpPr>
        <p:spPr>
          <a:xfrm>
            <a:off x="723900" y="467509"/>
            <a:ext cx="10515600" cy="611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10504"/>
                </a:solidFill>
                <a:latin typeface="Montserrat"/>
              </a:rPr>
              <a:t>CEDS Goals and Objectives for the Next 5 Years</a:t>
            </a:r>
            <a:endParaRPr lang="en-US" sz="24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6008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01CBB-1274-9F68-D156-E53154295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8664" y="3556206"/>
            <a:ext cx="5144138" cy="937320"/>
          </a:xfrm>
        </p:spPr>
        <p:txBody>
          <a:bodyPr anchor="t">
            <a:normAutofit/>
          </a:bodyPr>
          <a:lstStyle/>
          <a:p>
            <a:pPr algn="l"/>
            <a:r>
              <a:rPr lang="en-US" sz="2500" b="1" dirty="0">
                <a:solidFill>
                  <a:srgbClr val="094A7F"/>
                </a:solidFill>
                <a:latin typeface="Montserrat"/>
              </a:rPr>
              <a:t>Questions?</a:t>
            </a:r>
            <a:endParaRPr lang="en-US" sz="25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1FAB3-69C0-F1AA-350C-09913547C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7392" y="658090"/>
            <a:ext cx="4805691" cy="1348510"/>
          </a:xfrm>
        </p:spPr>
        <p:txBody>
          <a:bodyPr anchor="b">
            <a:normAutofit/>
          </a:bodyPr>
          <a:lstStyle/>
          <a:p>
            <a:pPr algn="l"/>
            <a:r>
              <a:rPr lang="en-US" sz="4000" b="1" dirty="0">
                <a:solidFill>
                  <a:srgbClr val="910504"/>
                </a:solidFill>
                <a:latin typeface="Montserrat" panose="00000500000000000000" pitchFamily="50" charset="0"/>
              </a:rPr>
              <a:t>Thank You!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FCEDAEC-B81C-17EE-66B1-1DBB008FF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1778434"/>
            <a:ext cx="4141760" cy="421553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7BA249AC-067B-02A7-A4DD-A715259F9E2F}"/>
              </a:ext>
            </a:extLst>
          </p:cNvPr>
          <p:cNvSpPr txBox="1">
            <a:spLocks/>
          </p:cNvSpPr>
          <p:nvPr/>
        </p:nvSpPr>
        <p:spPr>
          <a:xfrm>
            <a:off x="6707392" y="4721096"/>
            <a:ext cx="4805691" cy="937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910504"/>
                </a:solidFill>
                <a:latin typeface="Montserrat" panose="00000500000000000000" pitchFamily="50" charset="0"/>
              </a:rPr>
              <a:t>Presenter: </a:t>
            </a:r>
            <a:r>
              <a:rPr lang="en-US" sz="2000" b="1" dirty="0">
                <a:solidFill>
                  <a:srgbClr val="910504"/>
                </a:solidFill>
                <a:latin typeface="Montserrat" panose="00000500000000000000" pitchFamily="50" charset="0"/>
              </a:rPr>
              <a:t>Kade Jones, APC</a:t>
            </a:r>
          </a:p>
        </p:txBody>
      </p:sp>
    </p:spTree>
    <p:extLst>
      <p:ext uri="{BB962C8B-B14F-4D97-AF65-F5344CB8AC3E}">
        <p14:creationId xmlns:p14="http://schemas.microsoft.com/office/powerpoint/2010/main" val="106380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ity at night with text overlay&#10;&#10;Description automatically generated">
            <a:extLst>
              <a:ext uri="{FF2B5EF4-FFF2-40B4-BE49-F238E27FC236}">
                <a16:creationId xmlns:a16="http://schemas.microsoft.com/office/drawing/2014/main" id="{5DE9DE84-E0A0-79DC-A2B8-020AD088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9" y="3301427"/>
            <a:ext cx="3712129" cy="2868463"/>
          </a:xfrm>
          <a:prstGeom prst="rect">
            <a:avLst/>
          </a:prstGeom>
        </p:spPr>
      </p:pic>
      <p:pic>
        <p:nvPicPr>
          <p:cNvPr id="16" name="Picture 15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003CC251-89AE-3C40-3675-CFBF01221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51" y="3301428"/>
            <a:ext cx="3712130" cy="2868464"/>
          </a:xfrm>
          <a:prstGeom prst="rect">
            <a:avLst/>
          </a:prstGeom>
        </p:spPr>
      </p:pic>
      <p:pic>
        <p:nvPicPr>
          <p:cNvPr id="20" name="Picture 19" descr="A group of children playing in a fountain&#10;&#10;Description automatically generated">
            <a:extLst>
              <a:ext uri="{FF2B5EF4-FFF2-40B4-BE49-F238E27FC236}">
                <a16:creationId xmlns:a16="http://schemas.microsoft.com/office/drawing/2014/main" id="{462B80A6-FC34-241A-FFDC-E99755A1B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95" y="3301427"/>
            <a:ext cx="3712129" cy="2868463"/>
          </a:xfrm>
          <a:prstGeom prst="rect">
            <a:avLst/>
          </a:prstGeom>
        </p:spPr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E8EB0548-1BC1-6A23-AB4D-E90B6E039EB8}"/>
              </a:ext>
            </a:extLst>
          </p:cNvPr>
          <p:cNvSpPr txBox="1">
            <a:spLocks/>
          </p:cNvSpPr>
          <p:nvPr/>
        </p:nvSpPr>
        <p:spPr>
          <a:xfrm>
            <a:off x="337339" y="2891553"/>
            <a:ext cx="3514165" cy="33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ea typeface="+mn-lt"/>
                <a:cs typeface="+mn-lt"/>
              </a:rPr>
              <a:t>Acadiana Region</a:t>
            </a:r>
            <a:endParaRPr lang="en-US" sz="2000" dirty="0">
              <a:cs typeface="Calibri" panose="020F0502020204030204"/>
            </a:endParaRP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9F725D82-9A6D-E6DF-7EFA-333559E2D06E}"/>
              </a:ext>
            </a:extLst>
          </p:cNvPr>
          <p:cNvSpPr txBox="1">
            <a:spLocks/>
          </p:cNvSpPr>
          <p:nvPr/>
        </p:nvSpPr>
        <p:spPr>
          <a:xfrm>
            <a:off x="4164995" y="2891553"/>
            <a:ext cx="3514165" cy="33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ea typeface="+mn-lt"/>
                <a:cs typeface="+mn-lt"/>
              </a:rPr>
              <a:t>City of Lafayette</a:t>
            </a:r>
            <a:endParaRPr lang="en-US" sz="2000" dirty="0">
              <a:cs typeface="Calibri" panose="020F0502020204030204"/>
            </a:endParaRP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2E590274-2BC4-34DF-C26E-715FC79F55DE}"/>
              </a:ext>
            </a:extLst>
          </p:cNvPr>
          <p:cNvSpPr txBox="1">
            <a:spLocks/>
          </p:cNvSpPr>
          <p:nvPr/>
        </p:nvSpPr>
        <p:spPr>
          <a:xfrm>
            <a:off x="7992651" y="2891553"/>
            <a:ext cx="3514165" cy="33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ea typeface="+mn-lt"/>
                <a:cs typeface="+mn-lt"/>
              </a:rPr>
              <a:t>University Census Tract</a:t>
            </a:r>
            <a:endParaRPr lang="en-US" sz="2000" dirty="0">
              <a:cs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BDD7A8C-5DCE-18C6-9C01-C1CCA3AE3F7A}"/>
              </a:ext>
            </a:extLst>
          </p:cNvPr>
          <p:cNvSpPr txBox="1">
            <a:spLocks/>
          </p:cNvSpPr>
          <p:nvPr/>
        </p:nvSpPr>
        <p:spPr>
          <a:xfrm>
            <a:off x="583793" y="471626"/>
            <a:ext cx="10927026" cy="18928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910504"/>
                </a:solidFill>
                <a:latin typeface="Montserrat"/>
              </a:rPr>
              <a:t>Invest Acadiana Initiative</a:t>
            </a:r>
          </a:p>
          <a:p>
            <a:endParaRPr lang="en-US" sz="2800" dirty="0">
              <a:latin typeface="Montserra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Joint Initiative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Acadiana Planning Commission (APC) and One Acadiana (1A)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Purpose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Promote Opportunity Zone investment in nine-parish Acadiana region </a:t>
            </a:r>
          </a:p>
          <a:p>
            <a:endParaRPr lang="en-US" sz="2400" dirty="0">
              <a:latin typeface="Montserrat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116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cover with white text&#10;&#10;Description automatically generated">
            <a:extLst>
              <a:ext uri="{FF2B5EF4-FFF2-40B4-BE49-F238E27FC236}">
                <a16:creationId xmlns:a16="http://schemas.microsoft.com/office/drawing/2014/main" id="{F8D249FD-217D-634E-5376-C256FFB29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"/>
            <a:ext cx="12192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DBDD7A8C-5DCE-18C6-9C01-C1CCA3AE3F7A}"/>
              </a:ext>
            </a:extLst>
          </p:cNvPr>
          <p:cNvSpPr txBox="1">
            <a:spLocks/>
          </p:cNvSpPr>
          <p:nvPr/>
        </p:nvSpPr>
        <p:spPr>
          <a:xfrm>
            <a:off x="583793" y="471627"/>
            <a:ext cx="10927026" cy="442773"/>
          </a:xfrm>
          <a:prstGeom prst="rect">
            <a:avLst/>
          </a:prstGeom>
        </p:spPr>
        <p:txBody>
          <a:bodyPr numCol="2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910504"/>
                </a:solidFill>
                <a:latin typeface="Montserrat"/>
              </a:rPr>
              <a:t>7 More Prospectuses!</a:t>
            </a:r>
            <a:endParaRPr lang="en-US" sz="2400" dirty="0"/>
          </a:p>
        </p:txBody>
      </p:sp>
      <p:pic>
        <p:nvPicPr>
          <p:cNvPr id="3" name="Picture 2" descr="A collage of buildings and buildings&#10;&#10;Description automatically generated">
            <a:extLst>
              <a:ext uri="{FF2B5EF4-FFF2-40B4-BE49-F238E27FC236}">
                <a16:creationId xmlns:a16="http://schemas.microsoft.com/office/drawing/2014/main" id="{0C6B9A0D-4E2D-CF8A-6DF4-950C4FBD8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7807"/>
            <a:ext cx="12192000" cy="37685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A0BD9E-0CA9-CACF-BE75-F09B4503FE07}"/>
              </a:ext>
            </a:extLst>
          </p:cNvPr>
          <p:cNvSpPr txBox="1">
            <a:spLocks/>
          </p:cNvSpPr>
          <p:nvPr/>
        </p:nvSpPr>
        <p:spPr>
          <a:xfrm>
            <a:off x="583793" y="1196968"/>
            <a:ext cx="10927026" cy="1098554"/>
          </a:xfrm>
          <a:prstGeom prst="rect">
            <a:avLst/>
          </a:prstGeom>
        </p:spPr>
        <p:txBody>
          <a:bodyPr numCol="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</a:rPr>
              <a:t>Abbeville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Breaux Bridge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</a:rPr>
              <a:t>Church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</a:rPr>
              <a:t>New Iberia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Opelousas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</a:rPr>
              <a:t>Ville Platte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352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067675F-7FBD-E05B-3A07-E45CB1A9FE1C}"/>
              </a:ext>
            </a:extLst>
          </p:cNvPr>
          <p:cNvSpPr txBox="1">
            <a:spLocks/>
          </p:cNvSpPr>
          <p:nvPr/>
        </p:nvSpPr>
        <p:spPr>
          <a:xfrm>
            <a:off x="583793" y="248693"/>
            <a:ext cx="10927026" cy="442773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910504"/>
                </a:solidFill>
                <a:latin typeface="Montserrat"/>
              </a:rPr>
              <a:t>WealthWorks</a:t>
            </a:r>
            <a:r>
              <a:rPr lang="en-US" sz="2800" b="1" dirty="0">
                <a:solidFill>
                  <a:srgbClr val="910504"/>
                </a:solidFill>
                <a:latin typeface="Montserrat"/>
              </a:rPr>
              <a:t> Methodology</a:t>
            </a:r>
            <a:endParaRPr lang="en-US" sz="2400" dirty="0"/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21E9AECF-57B6-972C-7780-845CD3CBB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" y="1080510"/>
            <a:ext cx="12372298" cy="577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7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workflow&#10;&#10;Description automatically generated with medium confidence">
            <a:extLst>
              <a:ext uri="{FF2B5EF4-FFF2-40B4-BE49-F238E27FC236}">
                <a16:creationId xmlns:a16="http://schemas.microsoft.com/office/drawing/2014/main" id="{8DF771ED-3266-4262-5AC4-FC3FA7F59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 b="11111"/>
          <a:stretch/>
        </p:blipFill>
        <p:spPr>
          <a:xfrm>
            <a:off x="0" y="691466"/>
            <a:ext cx="12192000" cy="61665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67675F-7FBD-E05B-3A07-E45CB1A9FE1C}"/>
              </a:ext>
            </a:extLst>
          </p:cNvPr>
          <p:cNvSpPr txBox="1">
            <a:spLocks/>
          </p:cNvSpPr>
          <p:nvPr/>
        </p:nvSpPr>
        <p:spPr>
          <a:xfrm>
            <a:off x="583793" y="248693"/>
            <a:ext cx="10927026" cy="442773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910504"/>
                </a:solidFill>
                <a:latin typeface="Montserrat"/>
              </a:rPr>
              <a:t>Prospectus Template Utilizing </a:t>
            </a:r>
            <a:r>
              <a:rPr lang="en-US" sz="2800" b="1" dirty="0" err="1">
                <a:solidFill>
                  <a:srgbClr val="910504"/>
                </a:solidFill>
                <a:latin typeface="Montserrat"/>
              </a:rPr>
              <a:t>WealthWorks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741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6881B002-167C-B8DC-A3A0-F55F4A394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55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6572E83-D3E3-858D-5A26-96B4EEC2A359}"/>
              </a:ext>
            </a:extLst>
          </p:cNvPr>
          <p:cNvGrpSpPr/>
          <p:nvPr/>
        </p:nvGrpSpPr>
        <p:grpSpPr>
          <a:xfrm>
            <a:off x="-1" y="960580"/>
            <a:ext cx="12185541" cy="4710545"/>
            <a:chOff x="1660820" y="0"/>
            <a:chExt cx="8870358" cy="3429000"/>
          </a:xfrm>
        </p:grpSpPr>
        <p:pic>
          <p:nvPicPr>
            <p:cNvPr id="4" name="Picture 3" descr="A close-up of a college&#10;&#10;Description automatically generated">
              <a:extLst>
                <a:ext uri="{FF2B5EF4-FFF2-40B4-BE49-F238E27FC236}">
                  <a16:creationId xmlns:a16="http://schemas.microsoft.com/office/drawing/2014/main" id="{2FBF5D88-E6D3-AD51-39EF-77F6E9F0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0"/>
              <a:ext cx="4435179" cy="3429000"/>
            </a:xfrm>
            <a:prstGeom prst="rect">
              <a:avLst/>
            </a:prstGeom>
          </p:spPr>
        </p:pic>
        <p:pic>
          <p:nvPicPr>
            <p:cNvPr id="8" name="Picture 7" descr="A close-up of a certificate&#10;&#10;Description automatically generated">
              <a:extLst>
                <a:ext uri="{FF2B5EF4-FFF2-40B4-BE49-F238E27FC236}">
                  <a16:creationId xmlns:a16="http://schemas.microsoft.com/office/drawing/2014/main" id="{013FAF58-DF4D-0F8D-DCA2-E66EEA41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820" y="1816"/>
              <a:ext cx="4435179" cy="342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9854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1B3A33E075B64FBD81812BC2271F76" ma:contentTypeVersion="2" ma:contentTypeDescription="Create a new document." ma:contentTypeScope="" ma:versionID="2d47825b888918750a4b8639b6bf0a3b">
  <xsd:schema xmlns:xsd="http://www.w3.org/2001/XMLSchema" xmlns:xs="http://www.w3.org/2001/XMLSchema" xmlns:p="http://schemas.microsoft.com/office/2006/metadata/properties" xmlns:ns2="0f69209f-7399-4ae5-a6a5-e19f1cec4a0d" targetNamespace="http://schemas.microsoft.com/office/2006/metadata/properties" ma:root="true" ma:fieldsID="d793f2beb36f377aaef366039ab1807c" ns2:_="">
    <xsd:import namespace="0f69209f-7399-4ae5-a6a5-e19f1cec4a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9209f-7399-4ae5-a6a5-e19f1cec4a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3CE02E-AE8D-47CF-A555-1D25B71AA8FE}">
  <ds:schemaRefs>
    <ds:schemaRef ds:uri="0f69209f-7399-4ae5-a6a5-e19f1cec4a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008876-1C5F-402B-832F-252295A812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AA08FE-2F8E-443C-945F-604BE9843522}">
  <ds:schemaRefs>
    <ds:schemaRef ds:uri="0f69209f-7399-4ae5-a6a5-e19f1cec4a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1719</TotalTime>
  <Words>468</Words>
  <Application>Microsoft Office PowerPoint</Application>
  <PresentationFormat>Widescreen</PresentationFormat>
  <Paragraphs>83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Montserrat</vt:lpstr>
      <vt:lpstr>Symbol</vt:lpstr>
      <vt:lpstr>Wingdings</vt:lpstr>
      <vt:lpstr>Office Theme</vt:lpstr>
      <vt:lpstr>Opportunity Zone Prospectuses and 2022-2027 Acadiana CEDS</vt:lpstr>
      <vt:lpstr>Acadiana Planning Commission (APC)  Federal &amp; State Designations:   U.S. EDA Federal Economic Development District   U.S. FHWA Designated Acadiana Metropolitan Planning Organization (MPO)   Louisiana Planning District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Comprehensive Economic Development Strategy (CEDS)</vt:lpstr>
      <vt:lpstr>PowerPoint Presentation</vt:lpstr>
      <vt:lpstr>PowerPoint Presentation</vt:lpstr>
      <vt:lpstr>CEDS Strategy Meetings</vt:lpstr>
      <vt:lpstr>CEDS Stakeholder Engagement: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ACADIANA DELEGATION DAY</dc:title>
  <dc:creator>Kade Jones</dc:creator>
  <cp:lastModifiedBy>Kade Jones</cp:lastModifiedBy>
  <cp:revision>8</cp:revision>
  <dcterms:created xsi:type="dcterms:W3CDTF">2022-10-27T20:31:35Z</dcterms:created>
  <dcterms:modified xsi:type="dcterms:W3CDTF">2024-06-25T18:00:00Z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0x010100931B3A33E075B64FBD81812BC2271F76</vt:lpwstr>
  </property>
</Properties>
</file>