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147171006" r:id="rId2"/>
    <p:sldId id="2147171001" r:id="rId3"/>
    <p:sldId id="2147171004" r:id="rId4"/>
    <p:sldId id="2147171008" r:id="rId5"/>
    <p:sldId id="2147171007" r:id="rId6"/>
    <p:sldId id="2147171017" r:id="rId7"/>
    <p:sldId id="265" r:id="rId8"/>
    <p:sldId id="2147171014" r:id="rId9"/>
    <p:sldId id="682" r:id="rId10"/>
    <p:sldId id="258" r:id="rId11"/>
    <p:sldId id="280" r:id="rId12"/>
    <p:sldId id="264" r:id="rId13"/>
    <p:sldId id="714" r:id="rId14"/>
    <p:sldId id="284" r:id="rId15"/>
    <p:sldId id="2147171016" r:id="rId16"/>
    <p:sldId id="2147171009" r:id="rId17"/>
    <p:sldId id="2147171010" r:id="rId18"/>
    <p:sldId id="2147171011" r:id="rId19"/>
    <p:sldId id="2147171019" r:id="rId20"/>
    <p:sldId id="2147171018" r:id="rId21"/>
    <p:sldId id="2147171005" r:id="rId22"/>
    <p:sldId id="214717101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0946B"/>
    <a:srgbClr val="A683AF"/>
    <a:srgbClr val="9A0000"/>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5"/>
    <p:restoredTop sz="94672"/>
  </p:normalViewPr>
  <p:slideViewPr>
    <p:cSldViewPr snapToGrid="0">
      <p:cViewPr varScale="1">
        <p:scale>
          <a:sx n="112" d="100"/>
          <a:sy n="112" d="100"/>
        </p:scale>
        <p:origin x="1680"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2EB97-5576-4A43-8B3C-C686608CB3EB}"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A8A1BEF-58A5-4E7E-B1E1-E68EE5C636B6}">
      <dgm:prSet/>
      <dgm:spPr/>
      <dgm:t>
        <a:bodyPr/>
        <a:lstStyle/>
        <a:p>
          <a:r>
            <a:rPr lang="en-US" dirty="0"/>
            <a:t>an approach to economic development that connects a region’s </a:t>
          </a:r>
          <a:r>
            <a:rPr lang="en-US" b="1" dirty="0"/>
            <a:t>assets</a:t>
          </a:r>
          <a:r>
            <a:rPr lang="en-US" dirty="0"/>
            <a:t> to market </a:t>
          </a:r>
          <a:r>
            <a:rPr lang="en-US" b="1" dirty="0"/>
            <a:t>demand</a:t>
          </a:r>
          <a:r>
            <a:rPr lang="en-US" dirty="0"/>
            <a:t> in ways that build </a:t>
          </a:r>
          <a:r>
            <a:rPr lang="en-US" b="1" dirty="0"/>
            <a:t>rooted wealth </a:t>
          </a:r>
          <a:r>
            <a:rPr lang="en-US" dirty="0"/>
            <a:t>for local people, places and firms. </a:t>
          </a:r>
        </a:p>
      </dgm:t>
    </dgm:pt>
    <dgm:pt modelId="{0F198BE1-6089-4269-BD39-93ACD0F12215}" type="parTrans" cxnId="{00567045-B70C-49B3-B9D1-465FF4E6FFA2}">
      <dgm:prSet/>
      <dgm:spPr/>
      <dgm:t>
        <a:bodyPr/>
        <a:lstStyle/>
        <a:p>
          <a:endParaRPr lang="en-US"/>
        </a:p>
      </dgm:t>
    </dgm:pt>
    <dgm:pt modelId="{8DF9C555-4573-45CC-8A1C-DA779CE0D497}" type="sibTrans" cxnId="{00567045-B70C-49B3-B9D1-465FF4E6FFA2}">
      <dgm:prSet/>
      <dgm:spPr/>
      <dgm:t>
        <a:bodyPr/>
        <a:lstStyle/>
        <a:p>
          <a:endParaRPr lang="en-US"/>
        </a:p>
      </dgm:t>
    </dgm:pt>
    <dgm:pt modelId="{2C5E2AB6-4D89-4DCA-A59B-B028803E3940}">
      <dgm:prSet/>
      <dgm:spPr/>
      <dgm:t>
        <a:bodyPr/>
        <a:lstStyle/>
        <a:p>
          <a:r>
            <a:rPr lang="en-US"/>
            <a:t>brings together a range of public, private and non-profit sector partners who have </a:t>
          </a:r>
          <a:r>
            <a:rPr lang="en-US" b="1"/>
            <a:t>self-interest</a:t>
          </a:r>
          <a:r>
            <a:rPr lang="en-US"/>
            <a:t> in the outcomes and an openness to discovering </a:t>
          </a:r>
          <a:r>
            <a:rPr lang="en-US" b="1"/>
            <a:t>shared or common interests</a:t>
          </a:r>
          <a:r>
            <a:rPr lang="en-US"/>
            <a:t>. </a:t>
          </a:r>
        </a:p>
      </dgm:t>
    </dgm:pt>
    <dgm:pt modelId="{82EEA237-4CF3-4485-8D60-DB31F9BAB319}" type="parTrans" cxnId="{FB2C3DC8-5515-4496-A047-A1851AF03494}">
      <dgm:prSet/>
      <dgm:spPr/>
      <dgm:t>
        <a:bodyPr/>
        <a:lstStyle/>
        <a:p>
          <a:endParaRPr lang="en-US"/>
        </a:p>
      </dgm:t>
    </dgm:pt>
    <dgm:pt modelId="{0F8695CE-EDD1-4C3D-995B-737B5E936308}" type="sibTrans" cxnId="{FB2C3DC8-5515-4496-A047-A1851AF03494}">
      <dgm:prSet/>
      <dgm:spPr/>
      <dgm:t>
        <a:bodyPr/>
        <a:lstStyle/>
        <a:p>
          <a:endParaRPr lang="en-US"/>
        </a:p>
      </dgm:t>
    </dgm:pt>
    <dgm:pt modelId="{A1859671-073E-4EF7-8816-E041C76550C4}">
      <dgm:prSet/>
      <dgm:spPr/>
      <dgm:t>
        <a:bodyPr/>
        <a:lstStyle/>
        <a:p>
          <a:r>
            <a:rPr lang="en-US"/>
            <a:t>focuses on building a </a:t>
          </a:r>
          <a:r>
            <a:rPr lang="en-US" b="1"/>
            <a:t>sector</a:t>
          </a:r>
          <a:r>
            <a:rPr lang="en-US"/>
            <a:t> rather than individual and unrelated businesses. </a:t>
          </a:r>
        </a:p>
      </dgm:t>
    </dgm:pt>
    <dgm:pt modelId="{D20D3EF8-A944-4E94-8F3E-1BC60FA30DB7}" type="parTrans" cxnId="{89410ABC-0902-40C4-B44E-E6C5E9CE316A}">
      <dgm:prSet/>
      <dgm:spPr/>
      <dgm:t>
        <a:bodyPr/>
        <a:lstStyle/>
        <a:p>
          <a:endParaRPr lang="en-US"/>
        </a:p>
      </dgm:t>
    </dgm:pt>
    <dgm:pt modelId="{600DA9AE-D36E-43C6-9C25-390B55B29B9E}" type="sibTrans" cxnId="{89410ABC-0902-40C4-B44E-E6C5E9CE316A}">
      <dgm:prSet/>
      <dgm:spPr/>
      <dgm:t>
        <a:bodyPr/>
        <a:lstStyle/>
        <a:p>
          <a:endParaRPr lang="en-US"/>
        </a:p>
      </dgm:t>
    </dgm:pt>
    <dgm:pt modelId="{F928B4C7-D46B-B044-972B-A7B1953C6854}" type="pres">
      <dgm:prSet presAssocID="{71B2EB97-5576-4A43-8B3C-C686608CB3EB}" presName="outerComposite" presStyleCnt="0">
        <dgm:presLayoutVars>
          <dgm:chMax val="5"/>
          <dgm:dir/>
          <dgm:resizeHandles val="exact"/>
        </dgm:presLayoutVars>
      </dgm:prSet>
      <dgm:spPr/>
    </dgm:pt>
    <dgm:pt modelId="{2E454408-7096-4641-AB24-F9A3E5A50485}" type="pres">
      <dgm:prSet presAssocID="{71B2EB97-5576-4A43-8B3C-C686608CB3EB}" presName="dummyMaxCanvas" presStyleCnt="0">
        <dgm:presLayoutVars/>
      </dgm:prSet>
      <dgm:spPr/>
    </dgm:pt>
    <dgm:pt modelId="{9A4C8182-DDC9-A54C-90AD-16355B341A8D}" type="pres">
      <dgm:prSet presAssocID="{71B2EB97-5576-4A43-8B3C-C686608CB3EB}" presName="ThreeNodes_1" presStyleLbl="node1" presStyleIdx="0" presStyleCnt="3">
        <dgm:presLayoutVars>
          <dgm:bulletEnabled val="1"/>
        </dgm:presLayoutVars>
      </dgm:prSet>
      <dgm:spPr/>
    </dgm:pt>
    <dgm:pt modelId="{31E5F800-3EB1-F446-8A74-F0998D710715}" type="pres">
      <dgm:prSet presAssocID="{71B2EB97-5576-4A43-8B3C-C686608CB3EB}" presName="ThreeNodes_2" presStyleLbl="node1" presStyleIdx="1" presStyleCnt="3">
        <dgm:presLayoutVars>
          <dgm:bulletEnabled val="1"/>
        </dgm:presLayoutVars>
      </dgm:prSet>
      <dgm:spPr/>
    </dgm:pt>
    <dgm:pt modelId="{3C49D7EF-73C6-2341-B490-A0A01A04F098}" type="pres">
      <dgm:prSet presAssocID="{71B2EB97-5576-4A43-8B3C-C686608CB3EB}" presName="ThreeNodes_3" presStyleLbl="node1" presStyleIdx="2" presStyleCnt="3">
        <dgm:presLayoutVars>
          <dgm:bulletEnabled val="1"/>
        </dgm:presLayoutVars>
      </dgm:prSet>
      <dgm:spPr/>
    </dgm:pt>
    <dgm:pt modelId="{1B34A232-BEFB-9946-9DD2-36E430E874B6}" type="pres">
      <dgm:prSet presAssocID="{71B2EB97-5576-4A43-8B3C-C686608CB3EB}" presName="ThreeConn_1-2" presStyleLbl="fgAccFollowNode1" presStyleIdx="0" presStyleCnt="2">
        <dgm:presLayoutVars>
          <dgm:bulletEnabled val="1"/>
        </dgm:presLayoutVars>
      </dgm:prSet>
      <dgm:spPr/>
    </dgm:pt>
    <dgm:pt modelId="{C63514A2-36D1-CC4B-BB7E-0B580455CDB5}" type="pres">
      <dgm:prSet presAssocID="{71B2EB97-5576-4A43-8B3C-C686608CB3EB}" presName="ThreeConn_2-3" presStyleLbl="fgAccFollowNode1" presStyleIdx="1" presStyleCnt="2">
        <dgm:presLayoutVars>
          <dgm:bulletEnabled val="1"/>
        </dgm:presLayoutVars>
      </dgm:prSet>
      <dgm:spPr/>
    </dgm:pt>
    <dgm:pt modelId="{FD86A2F2-3443-C34F-B9E8-4F80ECE3C99B}" type="pres">
      <dgm:prSet presAssocID="{71B2EB97-5576-4A43-8B3C-C686608CB3EB}" presName="ThreeNodes_1_text" presStyleLbl="node1" presStyleIdx="2" presStyleCnt="3">
        <dgm:presLayoutVars>
          <dgm:bulletEnabled val="1"/>
        </dgm:presLayoutVars>
      </dgm:prSet>
      <dgm:spPr/>
    </dgm:pt>
    <dgm:pt modelId="{359B29A3-7B6B-1247-A799-B4008DB8C292}" type="pres">
      <dgm:prSet presAssocID="{71B2EB97-5576-4A43-8B3C-C686608CB3EB}" presName="ThreeNodes_2_text" presStyleLbl="node1" presStyleIdx="2" presStyleCnt="3">
        <dgm:presLayoutVars>
          <dgm:bulletEnabled val="1"/>
        </dgm:presLayoutVars>
      </dgm:prSet>
      <dgm:spPr/>
    </dgm:pt>
    <dgm:pt modelId="{B347158A-A04D-324A-9163-72C45558D124}" type="pres">
      <dgm:prSet presAssocID="{71B2EB97-5576-4A43-8B3C-C686608CB3EB}" presName="ThreeNodes_3_text" presStyleLbl="node1" presStyleIdx="2" presStyleCnt="3">
        <dgm:presLayoutVars>
          <dgm:bulletEnabled val="1"/>
        </dgm:presLayoutVars>
      </dgm:prSet>
      <dgm:spPr/>
    </dgm:pt>
  </dgm:ptLst>
  <dgm:cxnLst>
    <dgm:cxn modelId="{C6E9280A-6E0F-F44A-BDAD-4404F9CD1E13}" type="presOf" srcId="{AA8A1BEF-58A5-4E7E-B1E1-E68EE5C636B6}" destId="{9A4C8182-DDC9-A54C-90AD-16355B341A8D}" srcOrd="0" destOrd="0" presId="urn:microsoft.com/office/officeart/2005/8/layout/vProcess5"/>
    <dgm:cxn modelId="{E6253116-988F-1E42-A66D-77AD8A44847A}" type="presOf" srcId="{A1859671-073E-4EF7-8816-E041C76550C4}" destId="{B347158A-A04D-324A-9163-72C45558D124}" srcOrd="1" destOrd="0" presId="urn:microsoft.com/office/officeart/2005/8/layout/vProcess5"/>
    <dgm:cxn modelId="{AABBFB35-A178-8D41-86D6-9B618F67F568}" type="presOf" srcId="{A1859671-073E-4EF7-8816-E041C76550C4}" destId="{3C49D7EF-73C6-2341-B490-A0A01A04F098}" srcOrd="0" destOrd="0" presId="urn:microsoft.com/office/officeart/2005/8/layout/vProcess5"/>
    <dgm:cxn modelId="{00567045-B70C-49B3-B9D1-465FF4E6FFA2}" srcId="{71B2EB97-5576-4A43-8B3C-C686608CB3EB}" destId="{AA8A1BEF-58A5-4E7E-B1E1-E68EE5C636B6}" srcOrd="0" destOrd="0" parTransId="{0F198BE1-6089-4269-BD39-93ACD0F12215}" sibTransId="{8DF9C555-4573-45CC-8A1C-DA779CE0D497}"/>
    <dgm:cxn modelId="{F1C7566D-5195-8E48-8C5C-F22D3CF30D11}" type="presOf" srcId="{0F8695CE-EDD1-4C3D-995B-737B5E936308}" destId="{C63514A2-36D1-CC4B-BB7E-0B580455CDB5}" srcOrd="0" destOrd="0" presId="urn:microsoft.com/office/officeart/2005/8/layout/vProcess5"/>
    <dgm:cxn modelId="{B1630871-7A34-E34D-802A-BAC5DB51A051}" type="presOf" srcId="{8DF9C555-4573-45CC-8A1C-DA779CE0D497}" destId="{1B34A232-BEFB-9946-9DD2-36E430E874B6}" srcOrd="0" destOrd="0" presId="urn:microsoft.com/office/officeart/2005/8/layout/vProcess5"/>
    <dgm:cxn modelId="{CFA7D990-0B9B-9844-941C-935471007C84}" type="presOf" srcId="{2C5E2AB6-4D89-4DCA-A59B-B028803E3940}" destId="{31E5F800-3EB1-F446-8A74-F0998D710715}" srcOrd="0" destOrd="0" presId="urn:microsoft.com/office/officeart/2005/8/layout/vProcess5"/>
    <dgm:cxn modelId="{89410ABC-0902-40C4-B44E-E6C5E9CE316A}" srcId="{71B2EB97-5576-4A43-8B3C-C686608CB3EB}" destId="{A1859671-073E-4EF7-8816-E041C76550C4}" srcOrd="2" destOrd="0" parTransId="{D20D3EF8-A944-4E94-8F3E-1BC60FA30DB7}" sibTransId="{600DA9AE-D36E-43C6-9C25-390B55B29B9E}"/>
    <dgm:cxn modelId="{3E36FCC6-9ECF-D54A-81BB-09EDD2F71617}" type="presOf" srcId="{71B2EB97-5576-4A43-8B3C-C686608CB3EB}" destId="{F928B4C7-D46B-B044-972B-A7B1953C6854}" srcOrd="0" destOrd="0" presId="urn:microsoft.com/office/officeart/2005/8/layout/vProcess5"/>
    <dgm:cxn modelId="{FB2C3DC8-5515-4496-A047-A1851AF03494}" srcId="{71B2EB97-5576-4A43-8B3C-C686608CB3EB}" destId="{2C5E2AB6-4D89-4DCA-A59B-B028803E3940}" srcOrd="1" destOrd="0" parTransId="{82EEA237-4CF3-4485-8D60-DB31F9BAB319}" sibTransId="{0F8695CE-EDD1-4C3D-995B-737B5E936308}"/>
    <dgm:cxn modelId="{045DFED9-5C49-104C-95A3-42EDB2702D02}" type="presOf" srcId="{AA8A1BEF-58A5-4E7E-B1E1-E68EE5C636B6}" destId="{FD86A2F2-3443-C34F-B9E8-4F80ECE3C99B}" srcOrd="1" destOrd="0" presId="urn:microsoft.com/office/officeart/2005/8/layout/vProcess5"/>
    <dgm:cxn modelId="{BF14BFEF-992F-1B4E-ABE9-CBF3A7D63354}" type="presOf" srcId="{2C5E2AB6-4D89-4DCA-A59B-B028803E3940}" destId="{359B29A3-7B6B-1247-A799-B4008DB8C292}" srcOrd="1" destOrd="0" presId="urn:microsoft.com/office/officeart/2005/8/layout/vProcess5"/>
    <dgm:cxn modelId="{DF288B10-8557-9945-BD83-1805D8DEA8A5}" type="presParOf" srcId="{F928B4C7-D46B-B044-972B-A7B1953C6854}" destId="{2E454408-7096-4641-AB24-F9A3E5A50485}" srcOrd="0" destOrd="0" presId="urn:microsoft.com/office/officeart/2005/8/layout/vProcess5"/>
    <dgm:cxn modelId="{B4805688-50C2-A949-A3DE-5E3581BF0C6A}" type="presParOf" srcId="{F928B4C7-D46B-B044-972B-A7B1953C6854}" destId="{9A4C8182-DDC9-A54C-90AD-16355B341A8D}" srcOrd="1" destOrd="0" presId="urn:microsoft.com/office/officeart/2005/8/layout/vProcess5"/>
    <dgm:cxn modelId="{8C997862-66F3-2944-92FD-10FA13DE57F7}" type="presParOf" srcId="{F928B4C7-D46B-B044-972B-A7B1953C6854}" destId="{31E5F800-3EB1-F446-8A74-F0998D710715}" srcOrd="2" destOrd="0" presId="urn:microsoft.com/office/officeart/2005/8/layout/vProcess5"/>
    <dgm:cxn modelId="{E74255EA-98E3-9D42-9F58-9AB2AA4BFEF7}" type="presParOf" srcId="{F928B4C7-D46B-B044-972B-A7B1953C6854}" destId="{3C49D7EF-73C6-2341-B490-A0A01A04F098}" srcOrd="3" destOrd="0" presId="urn:microsoft.com/office/officeart/2005/8/layout/vProcess5"/>
    <dgm:cxn modelId="{01D21790-4FDC-F143-8FB6-213305C12C3D}" type="presParOf" srcId="{F928B4C7-D46B-B044-972B-A7B1953C6854}" destId="{1B34A232-BEFB-9946-9DD2-36E430E874B6}" srcOrd="4" destOrd="0" presId="urn:microsoft.com/office/officeart/2005/8/layout/vProcess5"/>
    <dgm:cxn modelId="{3325F2EE-3C32-D149-94AF-07CA516EC713}" type="presParOf" srcId="{F928B4C7-D46B-B044-972B-A7B1953C6854}" destId="{C63514A2-36D1-CC4B-BB7E-0B580455CDB5}" srcOrd="5" destOrd="0" presId="urn:microsoft.com/office/officeart/2005/8/layout/vProcess5"/>
    <dgm:cxn modelId="{3A644858-92C6-0E47-BC70-B948BAA3BB64}" type="presParOf" srcId="{F928B4C7-D46B-B044-972B-A7B1953C6854}" destId="{FD86A2F2-3443-C34F-B9E8-4F80ECE3C99B}" srcOrd="6" destOrd="0" presId="urn:microsoft.com/office/officeart/2005/8/layout/vProcess5"/>
    <dgm:cxn modelId="{5A3DEDC6-B5F8-6F4F-B64C-C31F9B2865F1}" type="presParOf" srcId="{F928B4C7-D46B-B044-972B-A7B1953C6854}" destId="{359B29A3-7B6B-1247-A799-B4008DB8C292}" srcOrd="7" destOrd="0" presId="urn:microsoft.com/office/officeart/2005/8/layout/vProcess5"/>
    <dgm:cxn modelId="{F080CEBC-5D66-B84A-BB41-7A60A5AD0917}" type="presParOf" srcId="{F928B4C7-D46B-B044-972B-A7B1953C6854}" destId="{B347158A-A04D-324A-9163-72C45558D12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6F675-473A-E248-B755-DA246D2D7C5B}" type="doc">
      <dgm:prSet loTypeId="urn:microsoft.com/office/officeart/2008/layout/VerticalCurvedList" loCatId="hierarchy" qsTypeId="urn:microsoft.com/office/officeart/2005/8/quickstyle/simple1" qsCatId="simple" csTypeId="urn:microsoft.com/office/officeart/2005/8/colors/accent1_2" csCatId="accent1" phldr="1"/>
      <dgm:spPr/>
      <dgm:t>
        <a:bodyPr/>
        <a:lstStyle/>
        <a:p>
          <a:endParaRPr lang="en-US"/>
        </a:p>
      </dgm:t>
    </dgm:pt>
    <dgm:pt modelId="{9735EAA1-1E64-D241-8E87-B6DDD9AF27FB}">
      <dgm:prSet phldrT="[Text]"/>
      <dgm:spPr/>
      <dgm:t>
        <a:bodyPr/>
        <a:lstStyle/>
        <a:p>
          <a:r>
            <a:rPr lang="en-US" b="1"/>
            <a:t>CEDS</a:t>
          </a:r>
        </a:p>
      </dgm:t>
    </dgm:pt>
    <dgm:pt modelId="{1223E93F-031E-A64F-8500-1AACC9F0E568}" type="parTrans" cxnId="{43847C5D-A057-F747-B325-B9B381AA8579}">
      <dgm:prSet/>
      <dgm:spPr/>
      <dgm:t>
        <a:bodyPr/>
        <a:lstStyle/>
        <a:p>
          <a:endParaRPr lang="en-US"/>
        </a:p>
      </dgm:t>
    </dgm:pt>
    <dgm:pt modelId="{1DC271B2-C92C-3143-BB4A-4C96A24CFCCB}" type="sibTrans" cxnId="{43847C5D-A057-F747-B325-B9B381AA8579}">
      <dgm:prSet/>
      <dgm:spPr/>
      <dgm:t>
        <a:bodyPr/>
        <a:lstStyle/>
        <a:p>
          <a:endParaRPr lang="en-US"/>
        </a:p>
      </dgm:t>
    </dgm:pt>
    <dgm:pt modelId="{9B85B337-5DE8-BC41-90F0-E68CDCA69F4E}">
      <dgm:prSet phldrT="[Text]"/>
      <dgm:spPr/>
      <dgm:t>
        <a:bodyPr/>
        <a:lstStyle/>
        <a:p>
          <a:r>
            <a:rPr lang="en-US"/>
            <a:t>SWOT</a:t>
          </a:r>
        </a:p>
      </dgm:t>
    </dgm:pt>
    <dgm:pt modelId="{6E7725EF-02A7-8240-BDA2-00390E9A1178}" type="parTrans" cxnId="{741B3306-E8D3-5142-917B-6C34EED3784B}">
      <dgm:prSet/>
      <dgm:spPr/>
      <dgm:t>
        <a:bodyPr/>
        <a:lstStyle/>
        <a:p>
          <a:endParaRPr lang="en-US"/>
        </a:p>
      </dgm:t>
    </dgm:pt>
    <dgm:pt modelId="{337C5888-BCC5-6047-AEF1-559A1BB12D32}" type="sibTrans" cxnId="{741B3306-E8D3-5142-917B-6C34EED3784B}">
      <dgm:prSet/>
      <dgm:spPr/>
      <dgm:t>
        <a:bodyPr/>
        <a:lstStyle/>
        <a:p>
          <a:endParaRPr lang="en-US"/>
        </a:p>
      </dgm:t>
    </dgm:pt>
    <dgm:pt modelId="{67C368E8-0D6B-B847-B25A-0BAFC906E6E6}">
      <dgm:prSet phldrT="[Text]"/>
      <dgm:spPr/>
      <dgm:t>
        <a:bodyPr/>
        <a:lstStyle/>
        <a:p>
          <a:r>
            <a:rPr lang="en-US"/>
            <a:t>Measuring outcomes</a:t>
          </a:r>
        </a:p>
      </dgm:t>
    </dgm:pt>
    <dgm:pt modelId="{0B07FBBD-E6A8-7243-8BE7-8DA1ECD0ACC4}" type="parTrans" cxnId="{428AF50D-4BE8-E548-B8C7-AFD6B6772CD4}">
      <dgm:prSet/>
      <dgm:spPr/>
      <dgm:t>
        <a:bodyPr/>
        <a:lstStyle/>
        <a:p>
          <a:endParaRPr lang="en-US"/>
        </a:p>
      </dgm:t>
    </dgm:pt>
    <dgm:pt modelId="{708BEF8C-815D-A044-B5CE-92CC6E1BFBFD}" type="sibTrans" cxnId="{428AF50D-4BE8-E548-B8C7-AFD6B6772CD4}">
      <dgm:prSet/>
      <dgm:spPr/>
      <dgm:t>
        <a:bodyPr/>
        <a:lstStyle/>
        <a:p>
          <a:endParaRPr lang="en-US"/>
        </a:p>
      </dgm:t>
    </dgm:pt>
    <dgm:pt modelId="{68310C65-748D-744A-B74B-F2A64256EF09}">
      <dgm:prSet phldrT="[Text]"/>
      <dgm:spPr/>
      <dgm:t>
        <a:bodyPr/>
        <a:lstStyle/>
        <a:p>
          <a:r>
            <a:rPr lang="en-US" b="1"/>
            <a:t>Sector-specific</a:t>
          </a:r>
        </a:p>
      </dgm:t>
    </dgm:pt>
    <dgm:pt modelId="{71F4A412-D472-B449-BD02-4C6AFBB4F5AD}" type="parTrans" cxnId="{B4495982-4D17-E248-840A-D10F8891A436}">
      <dgm:prSet/>
      <dgm:spPr/>
      <dgm:t>
        <a:bodyPr/>
        <a:lstStyle/>
        <a:p>
          <a:endParaRPr lang="en-US"/>
        </a:p>
      </dgm:t>
    </dgm:pt>
    <dgm:pt modelId="{C345A8B8-1310-A94B-9A1D-423F78F6CE5E}" type="sibTrans" cxnId="{B4495982-4D17-E248-840A-D10F8891A436}">
      <dgm:prSet/>
      <dgm:spPr/>
      <dgm:t>
        <a:bodyPr/>
        <a:lstStyle/>
        <a:p>
          <a:endParaRPr lang="en-US"/>
        </a:p>
      </dgm:t>
    </dgm:pt>
    <dgm:pt modelId="{4ACDE719-D086-E14E-975E-58951118A3E0}">
      <dgm:prSet phldrT="[Text]"/>
      <dgm:spPr/>
      <dgm:t>
        <a:bodyPr/>
        <a:lstStyle/>
        <a:p>
          <a:r>
            <a:rPr lang="en-US"/>
            <a:t>Collaboration</a:t>
          </a:r>
        </a:p>
      </dgm:t>
    </dgm:pt>
    <dgm:pt modelId="{1FBD90EE-C962-3643-AE06-4E4F9C71102B}" type="parTrans" cxnId="{029194FA-4EF7-9344-B86B-F2942296DD32}">
      <dgm:prSet/>
      <dgm:spPr/>
      <dgm:t>
        <a:bodyPr/>
        <a:lstStyle/>
        <a:p>
          <a:endParaRPr lang="en-US"/>
        </a:p>
      </dgm:t>
    </dgm:pt>
    <dgm:pt modelId="{2C3CDA22-3D5A-0949-9A5C-A651C05B750C}" type="sibTrans" cxnId="{029194FA-4EF7-9344-B86B-F2942296DD32}">
      <dgm:prSet/>
      <dgm:spPr/>
      <dgm:t>
        <a:bodyPr/>
        <a:lstStyle/>
        <a:p>
          <a:endParaRPr lang="en-US"/>
        </a:p>
      </dgm:t>
    </dgm:pt>
    <dgm:pt modelId="{6DDA73B9-4881-6C40-99D1-639DB3FDD0A8}">
      <dgm:prSet phldrT="[Text]"/>
      <dgm:spPr/>
      <dgm:t>
        <a:bodyPr/>
        <a:lstStyle/>
        <a:p>
          <a:r>
            <a:rPr lang="en-US" b="1"/>
            <a:t>Value chain development</a:t>
          </a:r>
        </a:p>
      </dgm:t>
    </dgm:pt>
    <dgm:pt modelId="{1DBA1402-C8F3-C340-8777-67557A638C92}" type="parTrans" cxnId="{A9D192E8-3E42-C348-9019-965F5A2D5FA8}">
      <dgm:prSet/>
      <dgm:spPr/>
      <dgm:t>
        <a:bodyPr/>
        <a:lstStyle/>
        <a:p>
          <a:endParaRPr lang="en-US"/>
        </a:p>
      </dgm:t>
    </dgm:pt>
    <dgm:pt modelId="{60DADD77-647C-334F-AA37-EDED45F2B5D1}" type="sibTrans" cxnId="{A9D192E8-3E42-C348-9019-965F5A2D5FA8}">
      <dgm:prSet/>
      <dgm:spPr/>
      <dgm:t>
        <a:bodyPr/>
        <a:lstStyle/>
        <a:p>
          <a:endParaRPr lang="en-US"/>
        </a:p>
      </dgm:t>
    </dgm:pt>
    <dgm:pt modelId="{5B50B193-D843-9E48-8CEB-5DC558734EFF}">
      <dgm:prSet phldrT="[Text]"/>
      <dgm:spPr/>
      <dgm:t>
        <a:bodyPr/>
        <a:lstStyle/>
        <a:p>
          <a:r>
            <a:rPr lang="en-US"/>
            <a:t>Value chain mapping</a:t>
          </a:r>
        </a:p>
      </dgm:t>
    </dgm:pt>
    <dgm:pt modelId="{3A76B41A-5CC6-9741-A3A6-D10E4C8E2BEF}" type="parTrans" cxnId="{5A6DA076-6904-DB45-A440-A744ED222126}">
      <dgm:prSet/>
      <dgm:spPr/>
      <dgm:t>
        <a:bodyPr/>
        <a:lstStyle/>
        <a:p>
          <a:endParaRPr lang="en-US"/>
        </a:p>
      </dgm:t>
    </dgm:pt>
    <dgm:pt modelId="{BED186ED-FB02-F045-B9D5-B299D3B2AD7C}" type="sibTrans" cxnId="{5A6DA076-6904-DB45-A440-A744ED222126}">
      <dgm:prSet/>
      <dgm:spPr/>
      <dgm:t>
        <a:bodyPr/>
        <a:lstStyle/>
        <a:p>
          <a:endParaRPr lang="en-US"/>
        </a:p>
      </dgm:t>
    </dgm:pt>
    <dgm:pt modelId="{1D5CBEB1-D49D-7446-9193-499ABD19D565}">
      <dgm:prSet phldrT="[Text]"/>
      <dgm:spPr/>
      <dgm:t>
        <a:bodyPr/>
        <a:lstStyle/>
        <a:p>
          <a:r>
            <a:rPr lang="en-US"/>
            <a:t>Filling gaps in the chain</a:t>
          </a:r>
        </a:p>
      </dgm:t>
    </dgm:pt>
    <dgm:pt modelId="{2169600A-B58D-8644-80B5-151BA2D35680}" type="parTrans" cxnId="{4C3882F6-B7F2-D44A-9BBB-499D71CF502A}">
      <dgm:prSet/>
      <dgm:spPr/>
      <dgm:t>
        <a:bodyPr/>
        <a:lstStyle/>
        <a:p>
          <a:endParaRPr lang="en-US"/>
        </a:p>
      </dgm:t>
    </dgm:pt>
    <dgm:pt modelId="{5EF63D40-E74D-664F-B55A-59470C65327A}" type="sibTrans" cxnId="{4C3882F6-B7F2-D44A-9BBB-499D71CF502A}">
      <dgm:prSet/>
      <dgm:spPr/>
      <dgm:t>
        <a:bodyPr/>
        <a:lstStyle/>
        <a:p>
          <a:endParaRPr lang="en-US"/>
        </a:p>
      </dgm:t>
    </dgm:pt>
    <dgm:pt modelId="{B8B30479-19DF-584D-BD53-C2E3AE7F8A21}">
      <dgm:prSet phldrT="[Text]"/>
      <dgm:spPr/>
      <dgm:t>
        <a:bodyPr/>
        <a:lstStyle/>
        <a:p>
          <a:r>
            <a:rPr lang="en-US"/>
            <a:t>Coopetition</a:t>
          </a:r>
        </a:p>
      </dgm:t>
    </dgm:pt>
    <dgm:pt modelId="{D6A75052-51EA-424A-B465-29C5F789B795}" type="parTrans" cxnId="{FFC71E44-4784-954D-AEE0-DD9DFA83214A}">
      <dgm:prSet/>
      <dgm:spPr/>
      <dgm:t>
        <a:bodyPr/>
        <a:lstStyle/>
        <a:p>
          <a:endParaRPr lang="en-US"/>
        </a:p>
      </dgm:t>
    </dgm:pt>
    <dgm:pt modelId="{ACCC47D2-FB8F-384E-A7C7-17450236EEA0}" type="sibTrans" cxnId="{FFC71E44-4784-954D-AEE0-DD9DFA83214A}">
      <dgm:prSet/>
      <dgm:spPr/>
      <dgm:t>
        <a:bodyPr/>
        <a:lstStyle/>
        <a:p>
          <a:endParaRPr lang="en-US"/>
        </a:p>
      </dgm:t>
    </dgm:pt>
    <dgm:pt modelId="{C0C300E8-6FC8-344E-A6E5-48C3E98087BC}" type="pres">
      <dgm:prSet presAssocID="{D2A6F675-473A-E248-B755-DA246D2D7C5B}" presName="Name0" presStyleCnt="0">
        <dgm:presLayoutVars>
          <dgm:chMax val="7"/>
          <dgm:chPref val="7"/>
          <dgm:dir/>
        </dgm:presLayoutVars>
      </dgm:prSet>
      <dgm:spPr/>
    </dgm:pt>
    <dgm:pt modelId="{04E7296E-0991-1240-AB16-D3ADEB1535E8}" type="pres">
      <dgm:prSet presAssocID="{D2A6F675-473A-E248-B755-DA246D2D7C5B}" presName="Name1" presStyleCnt="0"/>
      <dgm:spPr/>
    </dgm:pt>
    <dgm:pt modelId="{DF033B91-0F47-444A-9579-EC2E2C0A81F8}" type="pres">
      <dgm:prSet presAssocID="{D2A6F675-473A-E248-B755-DA246D2D7C5B}" presName="cycle" presStyleCnt="0"/>
      <dgm:spPr/>
    </dgm:pt>
    <dgm:pt modelId="{CE72AA88-21AC-314B-B893-BDC94D388D55}" type="pres">
      <dgm:prSet presAssocID="{D2A6F675-473A-E248-B755-DA246D2D7C5B}" presName="srcNode" presStyleLbl="node1" presStyleIdx="0" presStyleCnt="3"/>
      <dgm:spPr/>
    </dgm:pt>
    <dgm:pt modelId="{73EBC5F7-F052-8B40-863E-233FBF73995C}" type="pres">
      <dgm:prSet presAssocID="{D2A6F675-473A-E248-B755-DA246D2D7C5B}" presName="conn" presStyleLbl="parChTrans1D2" presStyleIdx="0" presStyleCnt="1"/>
      <dgm:spPr/>
    </dgm:pt>
    <dgm:pt modelId="{E183B6E0-338E-534A-84E4-685FE2EB1592}" type="pres">
      <dgm:prSet presAssocID="{D2A6F675-473A-E248-B755-DA246D2D7C5B}" presName="extraNode" presStyleLbl="node1" presStyleIdx="0" presStyleCnt="3"/>
      <dgm:spPr/>
    </dgm:pt>
    <dgm:pt modelId="{F10F85EB-F673-DA4A-84FA-996935849D56}" type="pres">
      <dgm:prSet presAssocID="{D2A6F675-473A-E248-B755-DA246D2D7C5B}" presName="dstNode" presStyleLbl="node1" presStyleIdx="0" presStyleCnt="3"/>
      <dgm:spPr/>
    </dgm:pt>
    <dgm:pt modelId="{284A87DB-E114-F247-A632-7B618E7BC5B6}" type="pres">
      <dgm:prSet presAssocID="{9735EAA1-1E64-D241-8E87-B6DDD9AF27FB}" presName="text_1" presStyleLbl="node1" presStyleIdx="0" presStyleCnt="3">
        <dgm:presLayoutVars>
          <dgm:bulletEnabled val="1"/>
        </dgm:presLayoutVars>
      </dgm:prSet>
      <dgm:spPr/>
    </dgm:pt>
    <dgm:pt modelId="{ECAEED8A-BE7B-C142-B3B9-BF6EA9C63DB1}" type="pres">
      <dgm:prSet presAssocID="{9735EAA1-1E64-D241-8E87-B6DDD9AF27FB}" presName="accent_1" presStyleCnt="0"/>
      <dgm:spPr/>
    </dgm:pt>
    <dgm:pt modelId="{1FB5AEF0-09FF-0044-BA15-F9FEE7871235}" type="pres">
      <dgm:prSet presAssocID="{9735EAA1-1E64-D241-8E87-B6DDD9AF27FB}" presName="accentRepeatNode" presStyleLbl="solidFgAcc1" presStyleIdx="0" presStyleCnt="3"/>
      <dgm:spPr/>
    </dgm:pt>
    <dgm:pt modelId="{8A001076-F4AA-0F46-8446-2AAD44176E44}" type="pres">
      <dgm:prSet presAssocID="{68310C65-748D-744A-B74B-F2A64256EF09}" presName="text_2" presStyleLbl="node1" presStyleIdx="1" presStyleCnt="3">
        <dgm:presLayoutVars>
          <dgm:bulletEnabled val="1"/>
        </dgm:presLayoutVars>
      </dgm:prSet>
      <dgm:spPr/>
    </dgm:pt>
    <dgm:pt modelId="{86881713-CA82-3643-AFAF-A1EB09D61CCA}" type="pres">
      <dgm:prSet presAssocID="{68310C65-748D-744A-B74B-F2A64256EF09}" presName="accent_2" presStyleCnt="0"/>
      <dgm:spPr/>
    </dgm:pt>
    <dgm:pt modelId="{D8991919-92ED-5742-8C51-2AC0C0668E57}" type="pres">
      <dgm:prSet presAssocID="{68310C65-748D-744A-B74B-F2A64256EF09}" presName="accentRepeatNode" presStyleLbl="solidFgAcc1" presStyleIdx="1" presStyleCnt="3"/>
      <dgm:spPr/>
    </dgm:pt>
    <dgm:pt modelId="{B9B8E0CD-FABA-7A43-A8D6-4D712BF676B3}" type="pres">
      <dgm:prSet presAssocID="{6DDA73B9-4881-6C40-99D1-639DB3FDD0A8}" presName="text_3" presStyleLbl="node1" presStyleIdx="2" presStyleCnt="3">
        <dgm:presLayoutVars>
          <dgm:bulletEnabled val="1"/>
        </dgm:presLayoutVars>
      </dgm:prSet>
      <dgm:spPr/>
    </dgm:pt>
    <dgm:pt modelId="{1D854044-1FC1-AB46-B719-D554A7D8514F}" type="pres">
      <dgm:prSet presAssocID="{6DDA73B9-4881-6C40-99D1-639DB3FDD0A8}" presName="accent_3" presStyleCnt="0"/>
      <dgm:spPr/>
    </dgm:pt>
    <dgm:pt modelId="{60FFE6CD-5EB9-1540-ABEF-9A337EAFAEDA}" type="pres">
      <dgm:prSet presAssocID="{6DDA73B9-4881-6C40-99D1-639DB3FDD0A8}" presName="accentRepeatNode" presStyleLbl="solidFgAcc1" presStyleIdx="2" presStyleCnt="3"/>
      <dgm:spPr/>
    </dgm:pt>
  </dgm:ptLst>
  <dgm:cxnLst>
    <dgm:cxn modelId="{D5117403-BFBE-884D-860F-DA07FF005BC2}" type="presOf" srcId="{1D5CBEB1-D49D-7446-9193-499ABD19D565}" destId="{B9B8E0CD-FABA-7A43-A8D6-4D712BF676B3}" srcOrd="0" destOrd="2" presId="urn:microsoft.com/office/officeart/2008/layout/VerticalCurvedList"/>
    <dgm:cxn modelId="{741B3306-E8D3-5142-917B-6C34EED3784B}" srcId="{9735EAA1-1E64-D241-8E87-B6DDD9AF27FB}" destId="{9B85B337-5DE8-BC41-90F0-E68CDCA69F4E}" srcOrd="0" destOrd="0" parTransId="{6E7725EF-02A7-8240-BDA2-00390E9A1178}" sibTransId="{337C5888-BCC5-6047-AEF1-559A1BB12D32}"/>
    <dgm:cxn modelId="{428AF50D-4BE8-E548-B8C7-AFD6B6772CD4}" srcId="{9735EAA1-1E64-D241-8E87-B6DDD9AF27FB}" destId="{67C368E8-0D6B-B847-B25A-0BAFC906E6E6}" srcOrd="1" destOrd="0" parTransId="{0B07FBBD-E6A8-7243-8BE7-8DA1ECD0ACC4}" sibTransId="{708BEF8C-815D-A044-B5CE-92CC6E1BFBFD}"/>
    <dgm:cxn modelId="{2B15663D-98B9-F04A-8B00-75895D19036B}" type="presOf" srcId="{68310C65-748D-744A-B74B-F2A64256EF09}" destId="{8A001076-F4AA-0F46-8446-2AAD44176E44}" srcOrd="0" destOrd="0" presId="urn:microsoft.com/office/officeart/2008/layout/VerticalCurvedList"/>
    <dgm:cxn modelId="{FFC71E44-4784-954D-AEE0-DD9DFA83214A}" srcId="{68310C65-748D-744A-B74B-F2A64256EF09}" destId="{B8B30479-19DF-584D-BD53-C2E3AE7F8A21}" srcOrd="1" destOrd="0" parTransId="{D6A75052-51EA-424A-B465-29C5F789B795}" sibTransId="{ACCC47D2-FB8F-384E-A7C7-17450236EEA0}"/>
    <dgm:cxn modelId="{9510BB52-DC5B-1646-8EB4-811E7ECD175D}" type="presOf" srcId="{D2A6F675-473A-E248-B755-DA246D2D7C5B}" destId="{C0C300E8-6FC8-344E-A6E5-48C3E98087BC}" srcOrd="0" destOrd="0" presId="urn:microsoft.com/office/officeart/2008/layout/VerticalCurvedList"/>
    <dgm:cxn modelId="{43847C5D-A057-F747-B325-B9B381AA8579}" srcId="{D2A6F675-473A-E248-B755-DA246D2D7C5B}" destId="{9735EAA1-1E64-D241-8E87-B6DDD9AF27FB}" srcOrd="0" destOrd="0" parTransId="{1223E93F-031E-A64F-8500-1AACC9F0E568}" sibTransId="{1DC271B2-C92C-3143-BB4A-4C96A24CFCCB}"/>
    <dgm:cxn modelId="{30F85A60-D8BF-3549-8352-1DE7989E2295}" type="presOf" srcId="{9735EAA1-1E64-D241-8E87-B6DDD9AF27FB}" destId="{284A87DB-E114-F247-A632-7B618E7BC5B6}" srcOrd="0" destOrd="0" presId="urn:microsoft.com/office/officeart/2008/layout/VerticalCurvedList"/>
    <dgm:cxn modelId="{9E49CF70-5EC2-5640-87FF-3007D77F7B57}" type="presOf" srcId="{5B50B193-D843-9E48-8CEB-5DC558734EFF}" destId="{B9B8E0CD-FABA-7A43-A8D6-4D712BF676B3}" srcOrd="0" destOrd="1" presId="urn:microsoft.com/office/officeart/2008/layout/VerticalCurvedList"/>
    <dgm:cxn modelId="{5A6DA076-6904-DB45-A440-A744ED222126}" srcId="{6DDA73B9-4881-6C40-99D1-639DB3FDD0A8}" destId="{5B50B193-D843-9E48-8CEB-5DC558734EFF}" srcOrd="0" destOrd="0" parTransId="{3A76B41A-5CC6-9741-A3A6-D10E4C8E2BEF}" sibTransId="{BED186ED-FB02-F045-B9D5-B299D3B2AD7C}"/>
    <dgm:cxn modelId="{FEB5C579-01E9-FD41-95E7-5F262D07C162}" type="presOf" srcId="{6DDA73B9-4881-6C40-99D1-639DB3FDD0A8}" destId="{B9B8E0CD-FABA-7A43-A8D6-4D712BF676B3}" srcOrd="0" destOrd="0" presId="urn:microsoft.com/office/officeart/2008/layout/VerticalCurvedList"/>
    <dgm:cxn modelId="{B4495982-4D17-E248-840A-D10F8891A436}" srcId="{D2A6F675-473A-E248-B755-DA246D2D7C5B}" destId="{68310C65-748D-744A-B74B-F2A64256EF09}" srcOrd="1" destOrd="0" parTransId="{71F4A412-D472-B449-BD02-4C6AFBB4F5AD}" sibTransId="{C345A8B8-1310-A94B-9A1D-423F78F6CE5E}"/>
    <dgm:cxn modelId="{B73AA983-5365-6949-B37A-375ACFB59158}" type="presOf" srcId="{B8B30479-19DF-584D-BD53-C2E3AE7F8A21}" destId="{8A001076-F4AA-0F46-8446-2AAD44176E44}" srcOrd="0" destOrd="2" presId="urn:microsoft.com/office/officeart/2008/layout/VerticalCurvedList"/>
    <dgm:cxn modelId="{6C4B4A8D-646A-D440-81AC-56C669B0C7AD}" type="presOf" srcId="{4ACDE719-D086-E14E-975E-58951118A3E0}" destId="{8A001076-F4AA-0F46-8446-2AAD44176E44}" srcOrd="0" destOrd="1" presId="urn:microsoft.com/office/officeart/2008/layout/VerticalCurvedList"/>
    <dgm:cxn modelId="{222D63A7-F66B-B34E-A687-DA5A9EAB981A}" type="presOf" srcId="{9B85B337-5DE8-BC41-90F0-E68CDCA69F4E}" destId="{284A87DB-E114-F247-A632-7B618E7BC5B6}" srcOrd="0" destOrd="1" presId="urn:microsoft.com/office/officeart/2008/layout/VerticalCurvedList"/>
    <dgm:cxn modelId="{656C9EB3-F1F9-FD4E-8257-DDB3B220BCBE}" type="presOf" srcId="{337C5888-BCC5-6047-AEF1-559A1BB12D32}" destId="{73EBC5F7-F052-8B40-863E-233FBF73995C}" srcOrd="0" destOrd="0" presId="urn:microsoft.com/office/officeart/2008/layout/VerticalCurvedList"/>
    <dgm:cxn modelId="{A9D192E8-3E42-C348-9019-965F5A2D5FA8}" srcId="{D2A6F675-473A-E248-B755-DA246D2D7C5B}" destId="{6DDA73B9-4881-6C40-99D1-639DB3FDD0A8}" srcOrd="2" destOrd="0" parTransId="{1DBA1402-C8F3-C340-8777-67557A638C92}" sibTransId="{60DADD77-647C-334F-AA37-EDED45F2B5D1}"/>
    <dgm:cxn modelId="{4C3882F6-B7F2-D44A-9BBB-499D71CF502A}" srcId="{6DDA73B9-4881-6C40-99D1-639DB3FDD0A8}" destId="{1D5CBEB1-D49D-7446-9193-499ABD19D565}" srcOrd="1" destOrd="0" parTransId="{2169600A-B58D-8644-80B5-151BA2D35680}" sibTransId="{5EF63D40-E74D-664F-B55A-59470C65327A}"/>
    <dgm:cxn modelId="{029194FA-4EF7-9344-B86B-F2942296DD32}" srcId="{68310C65-748D-744A-B74B-F2A64256EF09}" destId="{4ACDE719-D086-E14E-975E-58951118A3E0}" srcOrd="0" destOrd="0" parTransId="{1FBD90EE-C962-3643-AE06-4E4F9C71102B}" sibTransId="{2C3CDA22-3D5A-0949-9A5C-A651C05B750C}"/>
    <dgm:cxn modelId="{373233FD-CD76-E242-AB0E-9696F3CB3B29}" type="presOf" srcId="{67C368E8-0D6B-B847-B25A-0BAFC906E6E6}" destId="{284A87DB-E114-F247-A632-7B618E7BC5B6}" srcOrd="0" destOrd="2" presId="urn:microsoft.com/office/officeart/2008/layout/VerticalCurvedList"/>
    <dgm:cxn modelId="{794C2382-7CFB-D649-A697-C4D31D7C83ED}" type="presParOf" srcId="{C0C300E8-6FC8-344E-A6E5-48C3E98087BC}" destId="{04E7296E-0991-1240-AB16-D3ADEB1535E8}" srcOrd="0" destOrd="0" presId="urn:microsoft.com/office/officeart/2008/layout/VerticalCurvedList"/>
    <dgm:cxn modelId="{2DEA4413-EAC2-C843-9221-96FBF740F971}" type="presParOf" srcId="{04E7296E-0991-1240-AB16-D3ADEB1535E8}" destId="{DF033B91-0F47-444A-9579-EC2E2C0A81F8}" srcOrd="0" destOrd="0" presId="urn:microsoft.com/office/officeart/2008/layout/VerticalCurvedList"/>
    <dgm:cxn modelId="{4227AA85-2A97-334A-9B52-D83D62B3509E}" type="presParOf" srcId="{DF033B91-0F47-444A-9579-EC2E2C0A81F8}" destId="{CE72AA88-21AC-314B-B893-BDC94D388D55}" srcOrd="0" destOrd="0" presId="urn:microsoft.com/office/officeart/2008/layout/VerticalCurvedList"/>
    <dgm:cxn modelId="{3B1D6DFD-96BD-7046-A2B9-857DC50E2BED}" type="presParOf" srcId="{DF033B91-0F47-444A-9579-EC2E2C0A81F8}" destId="{73EBC5F7-F052-8B40-863E-233FBF73995C}" srcOrd="1" destOrd="0" presId="urn:microsoft.com/office/officeart/2008/layout/VerticalCurvedList"/>
    <dgm:cxn modelId="{2B00CD96-34EC-834B-9402-34F559AA61EE}" type="presParOf" srcId="{DF033B91-0F47-444A-9579-EC2E2C0A81F8}" destId="{E183B6E0-338E-534A-84E4-685FE2EB1592}" srcOrd="2" destOrd="0" presId="urn:microsoft.com/office/officeart/2008/layout/VerticalCurvedList"/>
    <dgm:cxn modelId="{5172F111-5FBD-B54F-A034-6DA882D6EAD6}" type="presParOf" srcId="{DF033B91-0F47-444A-9579-EC2E2C0A81F8}" destId="{F10F85EB-F673-DA4A-84FA-996935849D56}" srcOrd="3" destOrd="0" presId="urn:microsoft.com/office/officeart/2008/layout/VerticalCurvedList"/>
    <dgm:cxn modelId="{0FC2DB57-E4EE-7C4C-9540-1A775B6469F2}" type="presParOf" srcId="{04E7296E-0991-1240-AB16-D3ADEB1535E8}" destId="{284A87DB-E114-F247-A632-7B618E7BC5B6}" srcOrd="1" destOrd="0" presId="urn:microsoft.com/office/officeart/2008/layout/VerticalCurvedList"/>
    <dgm:cxn modelId="{9B18C80B-A722-EC42-B92C-743DA8BFC6E0}" type="presParOf" srcId="{04E7296E-0991-1240-AB16-D3ADEB1535E8}" destId="{ECAEED8A-BE7B-C142-B3B9-BF6EA9C63DB1}" srcOrd="2" destOrd="0" presId="urn:microsoft.com/office/officeart/2008/layout/VerticalCurvedList"/>
    <dgm:cxn modelId="{4522608D-0AFE-644C-8D50-6D4F5C9A1359}" type="presParOf" srcId="{ECAEED8A-BE7B-C142-B3B9-BF6EA9C63DB1}" destId="{1FB5AEF0-09FF-0044-BA15-F9FEE7871235}" srcOrd="0" destOrd="0" presId="urn:microsoft.com/office/officeart/2008/layout/VerticalCurvedList"/>
    <dgm:cxn modelId="{4423A654-CCE4-B14B-BED2-32D1C0BA30D9}" type="presParOf" srcId="{04E7296E-0991-1240-AB16-D3ADEB1535E8}" destId="{8A001076-F4AA-0F46-8446-2AAD44176E44}" srcOrd="3" destOrd="0" presId="urn:microsoft.com/office/officeart/2008/layout/VerticalCurvedList"/>
    <dgm:cxn modelId="{FA37D496-D001-2643-8117-D18E5177CAD7}" type="presParOf" srcId="{04E7296E-0991-1240-AB16-D3ADEB1535E8}" destId="{86881713-CA82-3643-AFAF-A1EB09D61CCA}" srcOrd="4" destOrd="0" presId="urn:microsoft.com/office/officeart/2008/layout/VerticalCurvedList"/>
    <dgm:cxn modelId="{C0627CE4-E804-F34D-A331-3716CDD30FF1}" type="presParOf" srcId="{86881713-CA82-3643-AFAF-A1EB09D61CCA}" destId="{D8991919-92ED-5742-8C51-2AC0C0668E57}" srcOrd="0" destOrd="0" presId="urn:microsoft.com/office/officeart/2008/layout/VerticalCurvedList"/>
    <dgm:cxn modelId="{C776385A-414F-E948-9701-E8CC418FB5A5}" type="presParOf" srcId="{04E7296E-0991-1240-AB16-D3ADEB1535E8}" destId="{B9B8E0CD-FABA-7A43-A8D6-4D712BF676B3}" srcOrd="5" destOrd="0" presId="urn:microsoft.com/office/officeart/2008/layout/VerticalCurvedList"/>
    <dgm:cxn modelId="{18E9B080-5751-0747-9F84-4955B85542C5}" type="presParOf" srcId="{04E7296E-0991-1240-AB16-D3ADEB1535E8}" destId="{1D854044-1FC1-AB46-B719-D554A7D8514F}" srcOrd="6" destOrd="0" presId="urn:microsoft.com/office/officeart/2008/layout/VerticalCurvedList"/>
    <dgm:cxn modelId="{B3E63CBC-521D-7D46-A38F-660A63E6EAB9}" type="presParOf" srcId="{1D854044-1FC1-AB46-B719-D554A7D8514F}" destId="{60FFE6CD-5EB9-1540-ABEF-9A337EAFA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C8182-DDC9-A54C-90AD-16355B341A8D}">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 approach to economic development that connects a region’s </a:t>
          </a:r>
          <a:r>
            <a:rPr lang="en-US" sz="2000" b="1" kern="1200" dirty="0"/>
            <a:t>assets</a:t>
          </a:r>
          <a:r>
            <a:rPr lang="en-US" sz="2000" kern="1200" dirty="0"/>
            <a:t> to market </a:t>
          </a:r>
          <a:r>
            <a:rPr lang="en-US" sz="2000" b="1" kern="1200" dirty="0"/>
            <a:t>demand</a:t>
          </a:r>
          <a:r>
            <a:rPr lang="en-US" sz="2000" kern="1200" dirty="0"/>
            <a:t> in ways that build </a:t>
          </a:r>
          <a:r>
            <a:rPr lang="en-US" sz="2000" b="1" kern="1200" dirty="0"/>
            <a:t>rooted wealth </a:t>
          </a:r>
          <a:r>
            <a:rPr lang="en-US" sz="2000" kern="1200" dirty="0"/>
            <a:t>for local people, places and firms. </a:t>
          </a:r>
        </a:p>
      </dsp:txBody>
      <dsp:txXfrm>
        <a:off x="39768" y="39768"/>
        <a:ext cx="5530000" cy="1278252"/>
      </dsp:txXfrm>
    </dsp:sp>
    <dsp:sp modelId="{31E5F800-3EB1-F446-8A74-F0998D710715}">
      <dsp:nvSpPr>
        <dsp:cNvPr id="0" name=""/>
        <dsp:cNvSpPr/>
      </dsp:nvSpPr>
      <dsp:spPr>
        <a:xfrm>
          <a:off x="617219" y="1584087"/>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brings together a range of public, private and non-profit sector partners who have </a:t>
          </a:r>
          <a:r>
            <a:rPr lang="en-US" sz="2000" b="1" kern="1200"/>
            <a:t>self-interest</a:t>
          </a:r>
          <a:r>
            <a:rPr lang="en-US" sz="2000" kern="1200"/>
            <a:t> in the outcomes and an openness to discovering </a:t>
          </a:r>
          <a:r>
            <a:rPr lang="en-US" sz="2000" b="1" kern="1200"/>
            <a:t>shared or common interests</a:t>
          </a:r>
          <a:r>
            <a:rPr lang="en-US" sz="2000" kern="1200"/>
            <a:t>. </a:t>
          </a:r>
        </a:p>
      </dsp:txBody>
      <dsp:txXfrm>
        <a:off x="656987" y="1623855"/>
        <a:ext cx="5415841" cy="1278252"/>
      </dsp:txXfrm>
    </dsp:sp>
    <dsp:sp modelId="{3C49D7EF-73C6-2341-B490-A0A01A04F098}">
      <dsp:nvSpPr>
        <dsp:cNvPr id="0" name=""/>
        <dsp:cNvSpPr/>
      </dsp:nvSpPr>
      <dsp:spPr>
        <a:xfrm>
          <a:off x="1234439" y="3168174"/>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focuses on building a </a:t>
          </a:r>
          <a:r>
            <a:rPr lang="en-US" sz="2000" b="1" kern="1200"/>
            <a:t>sector</a:t>
          </a:r>
          <a:r>
            <a:rPr lang="en-US" sz="2000" kern="1200"/>
            <a:t> rather than individual and unrelated businesses. </a:t>
          </a:r>
        </a:p>
      </dsp:txBody>
      <dsp:txXfrm>
        <a:off x="1274207" y="3207942"/>
        <a:ext cx="5415841" cy="1278252"/>
      </dsp:txXfrm>
    </dsp:sp>
    <dsp:sp modelId="{1B34A232-BEFB-9946-9DD2-36E430E874B6}">
      <dsp:nvSpPr>
        <dsp:cNvPr id="0" name=""/>
        <dsp:cNvSpPr/>
      </dsp:nvSpPr>
      <dsp:spPr>
        <a:xfrm>
          <a:off x="6112597" y="1029656"/>
          <a:ext cx="882562" cy="88256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1173" y="1029656"/>
        <a:ext cx="485410" cy="664128"/>
      </dsp:txXfrm>
    </dsp:sp>
    <dsp:sp modelId="{C63514A2-36D1-CC4B-BB7E-0B580455CDB5}">
      <dsp:nvSpPr>
        <dsp:cNvPr id="0" name=""/>
        <dsp:cNvSpPr/>
      </dsp:nvSpPr>
      <dsp:spPr>
        <a:xfrm>
          <a:off x="6729817" y="2604691"/>
          <a:ext cx="882562" cy="88256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8393" y="2604691"/>
        <a:ext cx="485410" cy="66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C5F7-F052-8B40-863E-233FBF73995C}">
      <dsp:nvSpPr>
        <dsp:cNvPr id="0" name=""/>
        <dsp:cNvSpPr/>
      </dsp:nvSpPr>
      <dsp:spPr>
        <a:xfrm>
          <a:off x="-5500810" y="-842322"/>
          <a:ext cx="6550476" cy="6550476"/>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A87DB-E114-F247-A632-7B618E7BC5B6}">
      <dsp:nvSpPr>
        <dsp:cNvPr id="0" name=""/>
        <dsp:cNvSpPr/>
      </dsp:nvSpPr>
      <dsp:spPr>
        <a:xfrm>
          <a:off x="675377" y="486583"/>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CEDS</a:t>
          </a:r>
        </a:p>
        <a:p>
          <a:pPr marL="171450" lvl="1" indent="-171450" algn="l" defTabSz="711200">
            <a:lnSpc>
              <a:spcPct val="90000"/>
            </a:lnSpc>
            <a:spcBef>
              <a:spcPct val="0"/>
            </a:spcBef>
            <a:spcAft>
              <a:spcPct val="15000"/>
            </a:spcAft>
            <a:buChar char="•"/>
          </a:pPr>
          <a:r>
            <a:rPr lang="en-US" sz="1600" kern="1200"/>
            <a:t>SWOT</a:t>
          </a:r>
        </a:p>
        <a:p>
          <a:pPr marL="171450" lvl="1" indent="-171450" algn="l" defTabSz="711200">
            <a:lnSpc>
              <a:spcPct val="90000"/>
            </a:lnSpc>
            <a:spcBef>
              <a:spcPct val="0"/>
            </a:spcBef>
            <a:spcAft>
              <a:spcPct val="15000"/>
            </a:spcAft>
            <a:buChar char="•"/>
          </a:pPr>
          <a:r>
            <a:rPr lang="en-US" sz="1600" kern="1200"/>
            <a:t>Measuring outcomes</a:t>
          </a:r>
        </a:p>
      </dsp:txBody>
      <dsp:txXfrm>
        <a:off x="675377" y="486583"/>
        <a:ext cx="7126857" cy="973166"/>
      </dsp:txXfrm>
    </dsp:sp>
    <dsp:sp modelId="{1FB5AEF0-09FF-0044-BA15-F9FEE7871235}">
      <dsp:nvSpPr>
        <dsp:cNvPr id="0" name=""/>
        <dsp:cNvSpPr/>
      </dsp:nvSpPr>
      <dsp:spPr>
        <a:xfrm>
          <a:off x="67148" y="364937"/>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1076-F4AA-0F46-8446-2AAD44176E44}">
      <dsp:nvSpPr>
        <dsp:cNvPr id="0" name=""/>
        <dsp:cNvSpPr/>
      </dsp:nvSpPr>
      <dsp:spPr>
        <a:xfrm>
          <a:off x="1029123" y="1946332"/>
          <a:ext cx="6773111"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Sector-specific</a:t>
          </a:r>
        </a:p>
        <a:p>
          <a:pPr marL="171450" lvl="1" indent="-171450" algn="l" defTabSz="711200">
            <a:lnSpc>
              <a:spcPct val="90000"/>
            </a:lnSpc>
            <a:spcBef>
              <a:spcPct val="0"/>
            </a:spcBef>
            <a:spcAft>
              <a:spcPct val="15000"/>
            </a:spcAft>
            <a:buChar char="•"/>
          </a:pPr>
          <a:r>
            <a:rPr lang="en-US" sz="1600" kern="1200"/>
            <a:t>Collaboration</a:t>
          </a:r>
        </a:p>
        <a:p>
          <a:pPr marL="171450" lvl="1" indent="-171450" algn="l" defTabSz="711200">
            <a:lnSpc>
              <a:spcPct val="90000"/>
            </a:lnSpc>
            <a:spcBef>
              <a:spcPct val="0"/>
            </a:spcBef>
            <a:spcAft>
              <a:spcPct val="15000"/>
            </a:spcAft>
            <a:buChar char="•"/>
          </a:pPr>
          <a:r>
            <a:rPr lang="en-US" sz="1600" kern="1200"/>
            <a:t>Coopetition</a:t>
          </a:r>
        </a:p>
      </dsp:txBody>
      <dsp:txXfrm>
        <a:off x="1029123" y="1946332"/>
        <a:ext cx="6773111" cy="973166"/>
      </dsp:txXfrm>
    </dsp:sp>
    <dsp:sp modelId="{D8991919-92ED-5742-8C51-2AC0C0668E57}">
      <dsp:nvSpPr>
        <dsp:cNvPr id="0" name=""/>
        <dsp:cNvSpPr/>
      </dsp:nvSpPr>
      <dsp:spPr>
        <a:xfrm>
          <a:off x="420894" y="1824686"/>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E0CD-FABA-7A43-A8D6-4D712BF676B3}">
      <dsp:nvSpPr>
        <dsp:cNvPr id="0" name=""/>
        <dsp:cNvSpPr/>
      </dsp:nvSpPr>
      <dsp:spPr>
        <a:xfrm>
          <a:off x="675377" y="3406081"/>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Value chain development</a:t>
          </a:r>
        </a:p>
        <a:p>
          <a:pPr marL="171450" lvl="1" indent="-171450" algn="l" defTabSz="711200">
            <a:lnSpc>
              <a:spcPct val="90000"/>
            </a:lnSpc>
            <a:spcBef>
              <a:spcPct val="0"/>
            </a:spcBef>
            <a:spcAft>
              <a:spcPct val="15000"/>
            </a:spcAft>
            <a:buChar char="•"/>
          </a:pPr>
          <a:r>
            <a:rPr lang="en-US" sz="1600" kern="1200"/>
            <a:t>Value chain mapping</a:t>
          </a:r>
        </a:p>
        <a:p>
          <a:pPr marL="171450" lvl="1" indent="-171450" algn="l" defTabSz="711200">
            <a:lnSpc>
              <a:spcPct val="90000"/>
            </a:lnSpc>
            <a:spcBef>
              <a:spcPct val="0"/>
            </a:spcBef>
            <a:spcAft>
              <a:spcPct val="15000"/>
            </a:spcAft>
            <a:buChar char="•"/>
          </a:pPr>
          <a:r>
            <a:rPr lang="en-US" sz="1600" kern="1200"/>
            <a:t>Filling gaps in the chain</a:t>
          </a:r>
        </a:p>
      </dsp:txBody>
      <dsp:txXfrm>
        <a:off x="675377" y="3406081"/>
        <a:ext cx="7126857" cy="973166"/>
      </dsp:txXfrm>
    </dsp:sp>
    <dsp:sp modelId="{60FFE6CD-5EB9-1540-ABEF-9A337EAFAEDA}">
      <dsp:nvSpPr>
        <dsp:cNvPr id="0" name=""/>
        <dsp:cNvSpPr/>
      </dsp:nvSpPr>
      <dsp:spPr>
        <a:xfrm>
          <a:off x="67148" y="3284435"/>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6/25/24</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6/25/24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000" b="1" dirty="0"/>
              <a:t>Goal: </a:t>
            </a:r>
            <a:r>
              <a:rPr lang="en-US" sz="1200" dirty="0"/>
              <a:t>Advance a region’s prosperity by building wealth that sticks </a:t>
            </a:r>
            <a:endParaRPr lang="en-US" sz="800" b="0" i="0" dirty="0">
              <a:solidFill>
                <a:schemeClr val="tx1"/>
              </a:solidFill>
            </a:endParaRPr>
          </a:p>
          <a:p>
            <a:pPr>
              <a:buNone/>
            </a:pPr>
            <a:r>
              <a:rPr lang="en-US" sz="1200" b="1" i="1" dirty="0">
                <a:solidFill>
                  <a:srgbClr val="9A0000"/>
                </a:solidFill>
              </a:rPr>
              <a:t>WealthWorks is a bridge between community development (voice, empowerment, organizing) and economic development (attraction, retention, entrepreneurship).</a:t>
            </a:r>
          </a:p>
        </p:txBody>
      </p:sp>
      <p:sp>
        <p:nvSpPr>
          <p:cNvPr id="4" name="Slide Number Placeholder 3"/>
          <p:cNvSpPr>
            <a:spLocks noGrp="1"/>
          </p:cNvSpPr>
          <p:nvPr>
            <p:ph type="sldNum" sz="quarter" idx="10"/>
          </p:nvPr>
        </p:nvSpPr>
        <p:spPr/>
        <p:txBody>
          <a:bodyPr/>
          <a:lstStyle/>
          <a:p>
            <a:fld id="{D37D8F31-ADD3-4C1D-8C08-9CE992CBB2F1}" type="slidenum">
              <a:rPr lang="en-US" smtClean="0"/>
              <a:pPr/>
              <a:t>10</a:t>
            </a:fld>
            <a:endParaRPr lang="en-US"/>
          </a:p>
        </p:txBody>
      </p:sp>
    </p:spTree>
    <p:extLst>
      <p:ext uri="{BB962C8B-B14F-4D97-AF65-F5344CB8AC3E}">
        <p14:creationId xmlns:p14="http://schemas.microsoft.com/office/powerpoint/2010/main" val="272326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Wealth building framework has three critical goals:</a:t>
            </a:r>
          </a:p>
          <a:p>
            <a:pPr>
              <a:spcBef>
                <a:spcPct val="0"/>
              </a:spcBef>
            </a:pPr>
            <a:r>
              <a:rPr lang="en-US" altLang="en-US"/>
              <a:t>Create wealth broadly defined – includes 8 capitals. Aspire to do no harm to any.</a:t>
            </a:r>
            <a:endParaRPr lang="en-US" altLang="en-US">
              <a:cs typeface="Calibri"/>
            </a:endParaRPr>
          </a:p>
          <a:p>
            <a:r>
              <a:rPr lang="en-US"/>
              <a:t>Root wealth in place – pay attention to who owns, controls and influences the wealth that’s created. Root wealth in local </a:t>
            </a:r>
            <a:r>
              <a:rPr lang="en-US" err="1"/>
              <a:t>peoploe</a:t>
            </a:r>
            <a:r>
              <a:rPr lang="en-US"/>
              <a:t>, places and firms through local ownership, control and influence. </a:t>
            </a:r>
            <a:endParaRPr lang="en-US">
              <a:cs typeface="Calibri"/>
            </a:endParaRPr>
          </a:p>
          <a:p>
            <a:pPr>
              <a:spcBef>
                <a:spcPct val="0"/>
              </a:spcBef>
            </a:pPr>
            <a:r>
              <a:rPr lang="en-US" altLang="en-US"/>
              <a:t>Build lasting livelihoods especially for people and firms on the margins – intentionally including economically-marginalized residents.</a:t>
            </a:r>
            <a:endParaRPr lang="en-US"/>
          </a:p>
          <a:p>
            <a:pPr>
              <a:spcBef>
                <a:spcPct val="0"/>
              </a:spcBef>
            </a:pPr>
            <a:r>
              <a:rPr lang="en-US"/>
              <a:t>Use a </a:t>
            </a:r>
            <a:r>
              <a:rPr lang="en-US" b="1"/>
              <a:t>systems approach </a:t>
            </a:r>
            <a:r>
              <a:rPr lang="en-US"/>
              <a:t>– Wealth Creation Value Chains – to build value in </a:t>
            </a:r>
            <a:r>
              <a:rPr lang="en-US" b="1"/>
              <a:t>existing and emerging sectors</a:t>
            </a:r>
            <a:r>
              <a:rPr lang="en-US"/>
              <a:t>.</a:t>
            </a:r>
            <a:endParaRPr lang="en-US">
              <a:cs typeface="Calibri"/>
            </a:endParaRPr>
          </a:p>
          <a:p>
            <a:pPr>
              <a:spcBef>
                <a:spcPct val="0"/>
              </a:spcBef>
            </a:pPr>
            <a:endParaRPr lang="en-US" altLang="en-US">
              <a:cs typeface="Calibri"/>
            </a:endParaRPr>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F03F1F4F-218A-479B-97D1-A2B0E28E4410}" type="slidenum">
              <a:rPr lang="en-US" altLang="en-US" smtClean="0">
                <a:solidFill>
                  <a:prstClr val="black"/>
                </a:solidFill>
                <a:latin typeface="Calibri" pitchFamily="34" charset="0"/>
              </a:rPr>
              <a:pPr>
                <a:defRPr/>
              </a:pPr>
              <a:t>11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51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4AFB6025-812E-44E5-A544-72E05104D8F0}" type="slidenum">
              <a:rPr lang="en-US" smtClean="0">
                <a:solidFill>
                  <a:prstClr val="black"/>
                </a:solidFill>
                <a:latin typeface="Gill Sans" pitchFamily="-48" charset="0"/>
                <a:ea typeface="ヒラギノ角ゴ ProN W3" pitchFamily="-48" charset="-128"/>
                <a:sym typeface="Gill Sans" pitchFamily="-48" charset="0"/>
              </a:rPr>
              <a:pPr/>
              <a:t>12</a:t>
            </a:fld>
            <a:endParaRPr lang="en-US">
              <a:solidFill>
                <a:prstClr val="black"/>
              </a:solidFill>
              <a:latin typeface="Gill Sans" pitchFamily="-48" charset="0"/>
              <a:ea typeface="ヒラギノ角ゴ ProN W3" pitchFamily="-48" charset="-128"/>
              <a:sym typeface="Gill Sans" pitchFamily="-4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normAutofit/>
          </a:bodyPr>
          <a:lstStyle/>
          <a:p>
            <a:pPr eaLnBrk="1" hangingPunct="1"/>
            <a:r>
              <a:rPr lang="en-US" sz="1400"/>
              <a:t>Realize that you all are familiar with the triple</a:t>
            </a:r>
            <a:r>
              <a:rPr lang="en-US" sz="1400" baseline="0"/>
              <a:t> bottom line.  This isn’t really different … just unpacks the three capitals into greater detail…  The other addition is that this approach focuses on both inventory and then investing in building our “stocks” of these capitals/assets.  We recognize that without active investment, resources will depreciate.</a:t>
            </a:r>
            <a:endParaRPr lang="en-US" sz="1400"/>
          </a:p>
        </p:txBody>
      </p:sp>
    </p:spTree>
    <p:extLst>
      <p:ext uri="{BB962C8B-B14F-4D97-AF65-F5344CB8AC3E}">
        <p14:creationId xmlns:p14="http://schemas.microsoft.com/office/powerpoint/2010/main" val="404927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one size fits all. The entry point is to use the discussion of capitals/assets in your CEDS planning. </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13</a:t>
            </a:fld>
            <a:endParaRPr lang="en-US"/>
          </a:p>
        </p:txBody>
      </p:sp>
    </p:spTree>
    <p:extLst>
      <p:ext uri="{BB962C8B-B14F-4D97-AF65-F5344CB8AC3E}">
        <p14:creationId xmlns:p14="http://schemas.microsoft.com/office/powerpoint/2010/main" val="40178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14</a:t>
            </a:fld>
            <a:endParaRPr lang="en-US" dirty="0"/>
          </a:p>
        </p:txBody>
      </p:sp>
    </p:spTree>
    <p:extLst>
      <p:ext uri="{BB962C8B-B14F-4D97-AF65-F5344CB8AC3E}">
        <p14:creationId xmlns:p14="http://schemas.microsoft.com/office/powerpoint/2010/main" val="424178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288942"/>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484784"/>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4" name="Content Placeholder 2"/>
          <p:cNvSpPr>
            <a:spLocks noGrp="1"/>
          </p:cNvSpPr>
          <p:nvPr>
            <p:ph idx="10"/>
          </p:nvPr>
        </p:nvSpPr>
        <p:spPr>
          <a:xfrm>
            <a:off x="-859606" y="3491780"/>
            <a:ext cx="8229600" cy="3600400"/>
          </a:xfrm>
          <a:prstGeom prst="rect">
            <a:avLst/>
          </a:prstGeom>
        </p:spPr>
        <p:txBody>
          <a:bodyPr lIns="396000" anchor="t"/>
          <a:lstStyle>
            <a:lvl1pPr marL="0" indent="0">
              <a:buNone/>
              <a:defRPr sz="1400">
                <a:ln>
                  <a:solidFill>
                    <a:srgbClr val="000000"/>
                  </a:solidFill>
                </a:ln>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11" name="Rectangle 10"/>
          <p:cNvSpPr/>
          <p:nvPr userDrawn="1"/>
        </p:nvSpPr>
        <p:spPr>
          <a:xfrm>
            <a:off x="0" y="0"/>
            <a:ext cx="9158941" cy="13057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7574233" y="0"/>
            <a:ext cx="1584708" cy="1305721"/>
            <a:chOff x="7095960" y="0"/>
            <a:chExt cx="1584708" cy="1305721"/>
          </a:xfrm>
        </p:grpSpPr>
        <p:sp>
          <p:nvSpPr>
            <p:cNvPr id="7" name="Rectangle 6"/>
            <p:cNvSpPr/>
            <p:nvPr userDrawn="1"/>
          </p:nvSpPr>
          <p:spPr>
            <a:xfrm>
              <a:off x="7496096" y="1"/>
              <a:ext cx="1184572" cy="1305720"/>
            </a:xfrm>
            <a:prstGeom prst="rect">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7095962" y="638099"/>
              <a:ext cx="415075" cy="667622"/>
            </a:xfrm>
            <a:prstGeom prst="rtTriangle">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flipH="1" flipV="1">
              <a:off x="7095960" y="0"/>
              <a:ext cx="415073" cy="638098"/>
            </a:xfrm>
            <a:prstGeom prst="rtTriangle">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623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tiff"/><Relationship Id="rId4" Type="http://schemas.openxmlformats.org/officeDocument/2006/relationships/hyperlink" Target="http://www.wealthworks.org/connect/hub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ado.org/" TargetMode="External"/><Relationship Id="rId2" Type="http://schemas.openxmlformats.org/officeDocument/2006/relationships/hyperlink" Target="mailto:mlevy@nado.org"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ado.org/wealth-creation-summ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www.nado.org/" TargetMode="External"/><Relationship Id="rId2" Type="http://schemas.openxmlformats.org/officeDocument/2006/relationships/hyperlink" Target="mailto:mlevy@nado.org"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cedscentra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ealthworks.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do.org/wealthcreatio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ado.org/wealth-creation-summ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hyperlink" Target="http://www.nado.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52A84E-C9F9-FDBA-7CF8-71566FAF2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156" r="2" b="14921"/>
          <a:stretch/>
        </p:blipFill>
        <p:spPr bwMode="auto">
          <a:xfrm>
            <a:off x="90487" y="1009650"/>
            <a:ext cx="896302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a:extLst>
              <a:ext uri="{FF2B5EF4-FFF2-40B4-BE49-F238E27FC236}">
                <a16:creationId xmlns:a16="http://schemas.microsoft.com/office/drawing/2014/main" id="{FB595911-A890-50BA-6851-1DC7636E10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52A2F53-BFBF-6B2A-F041-8EF1E43A87D7}"/>
              </a:ext>
            </a:extLst>
          </p:cNvPr>
          <p:cNvSpPr txBox="1"/>
          <p:nvPr/>
        </p:nvSpPr>
        <p:spPr>
          <a:xfrm>
            <a:off x="514350" y="91440"/>
            <a:ext cx="8355330" cy="1077218"/>
          </a:xfrm>
          <a:prstGeom prst="rect">
            <a:avLst/>
          </a:prstGeom>
          <a:noFill/>
        </p:spPr>
        <p:txBody>
          <a:bodyPr wrap="square" rtlCol="0">
            <a:spAutoFit/>
          </a:bodyPr>
          <a:lstStyle/>
          <a:p>
            <a:r>
              <a:rPr lang="en-US" sz="3200" b="1" dirty="0"/>
              <a:t>Wealth Creation Webinar #2 - Focusing on Regional Assets</a:t>
            </a:r>
          </a:p>
        </p:txBody>
      </p:sp>
    </p:spTree>
    <p:extLst>
      <p:ext uri="{BB962C8B-B14F-4D97-AF65-F5344CB8AC3E}">
        <p14:creationId xmlns:p14="http://schemas.microsoft.com/office/powerpoint/2010/main" val="30112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u="sng" dirty="0"/>
              <a:t>Wealth Creation…  </a:t>
            </a:r>
          </a:p>
        </p:txBody>
      </p:sp>
      <p:sp>
        <p:nvSpPr>
          <p:cNvPr id="29" name="Slide Number Placeholder 3">
            <a:extLst>
              <a:ext uri="{FF2B5EF4-FFF2-40B4-BE49-F238E27FC236}">
                <a16:creationId xmlns:a16="http://schemas.microsoft.com/office/drawing/2014/main" id="{E1FEBC5A-96EF-876E-0625-EA87EE14D52A}"/>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30" name="Content Placeholder 2">
            <a:extLst>
              <a:ext uri="{FF2B5EF4-FFF2-40B4-BE49-F238E27FC236}">
                <a16:creationId xmlns:a16="http://schemas.microsoft.com/office/drawing/2014/main" id="{AD818EC7-9683-26B0-1356-D1E83A9E26AC}"/>
              </a:ext>
            </a:extLst>
          </p:cNvPr>
          <p:cNvGraphicFramePr>
            <a:graphicFrameLocks noGrp="1"/>
          </p:cNvGraphicFramePr>
          <p:nvPr>
            <p:ph idx="1"/>
            <p:extLst>
              <p:ext uri="{D42A27DB-BD31-4B8C-83A1-F6EECF244321}">
                <p14:modId xmlns:p14="http://schemas.microsoft.com/office/powerpoint/2010/main" val="41159796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a:latin typeface="+mj-lt"/>
              </a:rPr>
              <a:t>Principles of Wealth Creation</a:t>
            </a:r>
          </a:p>
        </p:txBody>
      </p:sp>
      <p:sp>
        <p:nvSpPr>
          <p:cNvPr id="3" name="Content Placeholder 2"/>
          <p:cNvSpPr>
            <a:spLocks noGrp="1"/>
          </p:cNvSpPr>
          <p:nvPr>
            <p:ph idx="1"/>
          </p:nvPr>
        </p:nvSpPr>
        <p:spPr>
          <a:xfrm>
            <a:off x="2117819" y="2514600"/>
            <a:ext cx="4495800" cy="1676400"/>
          </a:xfrm>
        </p:spPr>
        <p:txBody>
          <a:bodyPr rtlCol="0">
            <a:normAutofit/>
          </a:bodyPr>
          <a:lstStyle/>
          <a:p>
            <a:pPr marL="741363" indent="-741363" eaLnBrk="1" fontAlgn="auto" hangingPunct="1">
              <a:spcAft>
                <a:spcPts val="0"/>
              </a:spcAft>
              <a:buFont typeface="Arial" pitchFamily="34" charset="0"/>
              <a:buNone/>
              <a:defRPr/>
            </a:pPr>
            <a:endParaRPr lang="en-US" sz="2000" dirty="0"/>
          </a:p>
          <a:p>
            <a:pPr marL="0" indent="0" algn="r" eaLnBrk="1" fontAlgn="auto" hangingPunct="1">
              <a:spcAft>
                <a:spcPts val="0"/>
              </a:spcAft>
              <a:buFont typeface="Arial" pitchFamily="34" charset="0"/>
              <a:buNone/>
              <a:defRPr/>
            </a:pPr>
            <a:r>
              <a:rPr lang="en-US" sz="2400" dirty="0"/>
              <a:t>#2 – Root wealth in local people, places and firms through </a:t>
            </a:r>
            <a:r>
              <a:rPr lang="en-US" sz="2400" b="1" dirty="0"/>
              <a:t>regional ownership, control and influence.</a:t>
            </a:r>
          </a:p>
          <a:p>
            <a:pPr eaLnBrk="1" fontAlgn="auto" hangingPunct="1">
              <a:spcAft>
                <a:spcPts val="0"/>
              </a:spcAft>
              <a:buFont typeface="Arial" pitchFamily="34" charset="0"/>
              <a:buNone/>
              <a:defRPr/>
            </a:pPr>
            <a:endParaRPr lang="en-US" sz="2800" dirty="0"/>
          </a:p>
        </p:txBody>
      </p:sp>
      <p:pic>
        <p:nvPicPr>
          <p:cNvPr id="301060" name="Picture 5" descr="1 - capital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066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1" name="Picture 6" descr="1 - livelihood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629" y="4114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2" name="Picture 7" descr="1 - ownershi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3375" y="25146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63" name="TextBox 9"/>
          <p:cNvSpPr txBox="1">
            <a:spLocks noChangeArrowheads="1"/>
          </p:cNvSpPr>
          <p:nvPr/>
        </p:nvSpPr>
        <p:spPr bwMode="auto">
          <a:xfrm>
            <a:off x="2438400" y="1363662"/>
            <a:ext cx="3505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#1 – </a:t>
            </a:r>
            <a:r>
              <a:rPr lang="en-US" altLang="en-US" b="1">
                <a:cs typeface="Arial" pitchFamily="34" charset="0"/>
              </a:rPr>
              <a:t>Create wealth</a:t>
            </a:r>
            <a:r>
              <a:rPr lang="en-US" altLang="en-US">
                <a:cs typeface="Arial" pitchFamily="34" charset="0"/>
              </a:rPr>
              <a:t>, broadly defined, and aspire to do no harm.</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301064" name="TextBox 10"/>
          <p:cNvSpPr txBox="1">
            <a:spLocks noChangeArrowheads="1"/>
          </p:cNvSpPr>
          <p:nvPr/>
        </p:nvSpPr>
        <p:spPr bwMode="auto">
          <a:xfrm>
            <a:off x="2286000" y="4321175"/>
            <a:ext cx="4038600"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#3 – Build </a:t>
            </a:r>
            <a:r>
              <a:rPr lang="en-US" altLang="en-US" b="1">
                <a:cs typeface="Arial" pitchFamily="34" charset="0"/>
              </a:rPr>
              <a:t>lasting livelihoods </a:t>
            </a:r>
            <a:r>
              <a:rPr lang="en-US" altLang="en-US">
                <a:cs typeface="Arial" pitchFamily="34" charset="0"/>
              </a:rPr>
              <a:t>by intentionally including people and firms on the economic margins.</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13323" name="Slide Number Placeholder 11"/>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68B8400-AB04-4387-8286-3C5EAE74C0EA}" type="slidenum">
              <a:rPr lang="en-US" altLang="en-US" smtClean="0">
                <a:solidFill>
                  <a:srgbClr val="FFFFFF"/>
                </a:solidFill>
              </a:rPr>
              <a:pPr fontAlgn="base">
                <a:spcBef>
                  <a:spcPct val="0"/>
                </a:spcBef>
                <a:spcAft>
                  <a:spcPct val="0"/>
                </a:spcAft>
                <a:defRPr/>
              </a:pPr>
              <a:t>11</a:t>
            </a:fld>
            <a:endParaRPr lang="en-US" altLang="en-US">
              <a:solidFill>
                <a:srgbClr val="FFFFFF"/>
              </a:solidFill>
            </a:endParaRPr>
          </a:p>
        </p:txBody>
      </p:sp>
    </p:spTree>
    <p:extLst>
      <p:ext uri="{BB962C8B-B14F-4D97-AF65-F5344CB8AC3E}">
        <p14:creationId xmlns:p14="http://schemas.microsoft.com/office/powerpoint/2010/main" val="233641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p:cNvSpPr>
          <p:nvPr/>
        </p:nvSpPr>
        <p:spPr bwMode="auto">
          <a:xfrm>
            <a:off x="190501" y="236637"/>
            <a:ext cx="1485899" cy="1127475"/>
          </a:xfrm>
          <a:prstGeom prst="rect">
            <a:avLst/>
          </a:prstGeom>
          <a:noFill/>
          <a:ln w="12700">
            <a:noFill/>
            <a:miter lim="800000"/>
            <a:headEnd/>
            <a:tailEnd/>
          </a:ln>
        </p:spPr>
        <p:txBody>
          <a:bodyPr lIns="0" tIns="0" rIns="0" bIns="0" anchor="ctr"/>
          <a:lstStyle/>
          <a:p>
            <a:r>
              <a:rPr lang="en-US" sz="2500">
                <a:solidFill>
                  <a:srgbClr val="FFFFFF"/>
                </a:solidFill>
                <a:latin typeface="+mj-lt"/>
              </a:rPr>
              <a:t>t</a:t>
            </a:r>
          </a:p>
        </p:txBody>
      </p:sp>
      <p:sp>
        <p:nvSpPr>
          <p:cNvPr id="27" name="TextBox 26"/>
          <p:cNvSpPr txBox="1"/>
          <p:nvPr/>
        </p:nvSpPr>
        <p:spPr>
          <a:xfrm>
            <a:off x="2697479" y="294129"/>
            <a:ext cx="6446521" cy="769441"/>
          </a:xfrm>
          <a:prstGeom prst="rect">
            <a:avLst/>
          </a:prstGeom>
          <a:solidFill>
            <a:schemeClr val="accent3">
              <a:lumMod val="20000"/>
              <a:lumOff val="80000"/>
            </a:schemeClr>
          </a:solidFill>
        </p:spPr>
        <p:txBody>
          <a:bodyPr wrap="square" lIns="0" tIns="0" rIns="0" bIns="0" rtlCol="0" anchor="b" anchorCtr="0">
            <a:spAutoFit/>
          </a:bodyPr>
          <a:lstStyle/>
          <a:p>
            <a:pPr algn="ctr"/>
            <a:endParaRPr lang="en-US" sz="600" b="1">
              <a:solidFill>
                <a:srgbClr val="4F81BD">
                  <a:lumMod val="50000"/>
                </a:srgbClr>
              </a:solidFill>
              <a:latin typeface="+mj-lt"/>
            </a:endParaRPr>
          </a:p>
          <a:p>
            <a:pPr algn="ctr"/>
            <a:endParaRPr lang="en-US" sz="600" b="1">
              <a:solidFill>
                <a:srgbClr val="404556"/>
              </a:solidFill>
              <a:latin typeface="+mj-lt"/>
            </a:endParaRPr>
          </a:p>
          <a:p>
            <a:pPr algn="ctr"/>
            <a:endParaRPr lang="en-US" sz="200" b="1">
              <a:solidFill>
                <a:srgbClr val="404556"/>
              </a:solidFill>
              <a:latin typeface="+mj-lt"/>
            </a:endParaRPr>
          </a:p>
          <a:p>
            <a:pPr algn="ctr"/>
            <a:r>
              <a:rPr lang="en-US" sz="3000" b="1">
                <a:solidFill>
                  <a:srgbClr val="9A0000"/>
                </a:solidFill>
                <a:latin typeface="+mj-lt"/>
              </a:rPr>
              <a:t>Wealth Components: Eight Capitals</a:t>
            </a:r>
          </a:p>
          <a:p>
            <a:pPr algn="ctr"/>
            <a:endParaRPr lang="en-US" sz="600" b="1">
              <a:solidFill>
                <a:srgbClr val="4F81BD">
                  <a:lumMod val="50000"/>
                </a:srgbClr>
              </a:solidFill>
              <a:latin typeface="+mj-lt"/>
            </a:endParaRPr>
          </a:p>
        </p:txBody>
      </p:sp>
      <p:sp>
        <p:nvSpPr>
          <p:cNvPr id="29" name="TextBox 28"/>
          <p:cNvSpPr txBox="1"/>
          <p:nvPr/>
        </p:nvSpPr>
        <p:spPr>
          <a:xfrm>
            <a:off x="1137" y="590522"/>
            <a:ext cx="2605040" cy="461665"/>
          </a:xfrm>
          <a:prstGeom prst="rect">
            <a:avLst/>
          </a:prstGeom>
          <a:solidFill>
            <a:srgbClr val="006666"/>
          </a:solidFill>
        </p:spPr>
        <p:txBody>
          <a:bodyPr wrap="square" rtlCol="0">
            <a:spAutoFit/>
          </a:bodyPr>
          <a:lstStyle/>
          <a:p>
            <a:pPr algn="ctr"/>
            <a:r>
              <a:rPr lang="en-US" sz="2400" b="1">
                <a:solidFill>
                  <a:srgbClr val="E8EFEF"/>
                </a:solidFill>
                <a:effectLst>
                  <a:outerShdw blurRad="38100" dist="38100" dir="2700000" algn="tl">
                    <a:srgbClr val="000000">
                      <a:alpha val="43137"/>
                    </a:srgbClr>
                  </a:outerShdw>
                </a:effectLst>
                <a:latin typeface="+mj-lt"/>
              </a:rPr>
              <a:t>Key Concept</a:t>
            </a:r>
          </a:p>
        </p:txBody>
      </p:sp>
      <p:grpSp>
        <p:nvGrpSpPr>
          <p:cNvPr id="31" name="Group 30"/>
          <p:cNvGrpSpPr/>
          <p:nvPr/>
        </p:nvGrpSpPr>
        <p:grpSpPr>
          <a:xfrm>
            <a:off x="0" y="1052187"/>
            <a:ext cx="9144000" cy="4990525"/>
            <a:chOff x="228600" y="990600"/>
            <a:chExt cx="8763000" cy="5052112"/>
          </a:xfrm>
        </p:grpSpPr>
        <p:sp>
          <p:nvSpPr>
            <p:cNvPr id="32" name="Rectangle 31"/>
            <p:cNvSpPr/>
            <p:nvPr/>
          </p:nvSpPr>
          <p:spPr>
            <a:xfrm>
              <a:off x="228600" y="990600"/>
              <a:ext cx="8763000" cy="4953000"/>
            </a:xfrm>
            <a:prstGeom prst="rect">
              <a:avLst/>
            </a:prstGeom>
            <a:solidFill>
              <a:schemeClr val="accent3">
                <a:lumMod val="20000"/>
                <a:lumOff val="80000"/>
              </a:schemeClr>
            </a:solidFill>
          </p:spPr>
          <p:txBody>
            <a:bodyPr/>
            <a:lstStyle/>
            <a:p>
              <a:endParaRPr lang="en-US"/>
            </a:p>
          </p:txBody>
        </p:sp>
        <p:sp>
          <p:nvSpPr>
            <p:cNvPr id="33" name="Freeform 32"/>
            <p:cNvSpPr/>
            <p:nvPr/>
          </p:nvSpPr>
          <p:spPr>
            <a:xfrm>
              <a:off x="228600" y="10599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Intellectual</a:t>
              </a:r>
            </a:p>
          </p:txBody>
        </p:sp>
        <p:sp>
          <p:nvSpPr>
            <p:cNvPr id="34" name="Left Brace 33"/>
            <p:cNvSpPr/>
            <p:nvPr/>
          </p:nvSpPr>
          <p:spPr>
            <a:xfrm>
              <a:off x="2419349" y="10438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3032759" y="10438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Knowledge and innovation</a:t>
              </a:r>
            </a:p>
          </p:txBody>
        </p:sp>
        <p:sp>
          <p:nvSpPr>
            <p:cNvPr id="36" name="Freeform 35"/>
            <p:cNvSpPr/>
            <p:nvPr/>
          </p:nvSpPr>
          <p:spPr>
            <a:xfrm>
              <a:off x="228600" y="170055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Individual</a:t>
              </a:r>
            </a:p>
          </p:txBody>
        </p:sp>
        <p:sp>
          <p:nvSpPr>
            <p:cNvPr id="37" name="Left Brace 36"/>
            <p:cNvSpPr/>
            <p:nvPr/>
          </p:nvSpPr>
          <p:spPr>
            <a:xfrm>
              <a:off x="2419349" y="16844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37"/>
            <p:cNvSpPr/>
            <p:nvPr/>
          </p:nvSpPr>
          <p:spPr>
            <a:xfrm>
              <a:off x="3032759" y="16844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Skills, education, health</a:t>
              </a:r>
            </a:p>
          </p:txBody>
        </p:sp>
        <p:sp>
          <p:nvSpPr>
            <p:cNvPr id="39" name="Freeform 38"/>
            <p:cNvSpPr/>
            <p:nvPr/>
          </p:nvSpPr>
          <p:spPr>
            <a:xfrm>
              <a:off x="228600" y="234112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Social</a:t>
              </a:r>
            </a:p>
          </p:txBody>
        </p:sp>
        <p:sp>
          <p:nvSpPr>
            <p:cNvPr id="40" name="Left Brace 39"/>
            <p:cNvSpPr/>
            <p:nvPr/>
          </p:nvSpPr>
          <p:spPr>
            <a:xfrm>
              <a:off x="2419349" y="23250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40"/>
            <p:cNvSpPr/>
            <p:nvPr/>
          </p:nvSpPr>
          <p:spPr>
            <a:xfrm>
              <a:off x="3032759" y="23250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Trust and relationships</a:t>
              </a:r>
            </a:p>
          </p:txBody>
        </p:sp>
        <p:sp>
          <p:nvSpPr>
            <p:cNvPr id="42" name="Freeform 41"/>
            <p:cNvSpPr/>
            <p:nvPr/>
          </p:nvSpPr>
          <p:spPr>
            <a:xfrm>
              <a:off x="228600" y="298170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Natural</a:t>
              </a:r>
            </a:p>
          </p:txBody>
        </p:sp>
        <p:sp>
          <p:nvSpPr>
            <p:cNvPr id="43" name="Left Brace 42"/>
            <p:cNvSpPr/>
            <p:nvPr/>
          </p:nvSpPr>
          <p:spPr>
            <a:xfrm>
              <a:off x="2419349" y="296561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Freeform 43"/>
            <p:cNvSpPr/>
            <p:nvPr/>
          </p:nvSpPr>
          <p:spPr>
            <a:xfrm>
              <a:off x="3032759" y="296561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Natural resources</a:t>
              </a:r>
            </a:p>
          </p:txBody>
        </p:sp>
        <p:sp>
          <p:nvSpPr>
            <p:cNvPr id="45" name="Freeform 44"/>
            <p:cNvSpPr/>
            <p:nvPr/>
          </p:nvSpPr>
          <p:spPr>
            <a:xfrm>
              <a:off x="228600" y="36222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Built</a:t>
              </a:r>
            </a:p>
          </p:txBody>
        </p:sp>
        <p:sp>
          <p:nvSpPr>
            <p:cNvPr id="46" name="Left Brace 45"/>
            <p:cNvSpPr/>
            <p:nvPr/>
          </p:nvSpPr>
          <p:spPr>
            <a:xfrm>
              <a:off x="2419349" y="36061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Freeform 46"/>
            <p:cNvSpPr/>
            <p:nvPr/>
          </p:nvSpPr>
          <p:spPr>
            <a:xfrm>
              <a:off x="3032759" y="36061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Infrastructure</a:t>
              </a:r>
            </a:p>
          </p:txBody>
        </p:sp>
        <p:sp>
          <p:nvSpPr>
            <p:cNvPr id="48" name="Freeform 47"/>
            <p:cNvSpPr/>
            <p:nvPr/>
          </p:nvSpPr>
          <p:spPr>
            <a:xfrm>
              <a:off x="228600" y="4262849"/>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Political</a:t>
              </a:r>
              <a:r>
                <a:rPr lang="en-US" sz="2600">
                  <a:solidFill>
                    <a:prstClr val="black">
                      <a:hueOff val="0"/>
                      <a:satOff val="0"/>
                      <a:lumOff val="0"/>
                      <a:alphaOff val="0"/>
                    </a:prstClr>
                  </a:solidFill>
                  <a:latin typeface="+mj-lt"/>
                </a:rPr>
                <a:t> </a:t>
              </a:r>
            </a:p>
          </p:txBody>
        </p:sp>
        <p:sp>
          <p:nvSpPr>
            <p:cNvPr id="49" name="Left Brace 48"/>
            <p:cNvSpPr/>
            <p:nvPr/>
          </p:nvSpPr>
          <p:spPr>
            <a:xfrm>
              <a:off x="2419349" y="42467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0" name="Freeform 49"/>
            <p:cNvSpPr/>
            <p:nvPr/>
          </p:nvSpPr>
          <p:spPr>
            <a:xfrm>
              <a:off x="3032759" y="42467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Influence on decision makers and shapers</a:t>
              </a:r>
            </a:p>
          </p:txBody>
        </p:sp>
        <p:sp>
          <p:nvSpPr>
            <p:cNvPr id="51" name="Freeform 50"/>
            <p:cNvSpPr/>
            <p:nvPr/>
          </p:nvSpPr>
          <p:spPr>
            <a:xfrm>
              <a:off x="228600" y="4903424"/>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Financial</a:t>
              </a:r>
            </a:p>
          </p:txBody>
        </p:sp>
        <p:sp>
          <p:nvSpPr>
            <p:cNvPr id="52" name="Left Brace 51"/>
            <p:cNvSpPr/>
            <p:nvPr/>
          </p:nvSpPr>
          <p:spPr>
            <a:xfrm>
              <a:off x="2419349" y="48873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Freeform 52"/>
            <p:cNvSpPr/>
            <p:nvPr/>
          </p:nvSpPr>
          <p:spPr>
            <a:xfrm>
              <a:off x="3032759" y="48873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Savings and investment</a:t>
              </a:r>
            </a:p>
          </p:txBody>
        </p:sp>
        <p:sp>
          <p:nvSpPr>
            <p:cNvPr id="54" name="Freeform 53"/>
            <p:cNvSpPr/>
            <p:nvPr/>
          </p:nvSpPr>
          <p:spPr>
            <a:xfrm>
              <a:off x="228600" y="5527912"/>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Cultural</a:t>
              </a:r>
            </a:p>
          </p:txBody>
        </p:sp>
        <p:sp>
          <p:nvSpPr>
            <p:cNvPr id="55" name="Left Brace 54"/>
            <p:cNvSpPr/>
            <p:nvPr/>
          </p:nvSpPr>
          <p:spPr>
            <a:xfrm>
              <a:off x="2419349" y="5527912"/>
              <a:ext cx="438150" cy="514800"/>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56" name="Freeform 55"/>
          <p:cNvSpPr/>
          <p:nvPr/>
        </p:nvSpPr>
        <p:spPr>
          <a:xfrm>
            <a:off x="2926079" y="5495737"/>
            <a:ext cx="621792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Traditions, customs and ways of doing</a:t>
            </a:r>
          </a:p>
        </p:txBody>
      </p:sp>
      <p:sp>
        <p:nvSpPr>
          <p:cNvPr id="57" name="Oval 56"/>
          <p:cNvSpPr/>
          <p:nvPr/>
        </p:nvSpPr>
        <p:spPr>
          <a:xfrm>
            <a:off x="6400800" y="1734497"/>
            <a:ext cx="2971800" cy="2425808"/>
          </a:xfrm>
          <a:prstGeom prst="ellipse">
            <a:avLst/>
          </a:prstGeom>
          <a:solidFill>
            <a:srgbClr val="DDC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504D">
                    <a:lumMod val="75000"/>
                  </a:srgbClr>
                </a:solidFill>
                <a:latin typeface="+mj-lt"/>
              </a:rPr>
              <a:t>Assessment</a:t>
            </a:r>
          </a:p>
          <a:p>
            <a:pPr algn="ctr"/>
            <a:r>
              <a:rPr lang="en-US" sz="2000">
                <a:solidFill>
                  <a:srgbClr val="C0504D">
                    <a:lumMod val="75000"/>
                  </a:srgbClr>
                </a:solidFill>
                <a:latin typeface="+mj-lt"/>
              </a:rPr>
              <a:t>Design</a:t>
            </a:r>
          </a:p>
          <a:p>
            <a:pPr algn="ctr"/>
            <a:r>
              <a:rPr lang="en-US" sz="2000">
                <a:solidFill>
                  <a:srgbClr val="C0504D">
                    <a:lumMod val="75000"/>
                  </a:srgbClr>
                </a:solidFill>
                <a:latin typeface="+mj-lt"/>
              </a:rPr>
              <a:t>Measurement</a:t>
            </a:r>
          </a:p>
          <a:p>
            <a:pPr algn="ctr"/>
            <a:endParaRPr lang="en-US" sz="600">
              <a:solidFill>
                <a:srgbClr val="4F81BD">
                  <a:lumMod val="50000"/>
                </a:srgbClr>
              </a:solidFill>
              <a:latin typeface="+mj-lt"/>
            </a:endParaRPr>
          </a:p>
        </p:txBody>
      </p:sp>
    </p:spTree>
    <p:extLst>
      <p:ext uri="{BB962C8B-B14F-4D97-AF65-F5344CB8AC3E}">
        <p14:creationId xmlns:p14="http://schemas.microsoft.com/office/powerpoint/2010/main" val="138193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EA543A-06EC-0142-913A-F7B48105024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D366854-46E8-4978-982F-4D5679C90726}" type="datetimeFigureOut">
              <a:rPr lang="en-US" smtClean="0"/>
              <a:pPr>
                <a:spcAft>
                  <a:spcPts val="450"/>
                </a:spcAft>
              </a:pPr>
              <a:t>6/25/24</a:t>
            </a:fld>
            <a:endParaRPr lang="en-US">
              <a:solidFill>
                <a:srgbClr val="FFFFFF"/>
              </a:solidFill>
            </a:endParaRPr>
          </a:p>
        </p:txBody>
      </p:sp>
      <p:sp>
        <p:nvSpPr>
          <p:cNvPr id="2" name="Title 1">
            <a:extLst>
              <a:ext uri="{FF2B5EF4-FFF2-40B4-BE49-F238E27FC236}">
                <a16:creationId xmlns:a16="http://schemas.microsoft.com/office/drawing/2014/main" id="{BE47DB68-0BFA-A840-9E9D-85E79B08612A}"/>
              </a:ext>
            </a:extLst>
          </p:cNvPr>
          <p:cNvSpPr>
            <a:spLocks noGrp="1"/>
          </p:cNvSpPr>
          <p:nvPr>
            <p:ph type="title"/>
          </p:nvPr>
        </p:nvSpPr>
        <p:spPr/>
        <p:txBody>
          <a:bodyPr/>
          <a:lstStyle/>
          <a:p>
            <a:r>
              <a:rPr lang="en-US"/>
              <a:t>A Continuum for EDDs</a:t>
            </a:r>
          </a:p>
        </p:txBody>
      </p:sp>
      <p:graphicFrame>
        <p:nvGraphicFramePr>
          <p:cNvPr id="6" name="Diagram 5">
            <a:extLst>
              <a:ext uri="{FF2B5EF4-FFF2-40B4-BE49-F238E27FC236}">
                <a16:creationId xmlns:a16="http://schemas.microsoft.com/office/drawing/2014/main" id="{F34B9588-FEA7-B74A-9ECB-8D25E40ECAFD}"/>
              </a:ext>
            </a:extLst>
          </p:cNvPr>
          <p:cNvGraphicFramePr/>
          <p:nvPr>
            <p:extLst>
              <p:ext uri="{D42A27DB-BD31-4B8C-83A1-F6EECF244321}">
                <p14:modId xmlns:p14="http://schemas.microsoft.com/office/powerpoint/2010/main" val="1164300453"/>
              </p:ext>
            </p:extLst>
          </p:nvPr>
        </p:nvGraphicFramePr>
        <p:xfrm>
          <a:off x="817417" y="1220932"/>
          <a:ext cx="7869383" cy="486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55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4B0-C984-0589-204F-9235C13C5D98}"/>
              </a:ext>
            </a:extLst>
          </p:cNvPr>
          <p:cNvSpPr>
            <a:spLocks noGrp="1"/>
          </p:cNvSpPr>
          <p:nvPr>
            <p:ph type="title"/>
          </p:nvPr>
        </p:nvSpPr>
        <p:spPr>
          <a:xfrm>
            <a:off x="1792288" y="4800600"/>
            <a:ext cx="5486400" cy="566738"/>
          </a:xfrm>
        </p:spPr>
        <p:txBody>
          <a:bodyPr anchor="b">
            <a:normAutofit/>
          </a:bodyPr>
          <a:lstStyle/>
          <a:p>
            <a:r>
              <a:rPr lang="en-US" dirty="0"/>
              <a:t>Poll Question</a:t>
            </a:r>
          </a:p>
        </p:txBody>
      </p:sp>
      <p:pic>
        <p:nvPicPr>
          <p:cNvPr id="6" name="Picture 5" descr="Cartoon checklist and pencil">
            <a:extLst>
              <a:ext uri="{FF2B5EF4-FFF2-40B4-BE49-F238E27FC236}">
                <a16:creationId xmlns:a16="http://schemas.microsoft.com/office/drawing/2014/main" id="{7D3292C0-63ED-5502-BF87-9B799671B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288" y="612775"/>
            <a:ext cx="5486400" cy="4114800"/>
          </a:xfrm>
          <a:prstGeom prst="rect">
            <a:avLst/>
          </a:prstGeom>
          <a:noFill/>
        </p:spPr>
      </p:pic>
      <p:sp>
        <p:nvSpPr>
          <p:cNvPr id="16" name="Text Placeholder 3">
            <a:extLst>
              <a:ext uri="{FF2B5EF4-FFF2-40B4-BE49-F238E27FC236}">
                <a16:creationId xmlns:a16="http://schemas.microsoft.com/office/drawing/2014/main" id="{04983F94-29A8-3C68-3D09-183022FCC42A}"/>
              </a:ext>
            </a:extLst>
          </p:cNvPr>
          <p:cNvSpPr>
            <a:spLocks noGrp="1"/>
          </p:cNvSpPr>
          <p:nvPr>
            <p:ph type="body" sz="half" idx="2"/>
          </p:nvPr>
        </p:nvSpPr>
        <p:spPr>
          <a:xfrm>
            <a:off x="1792288" y="5367338"/>
            <a:ext cx="5486400" cy="804862"/>
          </a:xfrm>
        </p:spPr>
        <p:txBody>
          <a:bodyPr/>
          <a:lstStyle/>
          <a:p>
            <a:endParaRPr lang="en-US"/>
          </a:p>
        </p:txBody>
      </p:sp>
      <p:sp>
        <p:nvSpPr>
          <p:cNvPr id="18" name="Slide Number Placeholder 4">
            <a:extLst>
              <a:ext uri="{FF2B5EF4-FFF2-40B4-BE49-F238E27FC236}">
                <a16:creationId xmlns:a16="http://schemas.microsoft.com/office/drawing/2014/main" id="{DF31A7FB-0C55-64DE-C1D3-25F5780FD0B9}"/>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79308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ECDA-E1DE-8AEC-394B-EA5032904CD1}"/>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dirty="0">
                <a:latin typeface="+mj-lt"/>
                <a:ea typeface="+mj-ea"/>
                <a:cs typeface="+mj-cs"/>
              </a:rPr>
              <a:t>Kade Jones</a:t>
            </a:r>
          </a:p>
        </p:txBody>
      </p:sp>
      <p:sp>
        <p:nvSpPr>
          <p:cNvPr id="5" name="Rectangle 4">
            <a:extLst>
              <a:ext uri="{FF2B5EF4-FFF2-40B4-BE49-F238E27FC236}">
                <a16:creationId xmlns:a16="http://schemas.microsoft.com/office/drawing/2014/main" id="{7EBB6BC7-7B94-2B84-1258-7505664C10BF}"/>
              </a:ext>
            </a:extLst>
          </p:cNvPr>
          <p:cNvSpPr/>
          <p:nvPr/>
        </p:nvSpPr>
        <p:spPr>
          <a:xfrm>
            <a:off x="457200" y="1435100"/>
            <a:ext cx="3008313" cy="4691063"/>
          </a:xfrm>
          <a:prstGeom prst="rect">
            <a:avLst/>
          </a:prstGeom>
        </p:spPr>
        <p:txBody>
          <a:bodyPr vert="horz" lIns="91440" tIns="45720" rIns="91440" bIns="45720" rtlCol="0">
            <a:normAutofit/>
          </a:bodyPr>
          <a:lstStyle/>
          <a:p>
            <a:pPr>
              <a:spcBef>
                <a:spcPct val="20000"/>
              </a:spcBef>
              <a:defRPr/>
            </a:pPr>
            <a:r>
              <a:rPr lang="en-US" sz="1400" kern="1200" dirty="0">
                <a:latin typeface="+mn-lt"/>
                <a:ea typeface="+mn-ea"/>
                <a:cs typeface="+mn-cs"/>
              </a:rPr>
              <a:t>Regional Planner</a:t>
            </a:r>
          </a:p>
          <a:p>
            <a:pPr>
              <a:spcBef>
                <a:spcPct val="20000"/>
              </a:spcBef>
              <a:defRPr/>
            </a:pPr>
            <a:r>
              <a:rPr lang="en-US" sz="1400" dirty="0"/>
              <a:t>Acadiana Planning Commission </a:t>
            </a:r>
            <a:endParaRPr lang="en-US" sz="1400" kern="1200" dirty="0">
              <a:latin typeface="+mn-lt"/>
              <a:ea typeface="+mn-ea"/>
              <a:cs typeface="+mn-cs"/>
            </a:endParaRPr>
          </a:p>
        </p:txBody>
      </p:sp>
      <p:sp>
        <p:nvSpPr>
          <p:cNvPr id="13" name="Slide Number Placeholder 4">
            <a:extLst>
              <a:ext uri="{FF2B5EF4-FFF2-40B4-BE49-F238E27FC236}">
                <a16:creationId xmlns:a16="http://schemas.microsoft.com/office/drawing/2014/main" id="{5494C040-B25D-9663-7EC5-29B3F3096548}"/>
              </a:ext>
            </a:extLst>
          </p:cNvPr>
          <p:cNvSpPr>
            <a:spLocks noGrp="1"/>
          </p:cNvSpPr>
          <p:nvPr>
            <p:ph type="sldNum" sz="quarter" idx="4"/>
          </p:nvPr>
        </p:nvSpPr>
        <p:spPr>
          <a:xfrm>
            <a:off x="6553200" y="6356350"/>
            <a:ext cx="2133600" cy="365125"/>
          </a:xfrm>
        </p:spPr>
        <p:txBody>
          <a:bodyPr/>
          <a:lstStyle/>
          <a:p>
            <a:endParaRPr lang="en-US"/>
          </a:p>
        </p:txBody>
      </p:sp>
      <p:pic>
        <p:nvPicPr>
          <p:cNvPr id="4" name="Picture 3" descr="A person in a suit and tie&#10;&#10;Description automatically generated">
            <a:extLst>
              <a:ext uri="{FF2B5EF4-FFF2-40B4-BE49-F238E27FC236}">
                <a16:creationId xmlns:a16="http://schemas.microsoft.com/office/drawing/2014/main" id="{999F06BC-7783-CDE4-EC26-03EF9D799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21" y="664778"/>
            <a:ext cx="3563445" cy="5345168"/>
          </a:xfrm>
          <a:prstGeom prst="rect">
            <a:avLst/>
          </a:prstGeom>
        </p:spPr>
      </p:pic>
    </p:spTree>
    <p:extLst>
      <p:ext uri="{BB962C8B-B14F-4D97-AF65-F5344CB8AC3E}">
        <p14:creationId xmlns:p14="http://schemas.microsoft.com/office/powerpoint/2010/main" val="308102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C26D-8348-8072-4DB5-3ECE6A6624EE}"/>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dirty="0">
                <a:latin typeface="+mj-lt"/>
                <a:ea typeface="+mj-ea"/>
                <a:cs typeface="+mj-cs"/>
              </a:rPr>
              <a:t>Eric Smith</a:t>
            </a:r>
          </a:p>
        </p:txBody>
      </p:sp>
      <p:sp>
        <p:nvSpPr>
          <p:cNvPr id="5" name="Rectangle 4">
            <a:extLst>
              <a:ext uri="{FF2B5EF4-FFF2-40B4-BE49-F238E27FC236}">
                <a16:creationId xmlns:a16="http://schemas.microsoft.com/office/drawing/2014/main" id="{44A97D1E-7B6A-C790-CBAC-443B43858A52}"/>
              </a:ext>
            </a:extLst>
          </p:cNvPr>
          <p:cNvSpPr/>
          <p:nvPr/>
        </p:nvSpPr>
        <p:spPr>
          <a:xfrm>
            <a:off x="457200" y="1435100"/>
            <a:ext cx="3008313" cy="4691063"/>
          </a:xfrm>
          <a:prstGeom prst="rect">
            <a:avLst/>
          </a:prstGeom>
        </p:spPr>
        <p:txBody>
          <a:bodyPr vert="horz" lIns="91440" tIns="45720" rIns="91440" bIns="45720" rtlCol="0">
            <a:normAutofit/>
          </a:bodyPr>
          <a:lstStyle/>
          <a:p>
            <a:pPr>
              <a:spcBef>
                <a:spcPct val="20000"/>
              </a:spcBef>
              <a:defRPr/>
            </a:pPr>
            <a:r>
              <a:rPr lang="en-US" sz="1400" kern="1200" dirty="0">
                <a:latin typeface="+mn-lt"/>
                <a:ea typeface="+mn-ea"/>
                <a:cs typeface="+mn-cs"/>
              </a:rPr>
              <a:t>Executive Director</a:t>
            </a:r>
          </a:p>
          <a:p>
            <a:pPr>
              <a:spcBef>
                <a:spcPct val="20000"/>
              </a:spcBef>
              <a:defRPr/>
            </a:pPr>
            <a:r>
              <a:rPr lang="en-US" sz="1400" kern="1200" dirty="0">
                <a:latin typeface="+mn-lt"/>
                <a:ea typeface="+mn-ea"/>
                <a:cs typeface="+mn-cs"/>
              </a:rPr>
              <a:t>Great Lakes Urban Community Restoration </a:t>
            </a:r>
          </a:p>
        </p:txBody>
      </p:sp>
      <p:sp>
        <p:nvSpPr>
          <p:cNvPr id="11" name="Slide Number Placeholder 4">
            <a:extLst>
              <a:ext uri="{FF2B5EF4-FFF2-40B4-BE49-F238E27FC236}">
                <a16:creationId xmlns:a16="http://schemas.microsoft.com/office/drawing/2014/main" id="{71F63DEF-08D5-B402-8708-AD92443862E7}"/>
              </a:ext>
            </a:extLst>
          </p:cNvPr>
          <p:cNvSpPr>
            <a:spLocks noGrp="1"/>
          </p:cNvSpPr>
          <p:nvPr>
            <p:ph type="sldNum" sz="quarter" idx="4"/>
          </p:nvPr>
        </p:nvSpPr>
        <p:spPr>
          <a:xfrm>
            <a:off x="6553200" y="6356350"/>
            <a:ext cx="2133600" cy="365125"/>
          </a:xfrm>
        </p:spPr>
        <p:txBody>
          <a:bodyPr/>
          <a:lstStyle/>
          <a:p>
            <a:endParaRPr lang="en-US"/>
          </a:p>
        </p:txBody>
      </p:sp>
      <p:pic>
        <p:nvPicPr>
          <p:cNvPr id="4" name="Picture 3" descr="A person with a beard smiling&#10;&#10;Description automatically generated">
            <a:extLst>
              <a:ext uri="{FF2B5EF4-FFF2-40B4-BE49-F238E27FC236}">
                <a16:creationId xmlns:a16="http://schemas.microsoft.com/office/drawing/2014/main" id="{D43FEEBD-8813-E1E6-6918-28D604CD0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088" y="273050"/>
            <a:ext cx="4221217" cy="5628289"/>
          </a:xfrm>
          <a:prstGeom prst="rect">
            <a:avLst/>
          </a:prstGeom>
        </p:spPr>
      </p:pic>
    </p:spTree>
    <p:extLst>
      <p:ext uri="{BB962C8B-B14F-4D97-AF65-F5344CB8AC3E}">
        <p14:creationId xmlns:p14="http://schemas.microsoft.com/office/powerpoint/2010/main" val="344218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660858-5DBC-6D51-0516-6D74EA7912C6}"/>
              </a:ext>
            </a:extLst>
          </p:cNvPr>
          <p:cNvSpPr>
            <a:spLocks noGrp="1"/>
          </p:cNvSpPr>
          <p:nvPr>
            <p:ph type="ctrTitle"/>
          </p:nvPr>
        </p:nvSpPr>
        <p:spPr>
          <a:xfrm>
            <a:off x="685800" y="2492375"/>
            <a:ext cx="7772400" cy="1470025"/>
          </a:xfrm>
        </p:spPr>
        <p:txBody>
          <a:bodyPr anchor="ctr">
            <a:normAutofit/>
          </a:bodyPr>
          <a:lstStyle/>
          <a:p>
            <a:r>
              <a:rPr lang="en-US" dirty="0"/>
              <a:t>Breakout Discussion Question</a:t>
            </a:r>
          </a:p>
        </p:txBody>
      </p:sp>
      <p:sp>
        <p:nvSpPr>
          <p:cNvPr id="12" name="Content Placeholder 2">
            <a:extLst>
              <a:ext uri="{FF2B5EF4-FFF2-40B4-BE49-F238E27FC236}">
                <a16:creationId xmlns:a16="http://schemas.microsoft.com/office/drawing/2014/main" id="{AF99440E-0D82-BA1F-6DF3-CC51752ECADD}"/>
              </a:ext>
            </a:extLst>
          </p:cNvPr>
          <p:cNvSpPr>
            <a:spLocks noGrp="1"/>
          </p:cNvSpPr>
          <p:nvPr>
            <p:ph type="subTitle" idx="1"/>
          </p:nvPr>
        </p:nvSpPr>
        <p:spPr>
          <a:xfrm>
            <a:off x="1371600" y="4114800"/>
            <a:ext cx="6400800" cy="1752600"/>
          </a:xfrm>
        </p:spPr>
        <p:txBody>
          <a:bodyPr>
            <a:normAutofit/>
          </a:bodyPr>
          <a:lstStyle/>
          <a:p>
            <a:pPr marL="0" marR="0">
              <a:spcBef>
                <a:spcPts val="0"/>
              </a:spcBef>
              <a:spcAft>
                <a:spcPts val="0"/>
              </a:spcAft>
            </a:pPr>
            <a:r>
              <a:rPr lang="en-US">
                <a:effectLst/>
              </a:rPr>
              <a:t>How might you use the capitals to focus on assets in your region?</a:t>
            </a:r>
          </a:p>
          <a:p>
            <a:endParaRPr lang="en-US" dirty="0"/>
          </a:p>
        </p:txBody>
      </p:sp>
    </p:spTree>
    <p:extLst>
      <p:ext uri="{BB962C8B-B14F-4D97-AF65-F5344CB8AC3E}">
        <p14:creationId xmlns:p14="http://schemas.microsoft.com/office/powerpoint/2010/main" val="93410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14C6-C196-6318-9ADB-3F4B555F2EFF}"/>
              </a:ext>
            </a:extLst>
          </p:cNvPr>
          <p:cNvSpPr>
            <a:spLocks noGrp="1"/>
          </p:cNvSpPr>
          <p:nvPr>
            <p:ph type="ctrTitle"/>
          </p:nvPr>
        </p:nvSpPr>
        <p:spPr>
          <a:xfrm>
            <a:off x="685800" y="2492375"/>
            <a:ext cx="7772400" cy="1470025"/>
          </a:xfrm>
        </p:spPr>
        <p:txBody>
          <a:bodyPr anchor="ctr">
            <a:normAutofit/>
          </a:bodyPr>
          <a:lstStyle/>
          <a:p>
            <a:r>
              <a:rPr lang="en-US" dirty="0"/>
              <a:t>Next Webinar</a:t>
            </a:r>
          </a:p>
        </p:txBody>
      </p:sp>
      <p:sp>
        <p:nvSpPr>
          <p:cNvPr id="3" name="Content Placeholder 2">
            <a:extLst>
              <a:ext uri="{FF2B5EF4-FFF2-40B4-BE49-F238E27FC236}">
                <a16:creationId xmlns:a16="http://schemas.microsoft.com/office/drawing/2014/main" id="{19453E5E-1C10-5DC3-1B96-9BC593C78691}"/>
              </a:ext>
            </a:extLst>
          </p:cNvPr>
          <p:cNvSpPr>
            <a:spLocks noGrp="1"/>
          </p:cNvSpPr>
          <p:nvPr>
            <p:ph type="subTitle" idx="1"/>
          </p:nvPr>
        </p:nvSpPr>
        <p:spPr>
          <a:xfrm>
            <a:off x="1371600" y="4114800"/>
            <a:ext cx="6400800" cy="1752600"/>
          </a:xfrm>
        </p:spPr>
        <p:txBody>
          <a:bodyPr>
            <a:normAutofit/>
          </a:bodyPr>
          <a:lstStyle/>
          <a:p>
            <a:pPr marL="0" indent="0">
              <a:buNone/>
            </a:pPr>
            <a:r>
              <a:rPr lang="en-US" dirty="0"/>
              <a:t>Wednesday, September 25 at 2 pm</a:t>
            </a:r>
          </a:p>
          <a:p>
            <a:pPr marL="0" indent="0">
              <a:buNone/>
            </a:pPr>
            <a:r>
              <a:rPr lang="en-US" dirty="0"/>
              <a:t>Sector Collaboration  </a:t>
            </a:r>
          </a:p>
        </p:txBody>
      </p:sp>
    </p:spTree>
    <p:extLst>
      <p:ext uri="{BB962C8B-B14F-4D97-AF65-F5344CB8AC3E}">
        <p14:creationId xmlns:p14="http://schemas.microsoft.com/office/powerpoint/2010/main" val="265870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319" y="2360662"/>
            <a:ext cx="3429000" cy="2654573"/>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Melissa Levy</a:t>
            </a:r>
          </a:p>
          <a:p>
            <a:pPr algn="ctr" defTabSz="685800">
              <a:defRPr/>
            </a:pPr>
            <a:endParaRPr lang="en-US" sz="3000" b="1"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350" b="1" dirty="0">
                <a:solidFill>
                  <a:prstClr val="black"/>
                </a:solidFill>
                <a:latin typeface="Century Gothic" panose="020B0502020202020204" pitchFamily="34" charset="0"/>
                <a:cs typeface="Segoe UI Semilight" panose="020B0402040204020203" pitchFamily="34" charset="0"/>
              </a:rPr>
              <a:t>Regional Development Researcher/Wealth Creation Specialist</a:t>
            </a:r>
          </a:p>
          <a:p>
            <a:pPr algn="ctr" defTabSz="685800">
              <a:defRPr/>
            </a:pPr>
            <a:r>
              <a:rPr lang="en-US" sz="1350" dirty="0">
                <a:solidFill>
                  <a:prstClr val="black"/>
                </a:solidFill>
                <a:latin typeface="Century Gothic" panose="020B0502020202020204" pitchFamily="34" charset="0"/>
                <a:cs typeface="Segoe UI Semilight" panose="020B0402040204020203" pitchFamily="34" charset="0"/>
              </a:rPr>
              <a:t>NADO Research Foundation</a:t>
            </a:r>
            <a:endParaRPr lang="en-US" sz="825"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rId2"/>
              </a:rPr>
              <a:t>mlevy@nado.org</a:t>
            </a:r>
            <a:r>
              <a:rPr lang="en-US" sz="1650" dirty="0">
                <a:solidFill>
                  <a:prstClr val="black"/>
                </a:solidFill>
                <a:latin typeface="Century Gothic" panose="020B0502020202020204" pitchFamily="34" charset="0"/>
                <a:cs typeface="Segoe UI Semilight" panose="020B0402040204020203" pitchFamily="34" charset="0"/>
              </a:rPr>
              <a:t> </a:t>
            </a:r>
          </a:p>
          <a:p>
            <a:pPr algn="ctr" defTabSz="685800">
              <a:defRPr/>
            </a:pP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3"/>
              </a:rPr>
              <a:t>www.NADO.org</a:t>
            </a:r>
            <a:br>
              <a:rPr lang="en-US" sz="1650" dirty="0">
                <a:solidFill>
                  <a:prstClr val="white">
                    <a:lumMod val="50000"/>
                  </a:prstClr>
                </a:solidFill>
                <a:latin typeface="Segoe UI Semilight" panose="020B0402040204020203" pitchFamily="34" charset="0"/>
                <a:cs typeface="Segoe UI Semilight" panose="020B0402040204020203" pitchFamily="34" charset="0"/>
              </a:rPr>
            </a:b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981" y="2591908"/>
            <a:ext cx="2876552" cy="83709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35310" y="3757198"/>
            <a:ext cx="1400810" cy="1279000"/>
          </a:xfrm>
          <a:prstGeom prst="rect">
            <a:avLst/>
          </a:prstGeom>
        </p:spPr>
      </p:pic>
    </p:spTree>
    <p:extLst>
      <p:ext uri="{BB962C8B-B14F-4D97-AF65-F5344CB8AC3E}">
        <p14:creationId xmlns:p14="http://schemas.microsoft.com/office/powerpoint/2010/main" val="5627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1DFB-A2EA-5E65-717B-67A9CFA157FA}"/>
              </a:ext>
            </a:extLst>
          </p:cNvPr>
          <p:cNvSpPr>
            <a:spLocks noGrp="1"/>
          </p:cNvSpPr>
          <p:nvPr>
            <p:ph type="title"/>
          </p:nvPr>
        </p:nvSpPr>
        <p:spPr>
          <a:xfrm>
            <a:off x="457200" y="274638"/>
            <a:ext cx="8229600" cy="1143000"/>
          </a:xfrm>
        </p:spPr>
        <p:txBody>
          <a:bodyPr anchor="ctr">
            <a:normAutofit/>
          </a:bodyPr>
          <a:lstStyle/>
          <a:p>
            <a:pPr>
              <a:lnSpc>
                <a:spcPct val="90000"/>
              </a:lnSpc>
            </a:pPr>
            <a:r>
              <a:rPr lang="en-US" sz="2400" b="1" dirty="0">
                <a:latin typeface="Aptos Display" panose="020B0004020202020204" pitchFamily="34" charset="0"/>
              </a:rPr>
              <a:t>EDD Wealth Creation Summit -  Greenville, South Carolina</a:t>
            </a:r>
          </a:p>
          <a:p>
            <a:pPr>
              <a:lnSpc>
                <a:spcPct val="90000"/>
              </a:lnSpc>
            </a:pPr>
            <a:r>
              <a:rPr lang="en-US" sz="2400" dirty="0"/>
              <a:t>July 31-August 2, 2024</a:t>
            </a:r>
            <a:br>
              <a:rPr lang="en-US" sz="2400" dirty="0"/>
            </a:br>
            <a:r>
              <a:rPr lang="en-US" sz="2400" dirty="0">
                <a:hlinkClick r:id="rId2"/>
              </a:rPr>
              <a:t>https://www.nado.org/wealth-creation-summit/</a:t>
            </a:r>
            <a:r>
              <a:rPr lang="en-US" sz="2400" dirty="0"/>
              <a:t> </a:t>
            </a:r>
          </a:p>
        </p:txBody>
      </p:sp>
      <p:pic>
        <p:nvPicPr>
          <p:cNvPr id="1026" name="Picture 2">
            <a:extLst>
              <a:ext uri="{FF2B5EF4-FFF2-40B4-BE49-F238E27FC236}">
                <a16:creationId xmlns:a16="http://schemas.microsoft.com/office/drawing/2014/main" id="{D8A9F91F-904B-19D9-D360-0A44E60131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600200"/>
            <a:ext cx="8229600" cy="4525963"/>
          </a:xfrm>
          <a:prstGeom prst="rect">
            <a:avLst/>
          </a:prstGeom>
          <a:solidFill>
            <a:srgbClr val="FFFFFF"/>
          </a:solidFill>
        </p:spPr>
      </p:pic>
      <p:sp>
        <p:nvSpPr>
          <p:cNvPr id="1031" name="Slide Number Placeholder 3">
            <a:extLst>
              <a:ext uri="{FF2B5EF4-FFF2-40B4-BE49-F238E27FC236}">
                <a16:creationId xmlns:a16="http://schemas.microsoft.com/office/drawing/2014/main" id="{AE5E2867-4604-5341-F519-9746EC14F34A}"/>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412763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4A7FAD4-79C6-806C-A168-588C0EAA8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3142" y="924398"/>
            <a:ext cx="3101656" cy="2831947"/>
          </a:xfrm>
          <a:prstGeom prst="rect">
            <a:avLst/>
          </a:prstGeom>
        </p:spPr>
      </p:pic>
      <p:pic>
        <p:nvPicPr>
          <p:cNvPr id="8" name="Picture 7" descr="Logo&#10;&#10;Description automatically generated">
            <a:extLst>
              <a:ext uri="{FF2B5EF4-FFF2-40B4-BE49-F238E27FC236}">
                <a16:creationId xmlns:a16="http://schemas.microsoft.com/office/drawing/2014/main" id="{8620B4AF-0D4C-B65E-D379-A80F9F5BF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3396" y="3970059"/>
            <a:ext cx="1594843" cy="464108"/>
          </a:xfrm>
          <a:prstGeom prst="rect">
            <a:avLst/>
          </a:prstGeom>
        </p:spPr>
      </p:pic>
      <p:pic>
        <p:nvPicPr>
          <p:cNvPr id="9" name="Picture 8" descr="U.S. Economic Development Administration (EDA) Logo">
            <a:extLst>
              <a:ext uri="{FF2B5EF4-FFF2-40B4-BE49-F238E27FC236}">
                <a16:creationId xmlns:a16="http://schemas.microsoft.com/office/drawing/2014/main" id="{BC350D40-E3FC-27B6-F2DB-765F346F63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5573" y="4019234"/>
            <a:ext cx="1357255" cy="414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ECCF23-2604-2535-BC6D-565758349BC8}"/>
              </a:ext>
            </a:extLst>
          </p:cNvPr>
          <p:cNvSpPr txBox="1"/>
          <p:nvPr/>
        </p:nvSpPr>
        <p:spPr>
          <a:xfrm>
            <a:off x="1400208" y="4776032"/>
            <a:ext cx="6186488" cy="369332"/>
          </a:xfrm>
          <a:prstGeom prst="rect">
            <a:avLst/>
          </a:prstGeom>
          <a:noFill/>
        </p:spPr>
        <p:txBody>
          <a:bodyPr wrap="square">
            <a:spAutoFit/>
          </a:bodyPr>
          <a:lstStyle/>
          <a:p>
            <a:pPr algn="ctr" defTabSz="685800">
              <a:defRPr/>
            </a:pPr>
            <a:r>
              <a:rPr lang="en-US" b="1" dirty="0">
                <a:solidFill>
                  <a:prstClr val="black"/>
                </a:solidFill>
                <a:latin typeface="Century Gothic" panose="020B0502020202020204" pitchFamily="34" charset="0"/>
                <a:cs typeface="Segoe UI Semilight" panose="020B0402040204020203" pitchFamily="34" charset="0"/>
              </a:rPr>
              <a:t>More info at:  www.nado.org/EDDCoP</a:t>
            </a:r>
            <a:endParaRPr lang="en-US" sz="1050" b="1" dirty="0">
              <a:solidFill>
                <a:prstClr val="black"/>
              </a:solidFill>
              <a:latin typeface="Century Gothic" panose="020B0502020202020204" pitchFamily="34" charset="0"/>
              <a:cs typeface="Segoe UI Semilight" panose="020B0402040204020203" pitchFamily="34" charset="0"/>
            </a:endParaRPr>
          </a:p>
        </p:txBody>
      </p:sp>
      <p:sp>
        <p:nvSpPr>
          <p:cNvPr id="6" name="TextBox 5">
            <a:extLst>
              <a:ext uri="{FF2B5EF4-FFF2-40B4-BE49-F238E27FC236}">
                <a16:creationId xmlns:a16="http://schemas.microsoft.com/office/drawing/2014/main" id="{32C95739-F2F6-B538-63B6-BBF2975B0788}"/>
              </a:ext>
            </a:extLst>
          </p:cNvPr>
          <p:cNvSpPr txBox="1"/>
          <p:nvPr/>
        </p:nvSpPr>
        <p:spPr>
          <a:xfrm>
            <a:off x="178594" y="5464145"/>
            <a:ext cx="8965406" cy="738664"/>
          </a:xfrm>
          <a:prstGeom prst="rect">
            <a:avLst/>
          </a:prstGeom>
          <a:noFill/>
        </p:spPr>
        <p:txBody>
          <a:bodyPr wrap="square">
            <a:spAutoFit/>
          </a:bodyPr>
          <a:lstStyle/>
          <a:p>
            <a:pPr algn="ctr" defTabSz="685800">
              <a:defRPr/>
            </a:pPr>
            <a:r>
              <a:rPr lang="en-US" sz="750" dirty="0">
                <a:solidFill>
                  <a:srgbClr val="000000"/>
                </a:solidFill>
                <a:latin typeface="Helvetica" panose="020B0604020202020204" pitchFamily="34" charset="0"/>
              </a:rPr>
              <a:t>The EDD CoP is made possible through an award from the U.S. Economic Development Administration, U.S. Department of Commerce (ED22HDQ3070106).  The statements, findings, conclusions, and recommendations are those of the participants, trainers, and authors and do not necessarily reflect the views of the U.S. Economic Development Administration or the U.S. Department of Commerce.</a:t>
            </a:r>
          </a:p>
          <a:p>
            <a:pPr defTabSz="685800">
              <a:defRPr/>
            </a:pPr>
            <a:br>
              <a:rPr lang="en-US" sz="1350" dirty="0">
                <a:solidFill>
                  <a:srgbClr val="000000"/>
                </a:solidFill>
                <a:latin typeface="Helvetica" panose="020B0604020202020204" pitchFamily="34" charset="0"/>
              </a:rPr>
            </a:b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22069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319" y="2360662"/>
            <a:ext cx="3429000" cy="3162404"/>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Melissa Levy</a:t>
            </a:r>
          </a:p>
          <a:p>
            <a:pPr algn="ctr" defTabSz="685800">
              <a:defRPr/>
            </a:pPr>
            <a:endParaRPr lang="en-US" sz="3000" b="1"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350" b="1" dirty="0">
                <a:solidFill>
                  <a:prstClr val="black"/>
                </a:solidFill>
                <a:latin typeface="Century Gothic" panose="020B0502020202020204" pitchFamily="34" charset="0"/>
                <a:cs typeface="Segoe UI Semilight" panose="020B0402040204020203" pitchFamily="34" charset="0"/>
              </a:rPr>
              <a:t>Regional Development Researcher/Wealth Creation Specialist</a:t>
            </a:r>
          </a:p>
          <a:p>
            <a:pPr algn="ctr" defTabSz="685800">
              <a:defRPr/>
            </a:pPr>
            <a:r>
              <a:rPr lang="en-US" sz="1350" dirty="0">
                <a:solidFill>
                  <a:prstClr val="black"/>
                </a:solidFill>
                <a:latin typeface="Century Gothic" panose="020B0502020202020204" pitchFamily="34" charset="0"/>
                <a:cs typeface="Segoe UI Semilight" panose="020B0402040204020203" pitchFamily="34" charset="0"/>
              </a:rPr>
              <a:t>NADO Research Foundation</a:t>
            </a:r>
            <a:endParaRPr lang="en-US" sz="825"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rId2"/>
              </a:rPr>
              <a:t>mlevy@nado.org</a:t>
            </a:r>
            <a:r>
              <a:rPr lang="en-US" sz="1650" dirty="0">
                <a:solidFill>
                  <a:prstClr val="black"/>
                </a:solidFill>
                <a:latin typeface="Century Gothic" panose="020B0502020202020204" pitchFamily="34" charset="0"/>
                <a:cs typeface="Segoe UI Semilight" panose="020B0402040204020203" pitchFamily="34" charset="0"/>
              </a:rPr>
              <a:t> </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3"/>
              </a:rPr>
              <a:t>www.NADO.org</a:t>
            </a:r>
            <a:br>
              <a:rPr lang="en-US" sz="1650" dirty="0">
                <a:solidFill>
                  <a:prstClr val="white">
                    <a:lumMod val="50000"/>
                  </a:prstClr>
                </a:solidFill>
                <a:latin typeface="Segoe UI Semilight" panose="020B0402040204020203" pitchFamily="34" charset="0"/>
                <a:cs typeface="Segoe UI Semilight" panose="020B0402040204020203" pitchFamily="34" charset="0"/>
              </a:rPr>
            </a:b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4"/>
              </a:rPr>
              <a:t>www.CEDSCentral.com</a:t>
            </a:r>
            <a:r>
              <a:rPr lang="en-US" sz="1650" dirty="0">
                <a:solidFill>
                  <a:prstClr val="white">
                    <a:lumMod val="50000"/>
                  </a:prstClr>
                </a:solidFill>
                <a:latin typeface="Segoe UI Semilight" panose="020B0402040204020203" pitchFamily="34" charset="0"/>
                <a:cs typeface="Segoe UI Semilight" panose="020B0402040204020203" pitchFamily="34" charset="0"/>
              </a:rPr>
              <a:t> </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2981" y="2591908"/>
            <a:ext cx="2876552" cy="83709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35310" y="3757198"/>
            <a:ext cx="1400810" cy="1279000"/>
          </a:xfrm>
          <a:prstGeom prst="rect">
            <a:avLst/>
          </a:prstGeom>
        </p:spPr>
      </p:pic>
    </p:spTree>
    <p:extLst>
      <p:ext uri="{BB962C8B-B14F-4D97-AF65-F5344CB8AC3E}">
        <p14:creationId xmlns:p14="http://schemas.microsoft.com/office/powerpoint/2010/main" val="82205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AAC5BE-4912-45F6-BE36-C0682C302065}"/>
              </a:ext>
            </a:extLst>
          </p:cNvPr>
          <p:cNvSpPr txBox="1"/>
          <p:nvPr/>
        </p:nvSpPr>
        <p:spPr>
          <a:xfrm>
            <a:off x="568043" y="3011643"/>
            <a:ext cx="3801138" cy="1754326"/>
          </a:xfrm>
          <a:prstGeom prst="rect">
            <a:avLst/>
          </a:prstGeom>
          <a:noFill/>
        </p:spPr>
        <p:txBody>
          <a:bodyPr wrap="square" rtlCol="0">
            <a:spAutoFit/>
          </a:bodyPr>
          <a:lstStyle/>
          <a:p>
            <a:pPr defTabSz="685800">
              <a:defRPr/>
            </a:pPr>
            <a:r>
              <a:rPr lang="en-US" sz="1350" dirty="0">
                <a:solidFill>
                  <a:prstClr val="black"/>
                </a:solidFill>
                <a:latin typeface="Century Gothic" panose="020B0502020202020204" pitchFamily="34" charset="0"/>
              </a:rPr>
              <a:t>NADO provides advocacy, education, research, and training for the nation’s regional development organizations (RDOs). NADO and its members promote regional strategies, partnerships, and solutions to strengthen the economic competitiveness and quality of life across America’s local communities. </a:t>
            </a:r>
          </a:p>
        </p:txBody>
      </p:sp>
      <p:sp>
        <p:nvSpPr>
          <p:cNvPr id="8" name="Rectangle 7">
            <a:extLst>
              <a:ext uri="{FF2B5EF4-FFF2-40B4-BE49-F238E27FC236}">
                <a16:creationId xmlns:a16="http://schemas.microsoft.com/office/drawing/2014/main" id="{651002D6-1FB2-4B21-B38D-F3C7E8FFF89E}"/>
              </a:ext>
            </a:extLst>
          </p:cNvPr>
          <p:cNvSpPr/>
          <p:nvPr/>
        </p:nvSpPr>
        <p:spPr>
          <a:xfrm>
            <a:off x="4769827" y="2907769"/>
            <a:ext cx="3806131" cy="2169825"/>
          </a:xfrm>
          <a:prstGeom prst="rect">
            <a:avLst/>
          </a:prstGeom>
        </p:spPr>
        <p:txBody>
          <a:bodyPr wrap="square">
            <a:spAutoFit/>
          </a:bodyPr>
          <a:lstStyle/>
          <a:p>
            <a:pPr defTabSz="685800">
              <a:defRPr/>
            </a:pPr>
            <a:r>
              <a:rPr lang="en-US" sz="1350" dirty="0">
                <a:solidFill>
                  <a:prstClr val="black"/>
                </a:solidFill>
                <a:latin typeface="Century Gothic" panose="020B0502020202020204" pitchFamily="34" charset="0"/>
              </a:rPr>
              <a:t>The NADO Research Foundation provides education, research, and training designed for RDO executive leadership, staff, and policy board members. It examines new and innovative practices in regional development and strives to improve the organizational and professional capacity of regional development organizations and their partners.</a:t>
            </a:r>
          </a:p>
        </p:txBody>
      </p:sp>
      <p:cxnSp>
        <p:nvCxnSpPr>
          <p:cNvPr id="10" name="Straight Connector 9">
            <a:extLst>
              <a:ext uri="{FF2B5EF4-FFF2-40B4-BE49-F238E27FC236}">
                <a16:creationId xmlns:a16="http://schemas.microsoft.com/office/drawing/2014/main" id="{635CBC9E-6492-4BDD-98B6-E77655C07383}"/>
              </a:ext>
            </a:extLst>
          </p:cNvPr>
          <p:cNvCxnSpPr>
            <a:cxnSpLocks/>
          </p:cNvCxnSpPr>
          <p:nvPr/>
        </p:nvCxnSpPr>
        <p:spPr>
          <a:xfrm>
            <a:off x="4369181" y="2604373"/>
            <a:ext cx="0" cy="2321519"/>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051DBAA-E917-4BD2-93E8-4743CE5112ED}"/>
              </a:ext>
            </a:extLst>
          </p:cNvPr>
          <p:cNvSpPr txBox="1"/>
          <p:nvPr/>
        </p:nvSpPr>
        <p:spPr>
          <a:xfrm>
            <a:off x="3353384" y="5427078"/>
            <a:ext cx="2555262" cy="380873"/>
          </a:xfrm>
          <a:prstGeom prst="rect">
            <a:avLst/>
          </a:prstGeom>
          <a:noFill/>
        </p:spPr>
        <p:txBody>
          <a:bodyPr wrap="square" rtlCol="0">
            <a:spAutoFit/>
          </a:bodyPr>
          <a:lstStyle/>
          <a:p>
            <a:pPr defTabSz="685800">
              <a:defRPr/>
            </a:pPr>
            <a:r>
              <a:rPr lang="en-US" sz="1875" dirty="0">
                <a:solidFill>
                  <a:prstClr val="black"/>
                </a:solidFill>
                <a:latin typeface="Century Gothic" panose="020B0502020202020204" pitchFamily="34" charset="0"/>
              </a:rPr>
              <a:t>www.NADO.org </a:t>
            </a:r>
          </a:p>
        </p:txBody>
      </p:sp>
      <p:pic>
        <p:nvPicPr>
          <p:cNvPr id="3" name="Picture 2" descr="Logo&#10;&#10;Description automatically generated">
            <a:extLst>
              <a:ext uri="{FF2B5EF4-FFF2-40B4-BE49-F238E27FC236}">
                <a16:creationId xmlns:a16="http://schemas.microsoft.com/office/drawing/2014/main" id="{D7FD76D2-0628-8BE6-D9D3-40A5D00A47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4964" y="1927715"/>
            <a:ext cx="2160275" cy="62865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DB99A4C-B201-40DA-E07F-DFE9147AB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743" y="1879709"/>
            <a:ext cx="2160275" cy="724664"/>
          </a:xfrm>
          <a:prstGeom prst="rect">
            <a:avLst/>
          </a:prstGeom>
        </p:spPr>
      </p:pic>
    </p:spTree>
    <p:extLst>
      <p:ext uri="{BB962C8B-B14F-4D97-AF65-F5344CB8AC3E}">
        <p14:creationId xmlns:p14="http://schemas.microsoft.com/office/powerpoint/2010/main" val="148398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7858"/>
            <a:ext cx="9909728" cy="4525963"/>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725214" y="274638"/>
            <a:ext cx="7114739" cy="523220"/>
          </a:xfrm>
          <a:prstGeom prst="rect">
            <a:avLst/>
          </a:prstGeom>
          <a:noFill/>
        </p:spPr>
        <p:txBody>
          <a:bodyPr wrap="square" rtlCol="0">
            <a:spAutoFit/>
          </a:bodyPr>
          <a:lstStyle/>
          <a:p>
            <a:r>
              <a:rPr lang="en-US" sz="2800" dirty="0">
                <a:hlinkClick r:id="rId3"/>
              </a:rPr>
              <a:t>WealthWorks Website - www.wealthworks.org</a:t>
            </a:r>
            <a:r>
              <a:rPr lang="en-US" sz="2800" dirty="0"/>
              <a:t> </a:t>
            </a:r>
          </a:p>
        </p:txBody>
      </p:sp>
    </p:spTree>
    <p:extLst>
      <p:ext uri="{BB962C8B-B14F-4D97-AF65-F5344CB8AC3E}">
        <p14:creationId xmlns:p14="http://schemas.microsoft.com/office/powerpoint/2010/main" val="348336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8C01B-6974-24A4-A607-9E795CC3B8F4}"/>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DAE5FDB-6D18-1C81-4FF2-C86B96126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3" y="1095410"/>
            <a:ext cx="7772400" cy="5762590"/>
          </a:xfrm>
          <a:prstGeom prst="rect">
            <a:avLst/>
          </a:prstGeom>
        </p:spPr>
      </p:pic>
      <p:sp>
        <p:nvSpPr>
          <p:cNvPr id="2" name="TextBox 1">
            <a:extLst>
              <a:ext uri="{FF2B5EF4-FFF2-40B4-BE49-F238E27FC236}">
                <a16:creationId xmlns:a16="http://schemas.microsoft.com/office/drawing/2014/main" id="{0D6F3B93-7EC8-0F02-A057-3A30C8CE9974}"/>
              </a:ext>
            </a:extLst>
          </p:cNvPr>
          <p:cNvSpPr txBox="1"/>
          <p:nvPr/>
        </p:nvSpPr>
        <p:spPr>
          <a:xfrm>
            <a:off x="725214" y="274638"/>
            <a:ext cx="7114739" cy="954107"/>
          </a:xfrm>
          <a:prstGeom prst="rect">
            <a:avLst/>
          </a:prstGeom>
          <a:noFill/>
        </p:spPr>
        <p:txBody>
          <a:bodyPr wrap="square" rtlCol="0">
            <a:spAutoFit/>
          </a:bodyPr>
          <a:lstStyle/>
          <a:p>
            <a:r>
              <a:rPr lang="en-US" sz="2800" dirty="0"/>
              <a:t>NADO Wealth Creation Website – </a:t>
            </a:r>
            <a:r>
              <a:rPr lang="en-US" sz="2800" dirty="0">
                <a:hlinkClick r:id="rId3"/>
              </a:rPr>
              <a:t>www.nado.org/wealthcreation</a:t>
            </a:r>
            <a:r>
              <a:rPr lang="en-US" sz="2800" dirty="0"/>
              <a:t> </a:t>
            </a:r>
          </a:p>
        </p:txBody>
      </p:sp>
    </p:spTree>
    <p:extLst>
      <p:ext uri="{BB962C8B-B14F-4D97-AF65-F5344CB8AC3E}">
        <p14:creationId xmlns:p14="http://schemas.microsoft.com/office/powerpoint/2010/main" val="406282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1DFB-A2EA-5E65-717B-67A9CFA157FA}"/>
              </a:ext>
            </a:extLst>
          </p:cNvPr>
          <p:cNvSpPr>
            <a:spLocks noGrp="1"/>
          </p:cNvSpPr>
          <p:nvPr>
            <p:ph type="title"/>
          </p:nvPr>
        </p:nvSpPr>
        <p:spPr>
          <a:xfrm>
            <a:off x="457200" y="274638"/>
            <a:ext cx="8229600" cy="1143000"/>
          </a:xfrm>
        </p:spPr>
        <p:txBody>
          <a:bodyPr anchor="ctr">
            <a:normAutofit/>
          </a:bodyPr>
          <a:lstStyle/>
          <a:p>
            <a:pPr>
              <a:lnSpc>
                <a:spcPct val="90000"/>
              </a:lnSpc>
            </a:pPr>
            <a:r>
              <a:rPr lang="en-US" sz="2400" b="1" dirty="0">
                <a:latin typeface="Aptos Display" panose="020B0004020202020204" pitchFamily="34" charset="0"/>
              </a:rPr>
              <a:t>EDD Wealth Creation Summit -  Greenville, South Carolina</a:t>
            </a:r>
          </a:p>
          <a:p>
            <a:pPr>
              <a:lnSpc>
                <a:spcPct val="90000"/>
              </a:lnSpc>
            </a:pPr>
            <a:r>
              <a:rPr lang="en-US" sz="2400" dirty="0"/>
              <a:t>July 31-August 2, 2024</a:t>
            </a:r>
            <a:br>
              <a:rPr lang="en-US" sz="2400" dirty="0"/>
            </a:br>
            <a:r>
              <a:rPr lang="en-US" sz="2400" dirty="0">
                <a:hlinkClick r:id="rId2"/>
              </a:rPr>
              <a:t>https://www.nado.org/wealth-creation-summit/</a:t>
            </a:r>
            <a:r>
              <a:rPr lang="en-US" sz="2400" dirty="0"/>
              <a:t> </a:t>
            </a:r>
          </a:p>
        </p:txBody>
      </p:sp>
      <p:pic>
        <p:nvPicPr>
          <p:cNvPr id="1026" name="Picture 2">
            <a:extLst>
              <a:ext uri="{FF2B5EF4-FFF2-40B4-BE49-F238E27FC236}">
                <a16:creationId xmlns:a16="http://schemas.microsoft.com/office/drawing/2014/main" id="{D8A9F91F-904B-19D9-D360-0A44E60131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600200"/>
            <a:ext cx="8229600" cy="4525963"/>
          </a:xfrm>
          <a:prstGeom prst="rect">
            <a:avLst/>
          </a:prstGeom>
          <a:solidFill>
            <a:srgbClr val="FFFFFF"/>
          </a:solidFill>
        </p:spPr>
      </p:pic>
      <p:sp>
        <p:nvSpPr>
          <p:cNvPr id="1031" name="Slide Number Placeholder 3">
            <a:extLst>
              <a:ext uri="{FF2B5EF4-FFF2-40B4-BE49-F238E27FC236}">
                <a16:creationId xmlns:a16="http://schemas.microsoft.com/office/drawing/2014/main" id="{AE5E2867-4604-5341-F519-9746EC14F34A}"/>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313168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5905" y="1181160"/>
            <a:ext cx="6652190" cy="553998"/>
          </a:xfrm>
          <a:prstGeom prst="rect">
            <a:avLst/>
          </a:prstGeom>
        </p:spPr>
        <p:txBody>
          <a:bodyPr wrap="square">
            <a:spAutoFit/>
          </a:bodyPr>
          <a:lstStyle/>
          <a:p>
            <a:pPr algn="ctr" defTabSz="685800">
              <a:defRPr/>
            </a:pPr>
            <a:r>
              <a:rPr lang="en-US" sz="3000" dirty="0">
                <a:solidFill>
                  <a:prstClr val="black"/>
                </a:solidFill>
                <a:latin typeface="Century Gothic" panose="020B0502020202020204" pitchFamily="34" charset="0"/>
                <a:ea typeface="Tahoma" panose="020B0604030504040204" pitchFamily="34" charset="0"/>
                <a:cs typeface="Tahoma" panose="020B0604030504040204" pitchFamily="34" charset="0"/>
              </a:rPr>
              <a:t>Thanks for Joining the Webinar!</a:t>
            </a:r>
          </a:p>
        </p:txBody>
      </p:sp>
      <p:sp>
        <p:nvSpPr>
          <p:cNvPr id="8" name="Rectangle 7"/>
          <p:cNvSpPr/>
          <p:nvPr/>
        </p:nvSpPr>
        <p:spPr>
          <a:xfrm>
            <a:off x="0" y="2354734"/>
            <a:ext cx="9144000" cy="3266279"/>
          </a:xfrm>
          <a:prstGeom prst="rect">
            <a:avLst/>
          </a:prstGeom>
        </p:spPr>
        <p:txBody>
          <a:bodyPr wrap="square">
            <a:spAutoFit/>
          </a:bodyPr>
          <a:lstStyle/>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Questions or comments can be submitted via the questions box on the right side of your screen in drop down menu</a:t>
            </a:r>
          </a:p>
          <a:p>
            <a:pPr defTabSz="685800">
              <a:defRPr/>
            </a:pPr>
            <a:endPar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Please introduce yourself in the Chat box. </a:t>
            </a:r>
          </a:p>
          <a:p>
            <a:pPr marL="192881" indent="-192881" defTabSz="685800">
              <a:buFont typeface="Wingdings" panose="05000000000000000000" pitchFamily="2" charset="2"/>
              <a:buChar char="Ø"/>
              <a:defRPr/>
            </a:pPr>
            <a:endPar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A recording of the webinar will be made available soon at </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hlinkClick r:id="rId2"/>
              </a:rPr>
              <a:t>www.nado.org</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rPr>
              <a:t> </a:t>
            </a:r>
            <a:endParaRPr lang="en-US" sz="1650"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endParaRPr lang="en-US" sz="1650"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solidFill>
                <a:latin typeface="Century Gothic" panose="020B0502020202020204" pitchFamily="34" charset="0"/>
                <a:ea typeface="Tahoma" panose="020B0604030504040204" pitchFamily="34" charset="0"/>
                <a:cs typeface="Tahoma" panose="020B0604030504040204" pitchFamily="34" charset="0"/>
              </a:rPr>
              <a:t>Please take a moment to complete the post-webinar survey to provide helpful feedback</a:t>
            </a:r>
            <a:endPar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endParaRPr>
          </a:p>
          <a:p>
            <a:pPr defTabSz="685800">
              <a:defRPr/>
            </a:pPr>
            <a:endParaRPr lang="en-US" sz="1350" dirty="0">
              <a:solidFill>
                <a:prstClr val="black"/>
              </a:solidFill>
              <a:highlight>
                <a:srgbClr val="FFFF00"/>
              </a:highlight>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Contact Melissa Levy at </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hlinkClick r:id="rId3"/>
              </a:rPr>
              <a:t>mlevy@nado.org</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rPr>
              <a:t> </a:t>
            </a: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with any questions about the webinar or wealth creation</a:t>
            </a:r>
          </a:p>
          <a:p>
            <a:pPr marL="192881" indent="-192881" defTabSz="685800">
              <a:buFont typeface="Wingdings" panose="05000000000000000000" pitchFamily="2" charset="2"/>
              <a:buChar char="Ø"/>
              <a:defRPr/>
            </a:pPr>
            <a:endParaRPr lang="en-US" sz="1125" dirty="0">
              <a:solidFill>
                <a:srgbClr val="002060"/>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76439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4B0-C984-0589-204F-9235C13C5D98}"/>
              </a:ext>
            </a:extLst>
          </p:cNvPr>
          <p:cNvSpPr>
            <a:spLocks noGrp="1"/>
          </p:cNvSpPr>
          <p:nvPr>
            <p:ph type="title"/>
          </p:nvPr>
        </p:nvSpPr>
        <p:spPr>
          <a:xfrm>
            <a:off x="1792288" y="4800600"/>
            <a:ext cx="5486400" cy="566738"/>
          </a:xfrm>
        </p:spPr>
        <p:txBody>
          <a:bodyPr anchor="b">
            <a:normAutofit/>
          </a:bodyPr>
          <a:lstStyle/>
          <a:p>
            <a:r>
              <a:rPr lang="en-US" dirty="0"/>
              <a:t>Poll Questions</a:t>
            </a:r>
          </a:p>
        </p:txBody>
      </p:sp>
      <p:pic>
        <p:nvPicPr>
          <p:cNvPr id="6" name="Picture 5" descr="Cartoon checklist and pencil">
            <a:extLst>
              <a:ext uri="{FF2B5EF4-FFF2-40B4-BE49-F238E27FC236}">
                <a16:creationId xmlns:a16="http://schemas.microsoft.com/office/drawing/2014/main" id="{7D3292C0-63ED-5502-BF87-9B799671B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288" y="612775"/>
            <a:ext cx="5486400" cy="4114800"/>
          </a:xfrm>
          <a:prstGeom prst="rect">
            <a:avLst/>
          </a:prstGeom>
          <a:noFill/>
        </p:spPr>
      </p:pic>
      <p:sp>
        <p:nvSpPr>
          <p:cNvPr id="16" name="Text Placeholder 3">
            <a:extLst>
              <a:ext uri="{FF2B5EF4-FFF2-40B4-BE49-F238E27FC236}">
                <a16:creationId xmlns:a16="http://schemas.microsoft.com/office/drawing/2014/main" id="{04983F94-29A8-3C68-3D09-183022FCC42A}"/>
              </a:ext>
            </a:extLst>
          </p:cNvPr>
          <p:cNvSpPr>
            <a:spLocks noGrp="1"/>
          </p:cNvSpPr>
          <p:nvPr>
            <p:ph type="body" sz="half" idx="2"/>
          </p:nvPr>
        </p:nvSpPr>
        <p:spPr>
          <a:xfrm>
            <a:off x="1792288" y="5367338"/>
            <a:ext cx="5486400" cy="804862"/>
          </a:xfrm>
        </p:spPr>
        <p:txBody>
          <a:bodyPr/>
          <a:lstStyle/>
          <a:p>
            <a:endParaRPr lang="en-US"/>
          </a:p>
        </p:txBody>
      </p:sp>
      <p:sp>
        <p:nvSpPr>
          <p:cNvPr id="18" name="Slide Number Placeholder 4">
            <a:extLst>
              <a:ext uri="{FF2B5EF4-FFF2-40B4-BE49-F238E27FC236}">
                <a16:creationId xmlns:a16="http://schemas.microsoft.com/office/drawing/2014/main" id="{DF31A7FB-0C55-64DE-C1D3-25F5780FD0B9}"/>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73504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B3C0F-75AB-4D0A-879B-D1A9124825DC}"/>
              </a:ext>
            </a:extLst>
          </p:cNvPr>
          <p:cNvSpPr>
            <a:spLocks noGrp="1"/>
          </p:cNvSpPr>
          <p:nvPr>
            <p:ph type="title"/>
          </p:nvPr>
        </p:nvSpPr>
        <p:spPr>
          <a:xfrm>
            <a:off x="2431488" y="362193"/>
            <a:ext cx="4345109" cy="553998"/>
          </a:xfrm>
          <a:prstGeom prst="rect">
            <a:avLst/>
          </a:prstGeom>
        </p:spPr>
        <p:txBody>
          <a:bodyPr wrap="square">
            <a:spAutoFit/>
          </a:bodyPr>
          <a:lstStyle/>
          <a:p>
            <a:pPr algn="ctr"/>
            <a:r>
              <a:rPr lang="en-US" sz="3000" b="1" dirty="0">
                <a:latin typeface="Century Gothic" panose="020B0502020202020204" pitchFamily="34" charset="0"/>
                <a:ea typeface="Tahoma" panose="020B0604030504040204" pitchFamily="34" charset="0"/>
                <a:cs typeface="Tahoma" panose="020B0604030504040204" pitchFamily="34" charset="0"/>
              </a:rPr>
              <a:t>Today’s Presenters</a:t>
            </a:r>
          </a:p>
        </p:txBody>
      </p:sp>
      <p:sp>
        <p:nvSpPr>
          <p:cNvPr id="18" name="Rectangle 17">
            <a:extLst>
              <a:ext uri="{FF2B5EF4-FFF2-40B4-BE49-F238E27FC236}">
                <a16:creationId xmlns:a16="http://schemas.microsoft.com/office/drawing/2014/main" id="{08682FCA-7E9E-40BA-BD0E-8461D7319F45}"/>
              </a:ext>
            </a:extLst>
          </p:cNvPr>
          <p:cNvSpPr/>
          <p:nvPr/>
        </p:nvSpPr>
        <p:spPr>
          <a:xfrm>
            <a:off x="216533" y="4926905"/>
            <a:ext cx="7924800" cy="507831"/>
          </a:xfrm>
          <a:prstGeom prst="rect">
            <a:avLst/>
          </a:prstGeom>
        </p:spPr>
        <p:txBody>
          <a:bodyPr wrap="square">
            <a:spAutoFit/>
          </a:bodyPr>
          <a:lstStyle/>
          <a:p>
            <a:pPr defTabSz="685800">
              <a:defRPr/>
            </a:pP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(Moderator) </a:t>
            </a:r>
            <a:r>
              <a:rPr lang="en-US" sz="135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Melissa Levy</a:t>
            </a: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Regional Development Researcher/Wealth Creation Specialist</a:t>
            </a:r>
            <a:b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NADO Research Foundation </a:t>
            </a:r>
          </a:p>
        </p:txBody>
      </p:sp>
      <p:sp>
        <p:nvSpPr>
          <p:cNvPr id="2" name="Rectangle 1">
            <a:extLst>
              <a:ext uri="{FF2B5EF4-FFF2-40B4-BE49-F238E27FC236}">
                <a16:creationId xmlns:a16="http://schemas.microsoft.com/office/drawing/2014/main" id="{335B8B01-0BA8-465F-AEF2-E3189BA5EB82}"/>
              </a:ext>
            </a:extLst>
          </p:cNvPr>
          <p:cNvSpPr/>
          <p:nvPr/>
        </p:nvSpPr>
        <p:spPr>
          <a:xfrm>
            <a:off x="216533" y="1479080"/>
            <a:ext cx="8939559" cy="784830"/>
          </a:xfrm>
          <a:prstGeom prst="rect">
            <a:avLst/>
          </a:prstGeom>
        </p:spPr>
        <p:txBody>
          <a:bodyPr wrap="square">
            <a:spAutoFit/>
          </a:bodyPr>
          <a:lstStyle/>
          <a:p>
            <a:pPr defTabSz="685800">
              <a:defRPr/>
            </a:pP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Kade Jones, </a:t>
            </a: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Regional Planner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Acadiana Planning Commission</a:t>
            </a:r>
          </a:p>
          <a:p>
            <a:pPr defTabSz="685800">
              <a:defRPr/>
            </a:pPr>
            <a:endPar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00E8E4B-68C1-F203-5F6E-42894C4437BF}"/>
              </a:ext>
            </a:extLst>
          </p:cNvPr>
          <p:cNvSpPr/>
          <p:nvPr/>
        </p:nvSpPr>
        <p:spPr>
          <a:xfrm>
            <a:off x="4178933" y="1479080"/>
            <a:ext cx="4992413" cy="553998"/>
          </a:xfrm>
          <a:prstGeom prst="rect">
            <a:avLst/>
          </a:prstGeom>
        </p:spPr>
        <p:txBody>
          <a:bodyPr wrap="square">
            <a:spAutoFit/>
          </a:bodyPr>
          <a:lstStyle/>
          <a:p>
            <a:pPr defTabSz="685800">
              <a:defRPr/>
            </a:pP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Eric Smith</a:t>
            </a: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Executive Director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Great Lakes Urban Restoration Network</a:t>
            </a:r>
          </a:p>
        </p:txBody>
      </p:sp>
      <p:pic>
        <p:nvPicPr>
          <p:cNvPr id="15" name="Picture 14">
            <a:extLst>
              <a:ext uri="{FF2B5EF4-FFF2-40B4-BE49-F238E27FC236}">
                <a16:creationId xmlns:a16="http://schemas.microsoft.com/office/drawing/2014/main" id="{C440A6C5-2FFF-E723-9D15-40C2DE3A1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294" y="5530805"/>
            <a:ext cx="1421780" cy="484197"/>
          </a:xfrm>
          <a:prstGeom prst="rect">
            <a:avLst/>
          </a:prstGeom>
        </p:spPr>
      </p:pic>
      <p:sp>
        <p:nvSpPr>
          <p:cNvPr id="6" name="AutoShape 2">
            <a:extLst>
              <a:ext uri="{FF2B5EF4-FFF2-40B4-BE49-F238E27FC236}">
                <a16:creationId xmlns:a16="http://schemas.microsoft.com/office/drawing/2014/main" id="{B44ED42F-7D93-7881-D508-6D5C378B1F9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a:extLst>
              <a:ext uri="{FF2B5EF4-FFF2-40B4-BE49-F238E27FC236}">
                <a16:creationId xmlns:a16="http://schemas.microsoft.com/office/drawing/2014/main" id="{A91D74DB-9312-950A-FC22-FED444400EB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person in a suit and tie&#10;&#10;Description automatically generated">
            <a:extLst>
              <a:ext uri="{FF2B5EF4-FFF2-40B4-BE49-F238E27FC236}">
                <a16:creationId xmlns:a16="http://schemas.microsoft.com/office/drawing/2014/main" id="{8C4B9625-4488-31DB-BEAA-135C90567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7" y="2256855"/>
            <a:ext cx="1616413" cy="2424620"/>
          </a:xfrm>
          <a:prstGeom prst="rect">
            <a:avLst/>
          </a:prstGeom>
        </p:spPr>
      </p:pic>
      <p:pic>
        <p:nvPicPr>
          <p:cNvPr id="11" name="Picture 10" descr="A person with a beard smiling&#10;&#10;Description automatically generated">
            <a:extLst>
              <a:ext uri="{FF2B5EF4-FFF2-40B4-BE49-F238E27FC236}">
                <a16:creationId xmlns:a16="http://schemas.microsoft.com/office/drawing/2014/main" id="{9B4C1A12-2DC0-1162-6D91-8DFC085C9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847" y="2256854"/>
            <a:ext cx="1818465" cy="2424620"/>
          </a:xfrm>
          <a:prstGeom prst="rect">
            <a:avLst/>
          </a:prstGeom>
        </p:spPr>
      </p:pic>
    </p:spTree>
    <p:extLst>
      <p:ext uri="{BB962C8B-B14F-4D97-AF65-F5344CB8AC3E}">
        <p14:creationId xmlns:p14="http://schemas.microsoft.com/office/powerpoint/2010/main" val="3481632276"/>
      </p:ext>
    </p:extLst>
  </p:cSld>
  <p:clrMapOvr>
    <a:masterClrMapping/>
  </p:clrMapOvr>
</p:sld>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2013 05 30</Template>
  <TotalTime>609</TotalTime>
  <Words>922</Words>
  <Application>Microsoft Macintosh PowerPoint</Application>
  <PresentationFormat>On-screen Show (4:3)</PresentationFormat>
  <Paragraphs>119</Paragraphs>
  <Slides>22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 Display</vt:lpstr>
      <vt:lpstr>Arial</vt:lpstr>
      <vt:lpstr>Calibri</vt:lpstr>
      <vt:lpstr>Century Gothic</vt:lpstr>
      <vt:lpstr>Estrangelo Edessa</vt:lpstr>
      <vt:lpstr>Gill Sans</vt:lpstr>
      <vt:lpstr>Helvetica</vt:lpstr>
      <vt:lpstr>Segoe UI Semilight</vt:lpstr>
      <vt:lpstr>Wingdings</vt:lpstr>
      <vt:lpstr>Powerpoint 2013 05 30</vt:lpstr>
      <vt:lpstr>PowerPoint Presentation</vt:lpstr>
      <vt:lpstr>PowerPoint Presentation</vt:lpstr>
      <vt:lpstr>PowerPoint Presentation</vt:lpstr>
      <vt:lpstr>PowerPoint Presentation</vt:lpstr>
      <vt:lpstr>PowerPoint Presentation</vt:lpstr>
      <vt:lpstr>EDD Wealth Creation Summit -  Greenville, South Carolina July 31-August 2, 2024 https://www.nado.org/wealth-creation-summit/ </vt:lpstr>
      <vt:lpstr>PowerPoint Presentation</vt:lpstr>
      <vt:lpstr>Poll Questions</vt:lpstr>
      <vt:lpstr>Today’s Presenters</vt:lpstr>
      <vt:lpstr>Wealth Creation…  </vt:lpstr>
      <vt:lpstr>Principles of Wealth Creation</vt:lpstr>
      <vt:lpstr>PowerPoint Presentation</vt:lpstr>
      <vt:lpstr>A Continuum for EDDs</vt:lpstr>
      <vt:lpstr>WealthWorks Regional Hubs</vt:lpstr>
      <vt:lpstr>Poll Question</vt:lpstr>
      <vt:lpstr>Kade Jones</vt:lpstr>
      <vt:lpstr>Eric Smith</vt:lpstr>
      <vt:lpstr>Breakout Discussion Question</vt:lpstr>
      <vt:lpstr>Next Webinar</vt:lpstr>
      <vt:lpstr>EDD Wealth Creation Summit -  Greenville, South Carolina July 31-August 2, 2024 https://www.nado.org/wealth-creation-summit/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cp:lastModifiedBy>
  <cp:revision>34</cp:revision>
  <cp:lastPrinted>2023-08-10T19:15:20Z</cp:lastPrinted>
  <dcterms:created xsi:type="dcterms:W3CDTF">2014-09-09T11:43:06Z</dcterms:created>
  <dcterms:modified xsi:type="dcterms:W3CDTF">2024-06-25T16:57:21Z</dcterms:modified>
</cp:coreProperties>
</file>