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 id="2147483684" r:id="rId3"/>
    <p:sldMasterId id="2147483697" r:id="rId4"/>
    <p:sldMasterId id="2147483720" r:id="rId5"/>
  </p:sldMasterIdLst>
  <p:notesMasterIdLst>
    <p:notesMasterId r:id="rId36"/>
  </p:notesMasterIdLst>
  <p:sldIdLst>
    <p:sldId id="266" r:id="rId6"/>
    <p:sldId id="308" r:id="rId7"/>
    <p:sldId id="309" r:id="rId8"/>
    <p:sldId id="267" r:id="rId9"/>
    <p:sldId id="257" r:id="rId10"/>
    <p:sldId id="260" r:id="rId11"/>
    <p:sldId id="258" r:id="rId12"/>
    <p:sldId id="259" r:id="rId13"/>
    <p:sldId id="310" r:id="rId14"/>
    <p:sldId id="311" r:id="rId15"/>
    <p:sldId id="291" r:id="rId16"/>
    <p:sldId id="292" r:id="rId17"/>
    <p:sldId id="279" r:id="rId18"/>
    <p:sldId id="277" r:id="rId19"/>
    <p:sldId id="293" r:id="rId20"/>
    <p:sldId id="286" r:id="rId21"/>
    <p:sldId id="290" r:id="rId22"/>
    <p:sldId id="288" r:id="rId23"/>
    <p:sldId id="282" r:id="rId24"/>
    <p:sldId id="295" r:id="rId25"/>
    <p:sldId id="272" r:id="rId26"/>
    <p:sldId id="283" r:id="rId27"/>
    <p:sldId id="285" r:id="rId28"/>
    <p:sldId id="289" r:id="rId29"/>
    <p:sldId id="296" r:id="rId30"/>
    <p:sldId id="297" r:id="rId31"/>
    <p:sldId id="298" r:id="rId32"/>
    <p:sldId id="300" r:id="rId33"/>
    <p:sldId id="307" r:id="rId34"/>
    <p:sldId id="27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se Milner" initials="CM" lastIdx="0" clrIdx="0">
    <p:extLst>
      <p:ext uri="{19B8F6BF-5375-455C-9EA6-DF929625EA0E}">
        <p15:presenceInfo xmlns:p15="http://schemas.microsoft.com/office/powerpoint/2012/main" userId="S-1-5-21-1920181585-328041317-2403158737-13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277E4-C9A8-4E61-889D-41A6121C93C1}" v="1" dt="2024-05-09T17:10:08.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9" autoAdjust="0"/>
    <p:restoredTop sz="68657" autoAdjust="0"/>
  </p:normalViewPr>
  <p:slideViewPr>
    <p:cSldViewPr snapToGrid="0">
      <p:cViewPr varScale="1">
        <p:scale>
          <a:sx n="51" d="100"/>
          <a:sy n="51" d="100"/>
        </p:scale>
        <p:origin x="8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5AFD-2AC1-455B-8374-79786AC52E0A}" type="datetimeFigureOut">
              <a:rPr lang="en-US" smtClean="0"/>
              <a:t>7/29/2024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4CD4E-DE41-4E03-8FB7-30E4CE6279DB}" type="slidenum">
              <a:rPr lang="en-US" smtClean="0"/>
              <a:t>‹#›</a:t>
            </a:fld>
            <a:endParaRPr lang="en-US" dirty="0"/>
          </a:p>
        </p:txBody>
      </p:sp>
    </p:spTree>
    <p:extLst>
      <p:ext uri="{BB962C8B-B14F-4D97-AF65-F5344CB8AC3E}">
        <p14:creationId xmlns:p14="http://schemas.microsoft.com/office/powerpoint/2010/main" val="62798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4CD4E-DE41-4E03-8FB7-30E4CE6279DB}" type="slidenum">
              <a:rPr lang="en-US" smtClean="0"/>
              <a:t>1</a:t>
            </a:fld>
            <a:endParaRPr lang="en-US" dirty="0"/>
          </a:p>
        </p:txBody>
      </p:sp>
    </p:spTree>
    <p:extLst>
      <p:ext uri="{BB962C8B-B14F-4D97-AF65-F5344CB8AC3E}">
        <p14:creationId xmlns:p14="http://schemas.microsoft.com/office/powerpoint/2010/main" val="195080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4CD4E-DE41-4E03-8FB7-30E4CE6279DB}" type="slidenum">
              <a:rPr lang="en-US" smtClean="0"/>
              <a:t>25</a:t>
            </a:fld>
            <a:endParaRPr lang="en-US" dirty="0"/>
          </a:p>
        </p:txBody>
      </p:sp>
    </p:spTree>
    <p:extLst>
      <p:ext uri="{BB962C8B-B14F-4D97-AF65-F5344CB8AC3E}">
        <p14:creationId xmlns:p14="http://schemas.microsoft.com/office/powerpoint/2010/main" val="22804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4CD4E-DE41-4E03-8FB7-30E4CE6279DB}" type="slidenum">
              <a:rPr lang="en-US" smtClean="0"/>
              <a:t>27</a:t>
            </a:fld>
            <a:endParaRPr lang="en-US" dirty="0"/>
          </a:p>
        </p:txBody>
      </p:sp>
    </p:spTree>
    <p:extLst>
      <p:ext uri="{BB962C8B-B14F-4D97-AF65-F5344CB8AC3E}">
        <p14:creationId xmlns:p14="http://schemas.microsoft.com/office/powerpoint/2010/main" val="268008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4CD4E-DE41-4E03-8FB7-30E4CE627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735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4CD4E-DE41-4E03-8FB7-30E4CE6279DB}" type="slidenum">
              <a:rPr lang="en-US" smtClean="0"/>
              <a:t>29</a:t>
            </a:fld>
            <a:endParaRPr lang="en-US" dirty="0"/>
          </a:p>
        </p:txBody>
      </p:sp>
    </p:spTree>
    <p:extLst>
      <p:ext uri="{BB962C8B-B14F-4D97-AF65-F5344CB8AC3E}">
        <p14:creationId xmlns:p14="http://schemas.microsoft.com/office/powerpoint/2010/main" val="237659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First TN RPO was formed in 2005-2006, the main goal of the program has been to assist local governments with identifying multi-modal rural transportation needs through the Development District.  As transportation funding mechanisms change throughout the District and nation, the RPO process will continue to be a valuable tool for local governments.</a:t>
            </a:r>
          </a:p>
          <a:p>
            <a:endParaRPr lang="en-US" dirty="0"/>
          </a:p>
        </p:txBody>
      </p:sp>
      <p:sp>
        <p:nvSpPr>
          <p:cNvPr id="4" name="Slide Number Placeholder 3"/>
          <p:cNvSpPr>
            <a:spLocks noGrp="1"/>
          </p:cNvSpPr>
          <p:nvPr>
            <p:ph type="sldNum" sz="quarter" idx="10"/>
          </p:nvPr>
        </p:nvSpPr>
        <p:spPr/>
        <p:txBody>
          <a:bodyPr/>
          <a:lstStyle/>
          <a:p>
            <a:fld id="{AF24CD4E-DE41-4E03-8FB7-30E4CE6279DB}" type="slidenum">
              <a:rPr lang="en-US" smtClean="0"/>
              <a:t>30</a:t>
            </a:fld>
            <a:endParaRPr lang="en-US" dirty="0"/>
          </a:p>
        </p:txBody>
      </p:sp>
    </p:spTree>
    <p:extLst>
      <p:ext uri="{BB962C8B-B14F-4D97-AF65-F5344CB8AC3E}">
        <p14:creationId xmlns:p14="http://schemas.microsoft.com/office/powerpoint/2010/main" val="797356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4CD4E-DE41-4E03-8FB7-30E4CE6279DB}" type="slidenum">
              <a:rPr lang="en-US" smtClean="0"/>
              <a:t>5</a:t>
            </a:fld>
            <a:endParaRPr lang="en-US" dirty="0"/>
          </a:p>
        </p:txBody>
      </p:sp>
    </p:spTree>
    <p:extLst>
      <p:ext uri="{BB962C8B-B14F-4D97-AF65-F5344CB8AC3E}">
        <p14:creationId xmlns:p14="http://schemas.microsoft.com/office/powerpoint/2010/main" val="277297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Infrastructure Investment and Jobs Act (IIJA) (also known as the Bipartisan Infrastructure Law, or BIL) includes a total of up to $7.5 billion in dedicated funding to help make electric vehicle (EV) charging stations accessible to all Americans for local and long-distance trips. That funding includes a $5 billion National Electric Vehicle Infrastructure (NEVI) Formula Program that helps states create a network of EV charging stations along Alternative Fuel Corridors designated by the Federal Highway Administration (FHWA). </a:t>
            </a:r>
          </a:p>
          <a:p>
            <a:endParaRPr lang="en-US" dirty="0"/>
          </a:p>
          <a:p>
            <a:r>
              <a:rPr lang="en-US" dirty="0"/>
              <a:t>States must submit comprehensive plans to the U.S. Joint Office of Energy and Transportation (Joint Office) by August of each year to receive NEVI Formula Program funds. The Tennessee Departments of Transportation (TDOT) and Environment and Conservation (TDEC) are working collaboratively to implement an EV Infrastructure Deployment Plan that details how Tennessee will use NEVI Formula Program Funds.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4CD4E-DE41-4E03-8FB7-30E4CE627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7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charging infrastructure acquired or installed with NEVI Formula Program funds should be located along a designated Alternative Fuel Corridor until all Alternative Fuel Corridors in the state are designated as “fully built out” by the Secretary of Transportation.</a:t>
            </a:r>
          </a:p>
          <a:p>
            <a:endParaRPr lang="en-US" dirty="0"/>
          </a:p>
          <a:p>
            <a:r>
              <a:rPr lang="en-US" dirty="0"/>
              <a:t>An Alternative Fuel Corridor will be considered “fully built out” only once the following criteria are met:</a:t>
            </a:r>
          </a:p>
          <a:p>
            <a:endParaRPr lang="en-US" dirty="0"/>
          </a:p>
          <a:p>
            <a:r>
              <a:rPr lang="en-US" dirty="0"/>
              <a:t>Charging infrastructure is installed every 50 miles</a:t>
            </a:r>
          </a:p>
          <a:p>
            <a:r>
              <a:rPr lang="en-US" dirty="0"/>
              <a:t>Chargers are no farther than one mile from corridors</a:t>
            </a:r>
          </a:p>
          <a:p>
            <a:r>
              <a:rPr lang="en-US" dirty="0"/>
              <a:t>Each charging location includes at least four 150kW Direct Current (DC) Fast Chargers</a:t>
            </a:r>
          </a:p>
          <a:p>
            <a:r>
              <a:rPr lang="en-US" dirty="0"/>
              <a:t>These four chargers use Combined Charging System (CCS) ports </a:t>
            </a:r>
          </a:p>
          <a:p>
            <a:r>
              <a:rPr lang="en-US" dirty="0"/>
              <a:t>The station can simultaneously charge at least four EVs at 150 kW</a:t>
            </a:r>
          </a:p>
          <a:p>
            <a:r>
              <a:rPr lang="en-US" dirty="0"/>
              <a:t>19 Fast Charging Sites to date (42 DCFC’s), with 24 more planned with LPC’s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4CD4E-DE41-4E03-8FB7-30E4CE627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7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District’s population increased from 506,266 in 2010 to 516,931 in 2020, a 10,665 person or 2.1% increase.  Washington County had the largest increase in population for the region’s eight counties.  Washington County’s population increased from 122,979 in 2010 to 133,001 in 2020, a 10,022 person or 8.2% increase.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4CD4E-DE41-4E03-8FB7-30E4CE627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634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4CD4E-DE41-4E03-8FB7-30E4CE627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42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4CD4E-DE41-4E03-8FB7-30E4CE627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7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RPO is supporting the project by serving on the steering committee, sharing and gathering information with local stakeholders, and attend monthly meetings. </a:t>
            </a:r>
          </a:p>
          <a:p>
            <a:endParaRPr lang="en-US" dirty="0"/>
          </a:p>
          <a:p>
            <a:r>
              <a:rPr lang="en-US" dirty="0"/>
              <a:t>Purpose </a:t>
            </a:r>
          </a:p>
          <a:p>
            <a:r>
              <a:rPr lang="en-US" dirty="0"/>
              <a:t>To educate the local government, local power companies, and First TN RPO members on the importance and benefits of Electric Vehicle infrastructure and alternative fuels; provide tools to communities to create resiliency and reliability in transportation systems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4CD4E-DE41-4E03-8FB7-30E4CE627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217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sites identified for</a:t>
            </a:r>
            <a:r>
              <a:rPr lang="en-US" baseline="0" dirty="0"/>
              <a:t> year 1 of program.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4CD4E-DE41-4E03-8FB7-30E4CE6279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28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110033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3761171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2014770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5880" y="6152266"/>
            <a:ext cx="1696720" cy="731520"/>
          </a:xfrm>
          <a:prstGeom prst="rect">
            <a:avLst/>
          </a:prstGeom>
        </p:spPr>
      </p:pic>
    </p:spTree>
    <p:extLst>
      <p:ext uri="{BB962C8B-B14F-4D97-AF65-F5344CB8AC3E}">
        <p14:creationId xmlns:p14="http://schemas.microsoft.com/office/powerpoint/2010/main" val="386075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567137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795048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897477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671678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875119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9104EB-ED8D-4658-B2E7-4FFF78C49FBF}" type="slidenum">
              <a:rPr lang="en-US" smtClean="0"/>
              <a:t>‹#›</a:t>
            </a:fld>
            <a:endParaRPr lang="en-US" dirty="0"/>
          </a:p>
        </p:txBody>
      </p:sp>
      <p:cxnSp>
        <p:nvCxnSpPr>
          <p:cNvPr id="6" name="Straight Connector 5"/>
          <p:cNvCxnSpPr/>
          <p:nvPr userDrawn="1"/>
        </p:nvCxnSpPr>
        <p:spPr>
          <a:xfrm>
            <a:off x="-15264" y="6051395"/>
            <a:ext cx="1220726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5264" y="5973337"/>
            <a:ext cx="12207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233" b="12723"/>
          <a:stretch/>
        </p:blipFill>
        <p:spPr>
          <a:xfrm>
            <a:off x="11353799" y="6129453"/>
            <a:ext cx="669391" cy="610990"/>
          </a:xfrm>
          <a:prstGeom prst="rect">
            <a:avLst/>
          </a:prstGeom>
        </p:spPr>
      </p:pic>
    </p:spTree>
    <p:extLst>
      <p:ext uri="{BB962C8B-B14F-4D97-AF65-F5344CB8AC3E}">
        <p14:creationId xmlns:p14="http://schemas.microsoft.com/office/powerpoint/2010/main" val="249401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9104EB-ED8D-4658-B2E7-4FFF78C49FBF}" type="slidenum">
              <a:rPr lang="en-US" smtClean="0"/>
              <a:t>‹#›</a:t>
            </a:fld>
            <a:endParaRPr lang="en-US" dirty="0"/>
          </a:p>
        </p:txBody>
      </p:sp>
    </p:spTree>
    <p:extLst>
      <p:ext uri="{BB962C8B-B14F-4D97-AF65-F5344CB8AC3E}">
        <p14:creationId xmlns:p14="http://schemas.microsoft.com/office/powerpoint/2010/main" val="227657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2583240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488068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138527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61087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828390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203200" y="4038604"/>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24775"/>
          <a:stretch/>
        </p:blipFill>
        <p:spPr>
          <a:xfrm>
            <a:off x="2914650" y="1219200"/>
            <a:ext cx="6362700" cy="2743200"/>
          </a:xfrm>
          <a:prstGeom prst="rect">
            <a:avLst/>
          </a:prstGeom>
          <a:noFill/>
        </p:spPr>
      </p:pic>
    </p:spTree>
    <p:extLst>
      <p:ext uri="{BB962C8B-B14F-4D97-AF65-F5344CB8AC3E}">
        <p14:creationId xmlns:p14="http://schemas.microsoft.com/office/powerpoint/2010/main" val="707080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dirty="0"/>
              <a:t>Click icon to add picture</a:t>
            </a:r>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08001" y="381000"/>
            <a:ext cx="2969260" cy="1280160"/>
          </a:xfrm>
          <a:prstGeom prst="rect">
            <a:avLst/>
          </a:prstGeom>
        </p:spPr>
      </p:pic>
    </p:spTree>
    <p:extLst>
      <p:ext uri="{BB962C8B-B14F-4D97-AF65-F5344CB8AC3E}">
        <p14:creationId xmlns:p14="http://schemas.microsoft.com/office/powerpoint/2010/main" val="1547856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29" y="-12491"/>
            <a:ext cx="12193057" cy="6882981"/>
          </a:xfrm>
          <a:prstGeom prst="rect">
            <a:avLst/>
          </a:prstGeom>
        </p:spPr>
      </p:pic>
      <p:sp>
        <p:nvSpPr>
          <p:cNvPr id="4" name="Rectangle 3"/>
          <p:cNvSpPr/>
          <p:nvPr userDrawn="1"/>
        </p:nvSpPr>
        <p:spPr>
          <a:xfrm>
            <a:off x="3454400" y="3874770"/>
            <a:ext cx="8737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3556000" y="3962400"/>
            <a:ext cx="84328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5509" t="13397" r="9549" b="13397"/>
          <a:stretch/>
        </p:blipFill>
        <p:spPr>
          <a:xfrm>
            <a:off x="203200" y="3766736"/>
            <a:ext cx="3352800" cy="2456348"/>
          </a:xfrm>
          <a:prstGeom prst="rect">
            <a:avLst/>
          </a:prstGeom>
          <a:noFill/>
          <a:ln>
            <a:noFill/>
          </a:ln>
        </p:spPr>
      </p:pic>
    </p:spTree>
    <p:extLst>
      <p:ext uri="{BB962C8B-B14F-4D97-AF65-F5344CB8AC3E}">
        <p14:creationId xmlns:p14="http://schemas.microsoft.com/office/powerpoint/2010/main" val="1507560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5880" y="6152266"/>
            <a:ext cx="1696720" cy="731520"/>
          </a:xfrm>
          <a:prstGeom prst="rect">
            <a:avLst/>
          </a:prstGeom>
        </p:spPr>
      </p:pic>
    </p:spTree>
    <p:extLst>
      <p:ext uri="{BB962C8B-B14F-4D97-AF65-F5344CB8AC3E}">
        <p14:creationId xmlns:p14="http://schemas.microsoft.com/office/powerpoint/2010/main" val="300044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5880" y="6152266"/>
            <a:ext cx="1696720" cy="731520"/>
          </a:xfrm>
          <a:prstGeom prst="rect">
            <a:avLst/>
          </a:prstGeom>
        </p:spPr>
      </p:pic>
    </p:spTree>
    <p:extLst>
      <p:ext uri="{BB962C8B-B14F-4D97-AF65-F5344CB8AC3E}">
        <p14:creationId xmlns:p14="http://schemas.microsoft.com/office/powerpoint/2010/main" val="3594084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5880" y="6152266"/>
            <a:ext cx="1696720" cy="731520"/>
          </a:xfrm>
          <a:prstGeom prst="rect">
            <a:avLst/>
          </a:prstGeom>
        </p:spPr>
      </p:pic>
    </p:spTree>
    <p:extLst>
      <p:ext uri="{BB962C8B-B14F-4D97-AF65-F5344CB8AC3E}">
        <p14:creationId xmlns:p14="http://schemas.microsoft.com/office/powerpoint/2010/main" val="3704730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831048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736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498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Oran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315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YellowG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258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899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1853422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1063248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1480779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3413092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339333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2025826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341061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741374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473195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2639354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2102002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1729704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2"/>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dirty="0"/>
          </a:p>
        </p:txBody>
      </p:sp>
      <p:sp>
        <p:nvSpPr>
          <p:cNvPr id="13" name="Title 1"/>
          <p:cNvSpPr>
            <a:spLocks noGrp="1"/>
          </p:cNvSpPr>
          <p:nvPr>
            <p:ph type="title"/>
          </p:nvPr>
        </p:nvSpPr>
        <p:spPr>
          <a:xfrm>
            <a:off x="203200" y="177803"/>
            <a:ext cx="11785600" cy="825500"/>
          </a:xfrm>
        </p:spPr>
        <p:txBody>
          <a:bodyPr>
            <a:noAutofit/>
          </a:bodyPr>
          <a:lstStyle>
            <a:lvl1pPr algn="l">
              <a:defRPr sz="18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2"/>
            <a:ext cx="11684000" cy="4958465"/>
          </a:xfrm>
        </p:spPr>
        <p:txBody>
          <a:bodyPr>
            <a:normAutofit/>
          </a:bodyPr>
          <a:lstStyle>
            <a:lvl1pPr>
              <a:buClr>
                <a:schemeClr val="accent3"/>
              </a:buClr>
              <a:defRPr sz="135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1125">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012">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9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9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3"/>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dirty="0"/>
          </a:p>
        </p:txBody>
      </p:sp>
      <p:sp>
        <p:nvSpPr>
          <p:cNvPr id="11" name="Rectangle 10"/>
          <p:cNvSpPr/>
          <p:nvPr userDrawn="1"/>
        </p:nvSpPr>
        <p:spPr>
          <a:xfrm>
            <a:off x="0" y="6152268"/>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dirty="0"/>
          </a:p>
        </p:txBody>
      </p:sp>
      <p:sp>
        <p:nvSpPr>
          <p:cNvPr id="15" name="Footer Placeholder 4"/>
          <p:cNvSpPr>
            <a:spLocks noGrp="1"/>
          </p:cNvSpPr>
          <p:nvPr>
            <p:ph type="ftr" sz="quarter" idx="11"/>
          </p:nvPr>
        </p:nvSpPr>
        <p:spPr>
          <a:xfrm>
            <a:off x="4165600" y="6375402"/>
            <a:ext cx="3860800" cy="365125"/>
          </a:xfrm>
        </p:spPr>
        <p:txBody>
          <a:bodyPr anchor="b"/>
          <a:lstStyle>
            <a:lvl1pPr>
              <a:defRPr sz="562">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2"/>
            <a:ext cx="2844800" cy="365125"/>
          </a:xfrm>
          <a:prstGeom prst="rect">
            <a:avLst/>
          </a:prstGeom>
        </p:spPr>
        <p:txBody>
          <a:bodyPr anchor="b"/>
          <a:lstStyle>
            <a:lvl1pPr>
              <a:defRPr sz="562">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5880" y="6152266"/>
            <a:ext cx="1696720" cy="731520"/>
          </a:xfrm>
          <a:prstGeom prst="rect">
            <a:avLst/>
          </a:prstGeom>
        </p:spPr>
      </p:pic>
    </p:spTree>
    <p:extLst>
      <p:ext uri="{BB962C8B-B14F-4D97-AF65-F5344CB8AC3E}">
        <p14:creationId xmlns:p14="http://schemas.microsoft.com/office/powerpoint/2010/main" val="1253399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666005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975947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42466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41263312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3519518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709216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9104EB-ED8D-4658-B2E7-4FFF78C49FBF}" type="slidenum">
              <a:rPr lang="en-US" smtClean="0"/>
              <a:t>‹#›</a:t>
            </a:fld>
            <a:endParaRPr lang="en-US" dirty="0"/>
          </a:p>
        </p:txBody>
      </p:sp>
      <p:cxnSp>
        <p:nvCxnSpPr>
          <p:cNvPr id="6" name="Straight Connector 5"/>
          <p:cNvCxnSpPr/>
          <p:nvPr userDrawn="1"/>
        </p:nvCxnSpPr>
        <p:spPr>
          <a:xfrm>
            <a:off x="-15264" y="6051395"/>
            <a:ext cx="1220726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5264" y="5973337"/>
            <a:ext cx="12207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59233" b="12723"/>
          <a:stretch/>
        </p:blipFill>
        <p:spPr>
          <a:xfrm>
            <a:off x="11353799" y="6129453"/>
            <a:ext cx="669391" cy="610990"/>
          </a:xfrm>
          <a:prstGeom prst="rect">
            <a:avLst/>
          </a:prstGeom>
        </p:spPr>
      </p:pic>
    </p:spTree>
    <p:extLst>
      <p:ext uri="{BB962C8B-B14F-4D97-AF65-F5344CB8AC3E}">
        <p14:creationId xmlns:p14="http://schemas.microsoft.com/office/powerpoint/2010/main" val="159409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9104EB-ED8D-4658-B2E7-4FFF78C49FBF}" type="slidenum">
              <a:rPr lang="en-US" smtClean="0"/>
              <a:t>‹#›</a:t>
            </a:fld>
            <a:endParaRPr lang="en-US" dirty="0"/>
          </a:p>
        </p:txBody>
      </p:sp>
    </p:spTree>
    <p:extLst>
      <p:ext uri="{BB962C8B-B14F-4D97-AF65-F5344CB8AC3E}">
        <p14:creationId xmlns:p14="http://schemas.microsoft.com/office/powerpoint/2010/main" val="1245763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647147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285871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742901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F48FD-AFAC-4A00-91A1-F8256B34A555}"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225584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203200" y="4038604"/>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24775"/>
          <a:stretch/>
        </p:blipFill>
        <p:spPr>
          <a:xfrm>
            <a:off x="2914650" y="1219200"/>
            <a:ext cx="6362700" cy="2743200"/>
          </a:xfrm>
          <a:prstGeom prst="rect">
            <a:avLst/>
          </a:prstGeom>
          <a:noFill/>
        </p:spPr>
      </p:pic>
    </p:spTree>
    <p:extLst>
      <p:ext uri="{BB962C8B-B14F-4D97-AF65-F5344CB8AC3E}">
        <p14:creationId xmlns:p14="http://schemas.microsoft.com/office/powerpoint/2010/main" val="2891957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dirty="0"/>
              <a:t>Click icon to add picture</a:t>
            </a:r>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08001" y="381000"/>
            <a:ext cx="2969260" cy="1280160"/>
          </a:xfrm>
          <a:prstGeom prst="rect">
            <a:avLst/>
          </a:prstGeom>
        </p:spPr>
      </p:pic>
    </p:spTree>
    <p:extLst>
      <p:ext uri="{BB962C8B-B14F-4D97-AF65-F5344CB8AC3E}">
        <p14:creationId xmlns:p14="http://schemas.microsoft.com/office/powerpoint/2010/main" val="125206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20307146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29" y="-12491"/>
            <a:ext cx="12193057" cy="6882981"/>
          </a:xfrm>
          <a:prstGeom prst="rect">
            <a:avLst/>
          </a:prstGeom>
        </p:spPr>
      </p:pic>
      <p:sp>
        <p:nvSpPr>
          <p:cNvPr id="4" name="Rectangle 3"/>
          <p:cNvSpPr/>
          <p:nvPr userDrawn="1"/>
        </p:nvSpPr>
        <p:spPr>
          <a:xfrm>
            <a:off x="3454400" y="3874770"/>
            <a:ext cx="8737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3556000" y="3962400"/>
            <a:ext cx="84328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5509" t="13397" r="9549" b="13397"/>
          <a:stretch/>
        </p:blipFill>
        <p:spPr>
          <a:xfrm>
            <a:off x="203200" y="3766736"/>
            <a:ext cx="3352800" cy="2456348"/>
          </a:xfrm>
          <a:prstGeom prst="rect">
            <a:avLst/>
          </a:prstGeom>
          <a:noFill/>
          <a:ln>
            <a:noFill/>
          </a:ln>
        </p:spPr>
      </p:pic>
    </p:spTree>
    <p:extLst>
      <p:ext uri="{BB962C8B-B14F-4D97-AF65-F5344CB8AC3E}">
        <p14:creationId xmlns:p14="http://schemas.microsoft.com/office/powerpoint/2010/main" val="3311068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5880" y="6152266"/>
            <a:ext cx="1696720" cy="731520"/>
          </a:xfrm>
          <a:prstGeom prst="rect">
            <a:avLst/>
          </a:prstGeom>
        </p:spPr>
      </p:pic>
    </p:spTree>
    <p:extLst>
      <p:ext uri="{BB962C8B-B14F-4D97-AF65-F5344CB8AC3E}">
        <p14:creationId xmlns:p14="http://schemas.microsoft.com/office/powerpoint/2010/main" val="30536168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5880" y="6152266"/>
            <a:ext cx="1696720" cy="731520"/>
          </a:xfrm>
          <a:prstGeom prst="rect">
            <a:avLst/>
          </a:prstGeom>
        </p:spPr>
      </p:pic>
    </p:spTree>
    <p:extLst>
      <p:ext uri="{BB962C8B-B14F-4D97-AF65-F5344CB8AC3E}">
        <p14:creationId xmlns:p14="http://schemas.microsoft.com/office/powerpoint/2010/main" val="2919005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55880" y="6152266"/>
            <a:ext cx="1696720" cy="731520"/>
          </a:xfrm>
          <a:prstGeom prst="rect">
            <a:avLst/>
          </a:prstGeom>
        </p:spPr>
      </p:pic>
    </p:spTree>
    <p:extLst>
      <p:ext uri="{BB962C8B-B14F-4D97-AF65-F5344CB8AC3E}">
        <p14:creationId xmlns:p14="http://schemas.microsoft.com/office/powerpoint/2010/main" val="179095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741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6789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291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0262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89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1841594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5102076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24108216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33775156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1840066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3222464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125172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16780232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32801052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3024313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1179985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6EA27-9EE7-4241-B47D-B173CD38B78F}" type="datetimeFigureOut">
              <a:rPr lang="en-US" smtClean="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C3E557-F7A8-4D57-A36F-1DC214C17B01}" type="slidenum">
              <a:rPr lang="en-US" smtClean="0"/>
              <a:t>‹#›</a:t>
            </a:fld>
            <a:endParaRPr lang="en-US" dirty="0"/>
          </a:p>
        </p:txBody>
      </p:sp>
    </p:spTree>
    <p:extLst>
      <p:ext uri="{BB962C8B-B14F-4D97-AF65-F5344CB8AC3E}">
        <p14:creationId xmlns:p14="http://schemas.microsoft.com/office/powerpoint/2010/main" val="80044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291235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D85335-C4E8-4F9B-8EE2-3C8806AC4A3F}" type="datetimeFigureOut">
              <a:rPr lang="en-US" smtClean="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BE9B1-3A5E-4517-BAD7-D1BEDE8BDD21}" type="slidenum">
              <a:rPr lang="en-US" smtClean="0"/>
              <a:t>‹#›</a:t>
            </a:fld>
            <a:endParaRPr lang="en-US" dirty="0"/>
          </a:p>
        </p:txBody>
      </p:sp>
    </p:spTree>
    <p:extLst>
      <p:ext uri="{BB962C8B-B14F-4D97-AF65-F5344CB8AC3E}">
        <p14:creationId xmlns:p14="http://schemas.microsoft.com/office/powerpoint/2010/main" val="183324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85335-C4E8-4F9B-8EE2-3C8806AC4A3F}" type="datetimeFigureOut">
              <a:rPr lang="en-US" smtClean="0"/>
              <a:t>7/29/2024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E9B1-3A5E-4517-BAD7-D1BEDE8BDD21}" type="slidenum">
              <a:rPr lang="en-US" smtClean="0"/>
              <a:t>‹#›</a:t>
            </a:fld>
            <a:endParaRPr lang="en-US" dirty="0"/>
          </a:p>
        </p:txBody>
      </p:sp>
    </p:spTree>
    <p:extLst>
      <p:ext uri="{BB962C8B-B14F-4D97-AF65-F5344CB8AC3E}">
        <p14:creationId xmlns:p14="http://schemas.microsoft.com/office/powerpoint/2010/main" val="98033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CF48FD-AFAC-4A00-91A1-F8256B34A555}" type="datetimeFigureOut">
              <a:rPr lang="en-US" smtClean="0"/>
              <a:t>7/29/2024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409247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85335-C4E8-4F9B-8EE2-3C8806AC4A3F}" type="datetimeFigureOut">
              <a:rPr lang="en-US" smtClean="0"/>
              <a:t>7/29/2024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E9B1-3A5E-4517-BAD7-D1BEDE8BDD21}" type="slidenum">
              <a:rPr lang="en-US" smtClean="0"/>
              <a:t>‹#›</a:t>
            </a:fld>
            <a:endParaRPr lang="en-US" dirty="0"/>
          </a:p>
        </p:txBody>
      </p:sp>
    </p:spTree>
    <p:extLst>
      <p:ext uri="{BB962C8B-B14F-4D97-AF65-F5344CB8AC3E}">
        <p14:creationId xmlns:p14="http://schemas.microsoft.com/office/powerpoint/2010/main" val="29445414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CF48FD-AFAC-4A00-91A1-F8256B34A555}" type="datetimeFigureOut">
              <a:rPr lang="en-US" smtClean="0"/>
              <a:t>7/29/2024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5316485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6EA27-9EE7-4241-B47D-B173CD38B78F}" type="datetimeFigureOut">
              <a:rPr lang="en-US" smtClean="0"/>
              <a:t>7/29/2024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3E557-F7A8-4D57-A36F-1DC214C17B01}" type="slidenum">
              <a:rPr lang="en-US" smtClean="0"/>
              <a:t>‹#›</a:t>
            </a:fld>
            <a:endParaRPr lang="en-US" dirty="0"/>
          </a:p>
        </p:txBody>
      </p:sp>
    </p:spTree>
    <p:extLst>
      <p:ext uri="{BB962C8B-B14F-4D97-AF65-F5344CB8AC3E}">
        <p14:creationId xmlns:p14="http://schemas.microsoft.com/office/powerpoint/2010/main" val="32932759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mailto:cmilner@ftdd.org" TargetMode="External"/><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7.jfi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36.xml"/><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36.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hyperlink" Target="mailto:pchen@tntech.edu" TargetMode="Externa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2.jpg"/><Relationship Id="rId1" Type="http://schemas.openxmlformats.org/officeDocument/2006/relationships/slideLayout" Target="../slideLayouts/slideLayout36.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62.jpeg"/><Relationship Id="rId5" Type="http://schemas.openxmlformats.org/officeDocument/2006/relationships/image" Target="../media/image61.jp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36.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9.png"/><Relationship Id="rId7" Type="http://schemas.openxmlformats.org/officeDocument/2006/relationships/hyperlink" Target="http://www.ftdd.org/"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mailto:cmilner@ftdd.org" TargetMode="External"/><Relationship Id="rId5" Type="http://schemas.openxmlformats.org/officeDocument/2006/relationships/hyperlink" Target="https://www.ftdd.org/rpo" TargetMode="Externa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accent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49767"/>
          </a:xfrm>
        </p:spPr>
        <p:txBody>
          <a:bodyPr>
            <a:normAutofit/>
          </a:bodyPr>
          <a:lstStyle/>
          <a:p>
            <a:pPr algn="ctr"/>
            <a:r>
              <a:rPr lang="en-US" b="1" dirty="0"/>
              <a:t>First Tennessee Rural Planning Organization </a:t>
            </a:r>
          </a:p>
        </p:txBody>
      </p:sp>
      <p:pic>
        <p:nvPicPr>
          <p:cNvPr id="6" name="Picture 5"/>
          <p:cNvPicPr>
            <a:picLocks noChangeAspect="1"/>
          </p:cNvPicPr>
          <p:nvPr/>
        </p:nvPicPr>
        <p:blipFill>
          <a:blip r:embed="rId3"/>
          <a:stretch>
            <a:fillRect/>
          </a:stretch>
        </p:blipFill>
        <p:spPr>
          <a:xfrm>
            <a:off x="9926320" y="5418837"/>
            <a:ext cx="2208480" cy="1069831"/>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23440" y="745014"/>
            <a:ext cx="7802880" cy="5852160"/>
          </a:xfrm>
          <a:prstGeom prst="rect">
            <a:avLst/>
          </a:prstGeom>
          <a:ln>
            <a:noFill/>
          </a:ln>
          <a:effectLst>
            <a:softEdge rad="112500"/>
          </a:effectLst>
        </p:spPr>
      </p:pic>
      <p:sp>
        <p:nvSpPr>
          <p:cNvPr id="9" name="TextBox 8">
            <a:extLst>
              <a:ext uri="{FF2B5EF4-FFF2-40B4-BE49-F238E27FC236}">
                <a16:creationId xmlns:a16="http://schemas.microsoft.com/office/drawing/2014/main" id="{A9DF843A-3729-4260-18BB-C58E2C148928}"/>
              </a:ext>
            </a:extLst>
          </p:cNvPr>
          <p:cNvSpPr txBox="1"/>
          <p:nvPr/>
        </p:nvSpPr>
        <p:spPr>
          <a:xfrm>
            <a:off x="435735" y="5254090"/>
            <a:ext cx="1498295" cy="1200329"/>
          </a:xfrm>
          <a:prstGeom prst="rect">
            <a:avLst/>
          </a:prstGeom>
          <a:noFill/>
        </p:spPr>
        <p:txBody>
          <a:bodyPr wrap="none" rtlCol="0">
            <a:spAutoFit/>
          </a:bodyPr>
          <a:lstStyle/>
          <a:p>
            <a:pPr algn="ctr"/>
            <a:r>
              <a:rPr lang="en-US" i="1" dirty="0"/>
              <a:t>Bridge over </a:t>
            </a:r>
          </a:p>
          <a:p>
            <a:pPr algn="ctr"/>
            <a:r>
              <a:rPr lang="en-US" i="1" dirty="0"/>
              <a:t>Spivey Creek, </a:t>
            </a:r>
          </a:p>
          <a:p>
            <a:pPr algn="ctr"/>
            <a:r>
              <a:rPr lang="en-US" i="1" dirty="0"/>
              <a:t>Unicoi County</a:t>
            </a:r>
          </a:p>
          <a:p>
            <a:pPr algn="ctr"/>
            <a:r>
              <a:rPr lang="en-US" i="1" dirty="0"/>
              <a:t>Tennessee</a:t>
            </a:r>
          </a:p>
        </p:txBody>
      </p:sp>
    </p:spTree>
    <p:extLst>
      <p:ext uri="{BB962C8B-B14F-4D97-AF65-F5344CB8AC3E}">
        <p14:creationId xmlns:p14="http://schemas.microsoft.com/office/powerpoint/2010/main" val="2668790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E2F7-79CC-61F2-821A-2B273E52486E}"/>
              </a:ext>
            </a:extLst>
          </p:cNvPr>
          <p:cNvSpPr>
            <a:spLocks noGrp="1"/>
          </p:cNvSpPr>
          <p:nvPr>
            <p:ph type="title"/>
          </p:nvPr>
        </p:nvSpPr>
        <p:spPr>
          <a:xfrm>
            <a:off x="500418" y="-134795"/>
            <a:ext cx="10972800" cy="1143000"/>
          </a:xfrm>
        </p:spPr>
        <p:txBody>
          <a:bodyPr/>
          <a:lstStyle/>
          <a:p>
            <a:r>
              <a:rPr lang="en-US" dirty="0"/>
              <a:t>https://www.transportation.gov/rural</a:t>
            </a:r>
          </a:p>
        </p:txBody>
      </p:sp>
      <p:pic>
        <p:nvPicPr>
          <p:cNvPr id="5" name="Content Placeholder 4">
            <a:extLst>
              <a:ext uri="{FF2B5EF4-FFF2-40B4-BE49-F238E27FC236}">
                <a16:creationId xmlns:a16="http://schemas.microsoft.com/office/drawing/2014/main" id="{FAD3377A-DBC9-3514-0CBC-4C734412E49A}"/>
              </a:ext>
            </a:extLst>
          </p:cNvPr>
          <p:cNvPicPr>
            <a:picLocks noGrp="1" noChangeAspect="1"/>
          </p:cNvPicPr>
          <p:nvPr>
            <p:ph idx="1"/>
          </p:nvPr>
        </p:nvPicPr>
        <p:blipFill>
          <a:blip r:embed="rId2"/>
          <a:stretch>
            <a:fillRect/>
          </a:stretch>
        </p:blipFill>
        <p:spPr>
          <a:xfrm>
            <a:off x="105122" y="785879"/>
            <a:ext cx="12086878" cy="5759952"/>
          </a:xfrm>
        </p:spPr>
      </p:pic>
    </p:spTree>
    <p:extLst>
      <p:ext uri="{BB962C8B-B14F-4D97-AF65-F5344CB8AC3E}">
        <p14:creationId xmlns:p14="http://schemas.microsoft.com/office/powerpoint/2010/main" val="417761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E3C4-C476-DBD6-4D37-B64322268402}"/>
              </a:ext>
            </a:extLst>
          </p:cNvPr>
          <p:cNvSpPr>
            <a:spLocks noGrp="1"/>
          </p:cNvSpPr>
          <p:nvPr>
            <p:ph type="title"/>
          </p:nvPr>
        </p:nvSpPr>
        <p:spPr>
          <a:xfrm>
            <a:off x="236353" y="1332"/>
            <a:ext cx="12123174" cy="1325563"/>
          </a:xfrm>
        </p:spPr>
        <p:txBody>
          <a:bodyPr>
            <a:normAutofit/>
          </a:bodyPr>
          <a:lstStyle/>
          <a:p>
            <a:r>
              <a:rPr lang="en-US" sz="4000" dirty="0"/>
              <a:t>Wait…</a:t>
            </a:r>
            <a:r>
              <a:rPr lang="en-US" sz="4000" i="1" dirty="0"/>
              <a:t>What is (TEVI)?TN Electric Vehicle Infrastructure?</a:t>
            </a:r>
          </a:p>
        </p:txBody>
      </p:sp>
      <p:pic>
        <p:nvPicPr>
          <p:cNvPr id="5" name="Content Placeholder 4">
            <a:extLst>
              <a:ext uri="{FF2B5EF4-FFF2-40B4-BE49-F238E27FC236}">
                <a16:creationId xmlns:a16="http://schemas.microsoft.com/office/drawing/2014/main" id="{829AD2F6-F6CE-083F-1276-7F1163020424}"/>
              </a:ext>
            </a:extLst>
          </p:cNvPr>
          <p:cNvPicPr>
            <a:picLocks noGrp="1" noChangeAspect="1"/>
          </p:cNvPicPr>
          <p:nvPr>
            <p:ph idx="1"/>
          </p:nvPr>
        </p:nvPicPr>
        <p:blipFill>
          <a:blip r:embed="rId3"/>
          <a:stretch>
            <a:fillRect/>
          </a:stretch>
        </p:blipFill>
        <p:spPr>
          <a:xfrm>
            <a:off x="236353" y="1042220"/>
            <a:ext cx="11719293" cy="5548978"/>
          </a:xfrm>
        </p:spPr>
      </p:pic>
    </p:spTree>
    <p:extLst>
      <p:ext uri="{BB962C8B-B14F-4D97-AF65-F5344CB8AC3E}">
        <p14:creationId xmlns:p14="http://schemas.microsoft.com/office/powerpoint/2010/main" val="3817946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E3C4-C476-DBD6-4D37-B64322268402}"/>
              </a:ext>
            </a:extLst>
          </p:cNvPr>
          <p:cNvSpPr>
            <a:spLocks noGrp="1"/>
          </p:cNvSpPr>
          <p:nvPr>
            <p:ph type="title"/>
          </p:nvPr>
        </p:nvSpPr>
        <p:spPr>
          <a:xfrm>
            <a:off x="248194" y="1333"/>
            <a:ext cx="11364686" cy="978382"/>
          </a:xfrm>
        </p:spPr>
        <p:txBody>
          <a:bodyPr>
            <a:normAutofit/>
          </a:bodyPr>
          <a:lstStyle/>
          <a:p>
            <a:pPr algn="ctr"/>
            <a:r>
              <a:rPr lang="en-US" sz="4000" i="1" dirty="0"/>
              <a:t>TN Electric Vehicle Infrastructure (TEVI)</a:t>
            </a:r>
          </a:p>
        </p:txBody>
      </p:sp>
      <p:sp>
        <p:nvSpPr>
          <p:cNvPr id="4" name="Content Placeholder 3">
            <a:extLst>
              <a:ext uri="{FF2B5EF4-FFF2-40B4-BE49-F238E27FC236}">
                <a16:creationId xmlns:a16="http://schemas.microsoft.com/office/drawing/2014/main" id="{38F10032-7B8A-2C1A-7475-EAEDA8747422}"/>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FD48BB74-DA56-64E6-B5EE-F06AE3965221}"/>
              </a:ext>
            </a:extLst>
          </p:cNvPr>
          <p:cNvPicPr>
            <a:picLocks noChangeAspect="1"/>
          </p:cNvPicPr>
          <p:nvPr/>
        </p:nvPicPr>
        <p:blipFill>
          <a:blip r:embed="rId3"/>
          <a:stretch>
            <a:fillRect/>
          </a:stretch>
        </p:blipFill>
        <p:spPr>
          <a:xfrm>
            <a:off x="579120" y="863145"/>
            <a:ext cx="10861040" cy="5993523"/>
          </a:xfrm>
          <a:prstGeom prst="rect">
            <a:avLst/>
          </a:prstGeom>
        </p:spPr>
      </p:pic>
    </p:spTree>
    <p:extLst>
      <p:ext uri="{BB962C8B-B14F-4D97-AF65-F5344CB8AC3E}">
        <p14:creationId xmlns:p14="http://schemas.microsoft.com/office/powerpoint/2010/main" val="35039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460587" y="1182443"/>
            <a:ext cx="3642513" cy="4856684"/>
          </a:xfrm>
          <a:prstGeom prst="rect">
            <a:avLst/>
          </a:prstGeom>
        </p:spPr>
      </p:pic>
      <p:sp>
        <p:nvSpPr>
          <p:cNvPr id="2" name="Title 1"/>
          <p:cNvSpPr>
            <a:spLocks noGrp="1"/>
          </p:cNvSpPr>
          <p:nvPr>
            <p:ph type="title"/>
          </p:nvPr>
        </p:nvSpPr>
        <p:spPr>
          <a:xfrm>
            <a:off x="203200" y="241299"/>
            <a:ext cx="11785600" cy="762003"/>
          </a:xfrm>
        </p:spPr>
        <p:txBody>
          <a:bodyPr>
            <a:normAutofit/>
          </a:bodyPr>
          <a:lstStyle/>
          <a:p>
            <a:pPr algn="ctr"/>
            <a:r>
              <a:rPr lang="en-US" sz="2800" dirty="0"/>
              <a:t>First Tennessee RPO’s FY23-24 Work Program At A Glance</a:t>
            </a:r>
          </a:p>
        </p:txBody>
      </p:sp>
      <p:sp>
        <p:nvSpPr>
          <p:cNvPr id="18" name="Content Placeholder 17"/>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4"/>
          <a:stretch>
            <a:fillRect/>
          </a:stretch>
        </p:blipFill>
        <p:spPr>
          <a:xfrm>
            <a:off x="190500" y="1193801"/>
            <a:ext cx="7975600" cy="4537017"/>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10458571" y="6152266"/>
            <a:ext cx="1530229" cy="705734"/>
          </a:xfrm>
          <a:prstGeom prst="rect">
            <a:avLst/>
          </a:prstGeom>
        </p:spPr>
      </p:pic>
      <p:sp>
        <p:nvSpPr>
          <p:cNvPr id="6" name="TextBox 5"/>
          <p:cNvSpPr txBox="1"/>
          <p:nvPr/>
        </p:nvSpPr>
        <p:spPr>
          <a:xfrm>
            <a:off x="8051800" y="1892300"/>
            <a:ext cx="3937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ounded Rectangular Callout 12"/>
          <p:cNvSpPr/>
          <p:nvPr/>
        </p:nvSpPr>
        <p:spPr>
          <a:xfrm>
            <a:off x="4744537" y="5080938"/>
            <a:ext cx="2001510" cy="1071327"/>
          </a:xfrm>
          <a:prstGeom prst="wedgeRoundRectCallout">
            <a:avLst>
              <a:gd name="adj1" fmla="val -65272"/>
              <a:gd name="adj2" fmla="val -278390"/>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EVSE Infrastructure Workshop in Kingsport </a:t>
            </a:r>
            <a:r>
              <a:rPr lang="en-US" sz="1400" b="1" i="1" dirty="0">
                <a:solidFill>
                  <a:prstClr val="black"/>
                </a:solidFill>
                <a:latin typeface="Calibri" panose="020F0502020204030204"/>
              </a:rPr>
              <a:t>March</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
        <p:nvSpPr>
          <p:cNvPr id="8" name="Rounded Rectangular Callout 7"/>
          <p:cNvSpPr/>
          <p:nvPr/>
        </p:nvSpPr>
        <p:spPr>
          <a:xfrm>
            <a:off x="203200" y="1091236"/>
            <a:ext cx="3072263" cy="922761"/>
          </a:xfrm>
          <a:prstGeom prst="wedgeRoundRectCallout">
            <a:avLst>
              <a:gd name="adj1" fmla="val 37200"/>
              <a:gd name="adj2" fmla="val 91026"/>
              <a:gd name="adj3" fmla="val 16667"/>
            </a:avLst>
          </a:prstGeom>
          <a:solidFill>
            <a:schemeClr val="accent4">
              <a:lumMod val="20000"/>
              <a:lumOff val="80000"/>
            </a:schemeClr>
          </a:solidFill>
          <a:ln>
            <a:solidFill>
              <a:schemeClr val="accent6"/>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DET/Rural Reimagined/TEVI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Project 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REGIONWIDE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ounded Rectangular Callout 9"/>
          <p:cNvSpPr/>
          <p:nvPr/>
        </p:nvSpPr>
        <p:spPr>
          <a:xfrm>
            <a:off x="6109648" y="1124954"/>
            <a:ext cx="2385932" cy="652109"/>
          </a:xfrm>
          <a:prstGeom prst="wedgeRoundRectCallout">
            <a:avLst>
              <a:gd name="adj1" fmla="val 205"/>
              <a:gd name="adj2" fmla="val 147587"/>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Mountain City - USDOT Thriving Communities Program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ular Callout 13"/>
          <p:cNvSpPr/>
          <p:nvPr/>
        </p:nvSpPr>
        <p:spPr>
          <a:xfrm rot="10800000" flipV="1">
            <a:off x="6860347" y="4996921"/>
            <a:ext cx="1774202" cy="733897"/>
          </a:xfrm>
          <a:prstGeom prst="wedgeRoundRectCallout">
            <a:avLst>
              <a:gd name="adj1" fmla="val 27480"/>
              <a:gd name="adj2" fmla="val -347215"/>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DMRA OHV Access Mgmt.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Study Completed</a:t>
            </a:r>
          </a:p>
        </p:txBody>
      </p:sp>
      <p:sp>
        <p:nvSpPr>
          <p:cNvPr id="15" name="Rounded Rectangular Callout 14"/>
          <p:cNvSpPr/>
          <p:nvPr/>
        </p:nvSpPr>
        <p:spPr>
          <a:xfrm>
            <a:off x="2334000" y="5678216"/>
            <a:ext cx="1844300" cy="1113531"/>
          </a:xfrm>
          <a:prstGeom prst="wedgeRoundRectCallout">
            <a:avLst>
              <a:gd name="adj1" fmla="val 29250"/>
              <a:gd name="adj2" fmla="val -19698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Tennessee State Parks Electric Wheelchair Program ADA Interagency Accessibility Development Project </a:t>
            </a:r>
          </a:p>
        </p:txBody>
      </p:sp>
      <p:sp>
        <p:nvSpPr>
          <p:cNvPr id="7" name="5-Point Star 6"/>
          <p:cNvSpPr/>
          <p:nvPr/>
        </p:nvSpPr>
        <p:spPr>
          <a:xfrm>
            <a:off x="7286262" y="2270390"/>
            <a:ext cx="292463" cy="253648"/>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6"/>
          <a:stretch>
            <a:fillRect/>
          </a:stretch>
        </p:blipFill>
        <p:spPr>
          <a:xfrm>
            <a:off x="7094947" y="2647266"/>
            <a:ext cx="341406" cy="298730"/>
          </a:xfrm>
          <a:prstGeom prst="rect">
            <a:avLst/>
          </a:prstGeom>
        </p:spPr>
      </p:pic>
      <p:pic>
        <p:nvPicPr>
          <p:cNvPr id="12" name="Picture 11"/>
          <p:cNvPicPr>
            <a:picLocks noChangeAspect="1"/>
          </p:cNvPicPr>
          <p:nvPr/>
        </p:nvPicPr>
        <p:blipFill>
          <a:blip r:embed="rId7"/>
          <a:stretch>
            <a:fillRect/>
          </a:stretch>
        </p:blipFill>
        <p:spPr>
          <a:xfrm>
            <a:off x="3616050" y="3868571"/>
            <a:ext cx="341406" cy="298730"/>
          </a:xfrm>
          <a:prstGeom prst="rect">
            <a:avLst/>
          </a:prstGeom>
        </p:spPr>
      </p:pic>
    </p:spTree>
    <p:extLst>
      <p:ext uri="{BB962C8B-B14F-4D97-AF65-F5344CB8AC3E}">
        <p14:creationId xmlns:p14="http://schemas.microsoft.com/office/powerpoint/2010/main" val="3853551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3"/>
            <a:ext cx="12192000" cy="1015998"/>
          </a:xfrm>
        </p:spPr>
        <p:txBody>
          <a:bodyPr>
            <a:normAutofit/>
          </a:bodyPr>
          <a:lstStyle/>
          <a:p>
            <a:r>
              <a:rPr lang="en-US" sz="2300" dirty="0"/>
              <a:t>FTRPO Rural Planning Initiatives – Task 5 Completion FY2024 Projects</a:t>
            </a:r>
            <a:br>
              <a:rPr lang="en-US" sz="2800" dirty="0"/>
            </a:br>
            <a:endParaRPr lang="en-US" sz="2800" dirty="0"/>
          </a:p>
        </p:txBody>
      </p:sp>
      <p:sp>
        <p:nvSpPr>
          <p:cNvPr id="18" name="Content Placeholder 17"/>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extBox 2"/>
          <p:cNvSpPr txBox="1"/>
          <p:nvPr/>
        </p:nvSpPr>
        <p:spPr>
          <a:xfrm>
            <a:off x="254000" y="1140467"/>
            <a:ext cx="11938000" cy="4438203"/>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1000"/>
              </a:spcAft>
              <a:buClrTx/>
              <a:buSzTx/>
              <a:buFont typeface="Courier New" panose="02070309020205020404" pitchFamily="49" charset="0"/>
              <a:buChar char="o"/>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1000"/>
              </a:spcAft>
              <a:buClrTx/>
              <a:buSzTx/>
              <a:buFont typeface="Courier New" panose="02070309020205020404" pitchFamily="49" charset="0"/>
              <a:buChar char="o"/>
              <a:tabLst/>
              <a:defRPr/>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h</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ost</a:t>
            </a: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ed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EVSE workshop Thursday March 14</a:t>
            </a:r>
            <a:r>
              <a:rPr kumimoji="0" lang="en-US" sz="20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the Kingsport Chamber of Commerce with ETCF</a:t>
            </a:r>
          </a:p>
          <a:p>
            <a:pPr marL="342900" marR="0" lvl="0" indent="-342900" algn="l" defTabSz="914400" rtl="0" eaLnBrk="1" fontAlgn="auto" latinLnBrk="0" hangingPunct="1">
              <a:lnSpc>
                <a:spcPct val="107000"/>
              </a:lnSpc>
              <a:spcBef>
                <a:spcPts val="0"/>
              </a:spcBef>
              <a:spcAft>
                <a:spcPts val="1000"/>
              </a:spcAft>
              <a:buClrTx/>
              <a:buSzTx/>
              <a:buFont typeface="Courier New" panose="02070309020205020404" pitchFamily="49" charset="0"/>
              <a:buChar char="o"/>
              <a:tabLst/>
              <a:defRPr/>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pplied for USDOT Safe Streets and Roads for All (SS4A) Planning and Demonstration Grant Spring</a:t>
            </a: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2024 </a:t>
            </a:r>
          </a:p>
          <a:p>
            <a:pPr marL="342900" marR="0" lvl="0" indent="-342900" algn="l" defTabSz="914400" rtl="0" eaLnBrk="1" fontAlgn="auto" latinLnBrk="0" hangingPunct="1">
              <a:lnSpc>
                <a:spcPct val="107000"/>
              </a:lnSpc>
              <a:spcBef>
                <a:spcPts val="0"/>
              </a:spcBef>
              <a:spcAft>
                <a:spcPts val="100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Administering a $90,000 sub-grant award as received from USDOT (TCP) Mountain City &amp; Johnson County, TN</a:t>
            </a:r>
          </a:p>
          <a:p>
            <a:pPr marL="342900" marR="0" lvl="0" indent="-342900" algn="l" defTabSz="914400" rtl="0" eaLnBrk="1" fontAlgn="auto" latinLnBrk="0" hangingPunct="1">
              <a:lnSpc>
                <a:spcPct val="107000"/>
              </a:lnSpc>
              <a:spcBef>
                <a:spcPts val="0"/>
              </a:spcBef>
              <a:spcAft>
                <a:spcPts val="100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Continuing EVSE partnership with Tennessee Tech University’s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Rural Reimagined: Building an EV Ecosystem and Green Economy for Transforming Lives in Economically Distressed Appalachia (DOE Control Number: 2475-1693)</a:t>
            </a:r>
          </a:p>
          <a:p>
            <a:pPr marL="342900" marR="0" lvl="0" indent="-342900" algn="l" defTabSz="914400" rtl="0" eaLnBrk="1" fontAlgn="auto" latinLnBrk="0" hangingPunct="1">
              <a:lnSpc>
                <a:spcPct val="107000"/>
              </a:lnSpc>
              <a:spcBef>
                <a:spcPts val="0"/>
              </a:spcBef>
              <a:spcAft>
                <a:spcPts val="100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Attending annual continuing education opportunities to better understand how best to prepare for resilient transportation planning (APA National and NADO Conferences) in 2024</a:t>
            </a:r>
          </a:p>
          <a:p>
            <a:pPr marL="342900" marR="0" lvl="0" indent="-342900" algn="l" defTabSz="914400" rtl="0" eaLnBrk="1" fontAlgn="auto" latinLnBrk="0" hangingPunct="1">
              <a:lnSpc>
                <a:spcPct val="107000"/>
              </a:lnSpc>
              <a:spcBef>
                <a:spcPts val="0"/>
              </a:spcBef>
              <a:spcAft>
                <a:spcPts val="1000"/>
              </a:spcAft>
              <a:buClrTx/>
              <a:buSzTx/>
              <a:buFont typeface="Courier New" panose="02070309020205020404" pitchFamily="49" charset="0"/>
              <a:buChar char="o"/>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10F748A-EDED-8587-B210-8CFAC473F406}"/>
              </a:ext>
            </a:extLst>
          </p:cNvPr>
          <p:cNvSpPr txBox="1"/>
          <p:nvPr/>
        </p:nvSpPr>
        <p:spPr>
          <a:xfrm>
            <a:off x="3708400" y="6310865"/>
            <a:ext cx="4876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Chase Milner   </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hlinkClick r:id="rId3"/>
              </a:rPr>
              <a:t>cmilner@ftdd.org</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   423-722-5217 </a:t>
            </a:r>
          </a:p>
        </p:txBody>
      </p:sp>
      <p:pic>
        <p:nvPicPr>
          <p:cNvPr id="5" name="Picture 4">
            <a:extLst>
              <a:ext uri="{FF2B5EF4-FFF2-40B4-BE49-F238E27FC236}">
                <a16:creationId xmlns:a16="http://schemas.microsoft.com/office/drawing/2014/main" id="{BD7EE657-1D97-AB8A-1F9B-1760FAC92266}"/>
              </a:ext>
            </a:extLst>
          </p:cNvPr>
          <p:cNvPicPr>
            <a:picLocks noChangeAspect="1"/>
          </p:cNvPicPr>
          <p:nvPr/>
        </p:nvPicPr>
        <p:blipFill>
          <a:blip r:embed="rId4"/>
          <a:stretch>
            <a:fillRect/>
          </a:stretch>
        </p:blipFill>
        <p:spPr>
          <a:xfrm>
            <a:off x="10731500" y="6205600"/>
            <a:ext cx="1257300" cy="579861"/>
          </a:xfrm>
          <a:prstGeom prst="rect">
            <a:avLst/>
          </a:prstGeom>
        </p:spPr>
      </p:pic>
    </p:spTree>
    <p:extLst>
      <p:ext uri="{BB962C8B-B14F-4D97-AF65-F5344CB8AC3E}">
        <p14:creationId xmlns:p14="http://schemas.microsoft.com/office/powerpoint/2010/main" val="4271450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BCF92F73-95F2-405A-B97D-D85BFA2A1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E18AC0D4-F32D-4067-9F63-E553F4AF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3431932"/>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6232B9A1-CC28-AC65-104D-DD87F5151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7999"/>
          </a:xfrm>
          <a:prstGeom prst="rect">
            <a:avLst/>
          </a:prstGeom>
          <a:ln>
            <a:noFill/>
          </a:ln>
          <a:effectLst>
            <a:outerShdw blurRad="635000" dist="254000" dir="72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071E37F-40E7-D37D-9005-90FB60398251}"/>
              </a:ext>
            </a:extLst>
          </p:cNvPr>
          <p:cNvPicPr>
            <a:picLocks noChangeAspect="1"/>
          </p:cNvPicPr>
          <p:nvPr/>
        </p:nvPicPr>
        <p:blipFill rotWithShape="1">
          <a:blip r:embed="rId2"/>
          <a:srcRect r="13836" b="1"/>
          <a:stretch/>
        </p:blipFill>
        <p:spPr>
          <a:xfrm>
            <a:off x="2197290" y="7073"/>
            <a:ext cx="7506268" cy="3421926"/>
          </a:xfrm>
          <a:prstGeom prst="rect">
            <a:avLst/>
          </a:prstGeom>
          <a:ln>
            <a:noFill/>
          </a:ln>
          <a:effectLst>
            <a:softEdge rad="112500"/>
          </a:effectLst>
        </p:spPr>
      </p:pic>
      <p:pic>
        <p:nvPicPr>
          <p:cNvPr id="5" name="Content Placeholder 4" descr="A black truck parked next to a grey truck&#10;&#10;Description automatically generated">
            <a:extLst>
              <a:ext uri="{FF2B5EF4-FFF2-40B4-BE49-F238E27FC236}">
                <a16:creationId xmlns:a16="http://schemas.microsoft.com/office/drawing/2014/main" id="{37E85FC5-5359-CC26-E718-6EC1647098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72" r="-3" b="10483"/>
          <a:stretch/>
        </p:blipFill>
        <p:spPr>
          <a:xfrm>
            <a:off x="298868" y="2851343"/>
            <a:ext cx="6367159" cy="3564452"/>
          </a:xfrm>
          <a:prstGeom prst="rect">
            <a:avLst/>
          </a:prstGeom>
          <a:ln>
            <a:noFill/>
          </a:ln>
          <a:effectLst>
            <a:softEdge rad="112500"/>
          </a:effectLst>
        </p:spPr>
      </p:pic>
      <p:pic>
        <p:nvPicPr>
          <p:cNvPr id="7" name="Content Placeholder 6" descr="A person standing next to a black truck&#10;&#10;Description automatically generated">
            <a:extLst>
              <a:ext uri="{FF2B5EF4-FFF2-40B4-BE49-F238E27FC236}">
                <a16:creationId xmlns:a16="http://schemas.microsoft.com/office/drawing/2014/main" id="{5DA1B2AC-8C8A-47EB-2258-6DA21D12457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898037" y="2708817"/>
            <a:ext cx="5152936" cy="3864703"/>
          </a:xfrm>
          <a:prstGeom prst="rect">
            <a:avLst/>
          </a:prstGeom>
          <a:ln>
            <a:noFill/>
          </a:ln>
          <a:effectLst>
            <a:softEdge rad="112500"/>
          </a:effectLst>
        </p:spPr>
      </p:pic>
    </p:spTree>
    <p:extLst>
      <p:ext uri="{BB962C8B-B14F-4D97-AF65-F5344CB8AC3E}">
        <p14:creationId xmlns:p14="http://schemas.microsoft.com/office/powerpoint/2010/main" val="49243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accent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3525"/>
            <a:ext cx="12192000" cy="1325563"/>
          </a:xfrm>
        </p:spPr>
        <p:txBody>
          <a:bodyPr>
            <a:normAutofit/>
          </a:bodyPr>
          <a:lstStyle/>
          <a:p>
            <a:pPr algn="ctr"/>
            <a:r>
              <a:rPr lang="en-US" sz="2800" b="1" dirty="0"/>
              <a:t>Find An EV  </a:t>
            </a:r>
            <a:r>
              <a:rPr lang="en-US" sz="2800" b="1" dirty="0">
                <a:sym typeface="Wingdings" panose="05000000000000000000" pitchFamily="2" charset="2"/>
              </a:rPr>
              <a:t>                                        https://rural-reimagined.com/</a:t>
            </a:r>
            <a:br>
              <a:rPr lang="en-US" sz="2800" b="1" dirty="0"/>
            </a:br>
            <a:endParaRPr lang="en-US" sz="2800" b="1" dirty="0"/>
          </a:p>
        </p:txBody>
      </p:sp>
      <p:sp>
        <p:nvSpPr>
          <p:cNvPr id="4" name="Content Placeholder 3">
            <a:extLst>
              <a:ext uri="{FF2B5EF4-FFF2-40B4-BE49-F238E27FC236}">
                <a16:creationId xmlns:a16="http://schemas.microsoft.com/office/drawing/2014/main" id="{EDEC8971-79D3-2937-D005-8F940603D09F}"/>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B071E37F-40E7-D37D-9005-90FB60398251}"/>
              </a:ext>
            </a:extLst>
          </p:cNvPr>
          <p:cNvPicPr>
            <a:picLocks noChangeAspect="1"/>
          </p:cNvPicPr>
          <p:nvPr/>
        </p:nvPicPr>
        <p:blipFill>
          <a:blip r:embed="rId2"/>
          <a:stretch>
            <a:fillRect/>
          </a:stretch>
        </p:blipFill>
        <p:spPr>
          <a:xfrm>
            <a:off x="894304" y="1120877"/>
            <a:ext cx="10403391" cy="5056086"/>
          </a:xfrm>
          <a:prstGeom prst="rect">
            <a:avLst/>
          </a:prstGeom>
        </p:spPr>
      </p:pic>
      <p:pic>
        <p:nvPicPr>
          <p:cNvPr id="12" name="Picture 11">
            <a:extLst>
              <a:ext uri="{FF2B5EF4-FFF2-40B4-BE49-F238E27FC236}">
                <a16:creationId xmlns:a16="http://schemas.microsoft.com/office/drawing/2014/main" id="{98E07974-AD9E-CB31-E1AA-A83E541BA834}"/>
              </a:ext>
            </a:extLst>
          </p:cNvPr>
          <p:cNvPicPr>
            <a:picLocks noChangeAspect="1"/>
          </p:cNvPicPr>
          <p:nvPr/>
        </p:nvPicPr>
        <p:blipFill rotWithShape="1">
          <a:blip r:embed="rId3"/>
          <a:srcRect l="6402" t="2261" r="3374" b="11648"/>
          <a:stretch/>
        </p:blipFill>
        <p:spPr>
          <a:xfrm>
            <a:off x="739139" y="2771725"/>
            <a:ext cx="10713720" cy="3967060"/>
          </a:xfrm>
          <a:prstGeom prst="rect">
            <a:avLst/>
          </a:prstGeom>
          <a:ln>
            <a:noFill/>
          </a:ln>
          <a:effectLst>
            <a:softEdge rad="112500"/>
          </a:effectLst>
        </p:spPr>
      </p:pic>
    </p:spTree>
    <p:extLst>
      <p:ext uri="{BB962C8B-B14F-4D97-AF65-F5344CB8AC3E}">
        <p14:creationId xmlns:p14="http://schemas.microsoft.com/office/powerpoint/2010/main" val="94764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8301"/>
            <a:ext cx="11785600" cy="825500"/>
          </a:xfrm>
        </p:spPr>
        <p:txBody>
          <a:bodyPr/>
          <a:lstStyle/>
          <a:p>
            <a:r>
              <a:rPr lang="en-US" i="1" dirty="0"/>
              <a:t>Rural Reimagined: Building an EV Ecosystem Across the RPO</a:t>
            </a:r>
            <a:br>
              <a:rPr lang="en-US" i="1" dirty="0"/>
            </a:br>
            <a:endParaRPr lang="en-US"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1" y="3129592"/>
            <a:ext cx="5703376" cy="3607018"/>
          </a:xfrm>
          <a:prstGeom prst="rect">
            <a:avLst/>
          </a:prstGeom>
          <a:ln>
            <a:noFill/>
          </a:ln>
          <a:effectLst>
            <a:outerShdw blurRad="292100" dist="139700" dir="2700000" algn="tl" rotWithShape="0">
              <a:srgbClr val="333333">
                <a:alpha val="65000"/>
              </a:srgbClr>
            </a:outerShdw>
          </a:effectLst>
        </p:spPr>
      </p:pic>
      <p:sp>
        <p:nvSpPr>
          <p:cNvPr id="6" name="Content Placeholder 17"/>
          <p:cNvSpPr txBox="1">
            <a:spLocks/>
          </p:cNvSpPr>
          <p:nvPr/>
        </p:nvSpPr>
        <p:spPr>
          <a:xfrm>
            <a:off x="304800" y="1193801"/>
            <a:ext cx="11684000" cy="495846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A5A5A5"/>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0000"/>
              </a:lnSpc>
              <a:spcBef>
                <a:spcPts val="750"/>
              </a:spcBef>
              <a:spcAft>
                <a:spcPts val="0"/>
              </a:spcAft>
              <a:buClr>
                <a:srgbClr val="A5A5A5"/>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0000"/>
              </a:lnSpc>
              <a:spcBef>
                <a:spcPts val="750"/>
              </a:spcBef>
              <a:spcAft>
                <a:spcPts val="0"/>
              </a:spcAft>
              <a:buClr>
                <a:srgbClr val="A5A5A5"/>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0000"/>
              </a:lnSpc>
              <a:spcBef>
                <a:spcPts val="750"/>
              </a:spcBef>
              <a:spcAft>
                <a:spcPts val="0"/>
              </a:spcAft>
              <a:buClr>
                <a:srgbClr val="A5A5A5"/>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0000"/>
              </a:lnSpc>
              <a:spcBef>
                <a:spcPts val="750"/>
              </a:spcBef>
              <a:spcAft>
                <a:spcPts val="0"/>
              </a:spcAft>
              <a:buClr>
                <a:srgbClr val="A5A5A5"/>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0" y="1193801"/>
            <a:ext cx="588403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1) Multi-layer Charging Infrastructure Development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2) EV Acquisition and Demonstration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3) Data Collection and Analysis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4) Information Exchange, Outreach and Education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5) Workforce Training and Economic Development </a:t>
            </a:r>
          </a:p>
        </p:txBody>
      </p:sp>
      <p:pic>
        <p:nvPicPr>
          <p:cNvPr id="10" name="Content Placeholder 9" descr="A person holding up his hand&#10;&#10;Description automatically generated">
            <a:extLst>
              <a:ext uri="{FF2B5EF4-FFF2-40B4-BE49-F238E27FC236}">
                <a16:creationId xmlns:a16="http://schemas.microsoft.com/office/drawing/2014/main" id="{F31AB718-7F88-1E01-039C-0AC24442F8D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077258" y="1140092"/>
            <a:ext cx="3718322" cy="495776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F6F8A78-DA2C-BBD4-937E-96B1103BB9FF}"/>
              </a:ext>
            </a:extLst>
          </p:cNvPr>
          <p:cNvSpPr txBox="1"/>
          <p:nvPr/>
        </p:nvSpPr>
        <p:spPr>
          <a:xfrm>
            <a:off x="7077259" y="6205975"/>
            <a:ext cx="3718322" cy="646331"/>
          </a:xfrm>
          <a:prstGeom prst="rect">
            <a:avLst/>
          </a:prstGeom>
          <a:noFill/>
        </p:spPr>
        <p:txBody>
          <a:bodyPr wrap="square" rtlCol="0">
            <a:spAutoFit/>
          </a:bodyPr>
          <a:lstStyle/>
          <a:p>
            <a:r>
              <a:rPr lang="en-US" b="1" dirty="0"/>
              <a:t>2</a:t>
            </a:r>
            <a:r>
              <a:rPr lang="en-US" b="1" baseline="30000" dirty="0"/>
              <a:t>nd</a:t>
            </a:r>
            <a:r>
              <a:rPr lang="en-US" b="1" dirty="0"/>
              <a:t> L2 Rural Reimagined EV Charger </a:t>
            </a:r>
          </a:p>
          <a:p>
            <a:r>
              <a:rPr lang="en-US" b="1" dirty="0"/>
              <a:t>in Johnson County, TN </a:t>
            </a:r>
          </a:p>
        </p:txBody>
      </p:sp>
    </p:spTree>
    <p:extLst>
      <p:ext uri="{BB962C8B-B14F-4D97-AF65-F5344CB8AC3E}">
        <p14:creationId xmlns:p14="http://schemas.microsoft.com/office/powerpoint/2010/main" val="197899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00" y="1085744"/>
            <a:ext cx="1209039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FTRPO has partnered with Tennessee Tech University (Project Lead) on the newly awarded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Rural Reimagined: Building an EV Ecosystem and Green Economy for Transforming Lives in Economically Distressed Appalachia (DE Control Number: 2475-1693)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project aims to provide clean and affordable mobility options to the underserved communities by developing needed charging infrastructure, and adopting and demonstrating various cost-effective EVs in diverse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 partners across five subprojects in five central Appalachian states (OH, TN, WV, KY, and 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1) Multi-layer Charging Infrastructure Development: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2) EV Acquisition and Demonstration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3) Data Collection and Analysis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4) Information Exchange, Outreach and Education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5) Workforce Training and Economic Development </a:t>
            </a:r>
          </a:p>
        </p:txBody>
      </p:sp>
      <p:sp>
        <p:nvSpPr>
          <p:cNvPr id="2" name="Title 1"/>
          <p:cNvSpPr>
            <a:spLocks noGrp="1"/>
          </p:cNvSpPr>
          <p:nvPr>
            <p:ph type="title"/>
          </p:nvPr>
        </p:nvSpPr>
        <p:spPr>
          <a:xfrm>
            <a:off x="0" y="177803"/>
            <a:ext cx="12192000" cy="1015998"/>
          </a:xfrm>
        </p:spPr>
        <p:txBody>
          <a:bodyPr>
            <a:normAutofit/>
          </a:bodyPr>
          <a:lstStyle/>
          <a:p>
            <a:r>
              <a:rPr lang="en-US" sz="2300" i="1" dirty="0"/>
              <a:t>Rural Reimagined </a:t>
            </a:r>
            <a:r>
              <a:rPr lang="en-US" sz="2300" dirty="0"/>
              <a:t>: Vanguard of the Rural TN EV infrastructure revolution</a:t>
            </a:r>
            <a:br>
              <a:rPr lang="en-US" sz="2800" dirty="0"/>
            </a:br>
            <a:endParaRPr lang="en-US" sz="2800" dirty="0"/>
          </a:p>
        </p:txBody>
      </p:sp>
      <p:sp>
        <p:nvSpPr>
          <p:cNvPr id="18" name="Content Placeholder 17"/>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1" y="3417463"/>
            <a:ext cx="12192000" cy="3493311"/>
          </a:xfrm>
          <a:prstGeom prst="rect">
            <a:avLst/>
          </a:prstGeom>
        </p:spPr>
      </p:pic>
    </p:spTree>
    <p:extLst>
      <p:ext uri="{BB962C8B-B14F-4D97-AF65-F5344CB8AC3E}">
        <p14:creationId xmlns:p14="http://schemas.microsoft.com/office/powerpoint/2010/main" val="4139989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4561" y="-13550"/>
            <a:ext cx="10515600" cy="1325563"/>
          </a:xfrm>
          <a:prstGeom prst="rect">
            <a:avLst/>
          </a:prstGeom>
        </p:spPr>
        <p:txBody>
          <a:bodyPr vert="horz" wrap="square" lIns="0" tIns="12700" rIns="0" bIns="0" rtlCol="0">
            <a:spAutoFit/>
          </a:bodyPr>
          <a:lstStyle/>
          <a:p>
            <a:pPr marL="342265">
              <a:lnSpc>
                <a:spcPct val="100000"/>
              </a:lnSpc>
              <a:spcBef>
                <a:spcPts val="100"/>
              </a:spcBef>
            </a:pPr>
            <a:r>
              <a:rPr spc="-30" dirty="0"/>
              <a:t>Project</a:t>
            </a:r>
            <a:r>
              <a:rPr spc="-110" dirty="0"/>
              <a:t> </a:t>
            </a:r>
            <a:r>
              <a:rPr spc="-55" dirty="0"/>
              <a:t>Organization</a:t>
            </a:r>
            <a:r>
              <a:rPr spc="-120" dirty="0"/>
              <a:t> </a:t>
            </a:r>
            <a:r>
              <a:rPr spc="-10" dirty="0"/>
              <a:t>Chart</a:t>
            </a:r>
          </a:p>
        </p:txBody>
      </p:sp>
      <p:pic>
        <p:nvPicPr>
          <p:cNvPr id="3" name="object 3"/>
          <p:cNvPicPr/>
          <p:nvPr/>
        </p:nvPicPr>
        <p:blipFill>
          <a:blip r:embed="rId2" cstate="print"/>
          <a:stretch>
            <a:fillRect/>
          </a:stretch>
        </p:blipFill>
        <p:spPr>
          <a:xfrm>
            <a:off x="1424561" y="1066800"/>
            <a:ext cx="9720959" cy="54288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108435"/>
            <a:ext cx="11921067" cy="1325563"/>
          </a:xfrm>
        </p:spPr>
        <p:txBody>
          <a:bodyPr>
            <a:noAutofit/>
          </a:bodyPr>
          <a:lstStyle/>
          <a:p>
            <a:pPr algn="just"/>
            <a:r>
              <a:rPr lang="en-US" sz="2000" dirty="0"/>
              <a:t>The Appalachian Highlands/Tri-Cities is a Combined Statistical Area of more than 500,000 residents. Johnson City placed as #14 on Forbes’ Best Small Places for Business and Careers List recently, and as one of The 10 least Expensive Places for Living in the US by Kiplinger. The attributes of affordable housing and below average utility, transportation and healthcare costs are shared by each of the communities across the Tri-Cities.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533" y="1433998"/>
            <a:ext cx="11301624" cy="5424002"/>
          </a:xfrm>
        </p:spPr>
      </p:pic>
    </p:spTree>
    <p:extLst>
      <p:ext uri="{BB962C8B-B14F-4D97-AF65-F5344CB8AC3E}">
        <p14:creationId xmlns:p14="http://schemas.microsoft.com/office/powerpoint/2010/main" val="1501958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8792" y="606698"/>
            <a:ext cx="11553393" cy="4828245"/>
          </a:xfrm>
          <a:prstGeom prst="rect">
            <a:avLst/>
          </a:prstGeom>
        </p:spPr>
        <p:txBody>
          <a:bodyPr vert="horz" wrap="square" lIns="0" tIns="156210" rIns="0" bIns="0" rtlCol="0">
            <a:spAutoFit/>
          </a:bodyPr>
          <a:lstStyle/>
          <a:p>
            <a:pPr marL="12700" marR="0" lvl="0" indent="0" algn="l" defTabSz="914400" rtl="0" eaLnBrk="1" fontAlgn="auto" latinLnBrk="0" hangingPunct="1">
              <a:lnSpc>
                <a:spcPct val="100000"/>
              </a:lnSpc>
              <a:spcBef>
                <a:spcPts val="123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Calibri"/>
              </a:rPr>
              <a:t>Rural Reimagined </a:t>
            </a:r>
            <a:r>
              <a:rPr kumimoji="0" sz="2600" b="1" i="0" u="none" strike="noStrike" kern="1200" cap="none" spc="0" normalizeH="0" baseline="0" noProof="0" dirty="0">
                <a:ln>
                  <a:noFill/>
                </a:ln>
                <a:solidFill>
                  <a:prstClr val="black"/>
                </a:solidFill>
                <a:effectLst/>
                <a:uLnTx/>
                <a:uFillTx/>
                <a:latin typeface="Calibri"/>
                <a:ea typeface="+mn-ea"/>
                <a:cs typeface="Calibri"/>
              </a:rPr>
              <a:t>Main</a:t>
            </a:r>
            <a:r>
              <a:rPr kumimoji="0" sz="2600" b="1" i="0" u="none" strike="noStrike" kern="1200" cap="none" spc="-60" normalizeH="0" baseline="0" noProof="0" dirty="0">
                <a:ln>
                  <a:noFill/>
                </a:ln>
                <a:solidFill>
                  <a:prstClr val="black"/>
                </a:solidFill>
                <a:effectLst/>
                <a:uLnTx/>
                <a:uFillTx/>
                <a:latin typeface="Calibri"/>
                <a:ea typeface="+mn-ea"/>
                <a:cs typeface="Calibri"/>
              </a:rPr>
              <a:t> </a:t>
            </a:r>
            <a:r>
              <a:rPr kumimoji="0" lang="en-US" sz="2600" b="1" i="0" u="none" strike="noStrike" kern="1200" cap="none" spc="-20" normalizeH="0" baseline="0" noProof="0" dirty="0">
                <a:ln>
                  <a:noFill/>
                </a:ln>
                <a:solidFill>
                  <a:prstClr val="black"/>
                </a:solidFill>
                <a:effectLst/>
                <a:uLnTx/>
                <a:uFillTx/>
                <a:latin typeface="Calibri"/>
                <a:ea typeface="+mn-ea"/>
                <a:cs typeface="Calibri"/>
              </a:rPr>
              <a:t>T</a:t>
            </a:r>
            <a:r>
              <a:rPr kumimoji="0" sz="2600" b="1" i="0" u="none" strike="noStrike" kern="1200" cap="none" spc="-20" normalizeH="0" baseline="0" noProof="0" dirty="0">
                <a:ln>
                  <a:noFill/>
                </a:ln>
                <a:solidFill>
                  <a:prstClr val="black"/>
                </a:solidFill>
                <a:effectLst/>
                <a:uLnTx/>
                <a:uFillTx/>
                <a:latin typeface="Calibri"/>
                <a:ea typeface="+mn-ea"/>
                <a:cs typeface="Calibri"/>
              </a:rPr>
              <a:t>asks</a:t>
            </a:r>
            <a:endParaRPr kumimoji="0" lang="en-US" sz="2600" b="1" i="0" u="none" strike="noStrike" kern="1200" cap="none" spc="-2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30"/>
              </a:spcBef>
              <a:spcAft>
                <a:spcPts val="0"/>
              </a:spcAft>
              <a:buClrTx/>
              <a:buSzTx/>
              <a:buFontTx/>
              <a:buNone/>
              <a:tabLst/>
              <a:defRPr/>
            </a:pPr>
            <a:endParaRPr kumimoji="0" sz="26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820"/>
              </a:spcBef>
              <a:spcAft>
                <a:spcPts val="0"/>
              </a:spcAft>
              <a:buClrTx/>
              <a:buSzTx/>
              <a:buFont typeface="Wingdings"/>
              <a:buChar char=""/>
              <a:tabLst>
                <a:tab pos="354965" algn="l"/>
              </a:tabLst>
              <a:defRPr/>
            </a:pPr>
            <a:r>
              <a:rPr kumimoji="0" sz="1900" b="0" i="0" u="none" strike="noStrike" kern="1200" cap="none" spc="0" normalizeH="0" baseline="0" noProof="0" dirty="0">
                <a:ln>
                  <a:noFill/>
                </a:ln>
                <a:solidFill>
                  <a:prstClr val="black"/>
                </a:solidFill>
                <a:effectLst/>
                <a:uLnTx/>
                <a:uFillTx/>
                <a:latin typeface="Calibri"/>
                <a:ea typeface="+mn-ea"/>
                <a:cs typeface="Calibri"/>
              </a:rPr>
              <a:t>EV</a:t>
            </a:r>
            <a:r>
              <a:rPr kumimoji="0" sz="1900" b="0" i="0" u="none" strike="noStrike" kern="1200" cap="none" spc="-65"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Charging</a:t>
            </a:r>
            <a:r>
              <a:rPr kumimoji="0" sz="1900" b="0" i="0" u="none" strike="noStrike" kern="1200" cap="none" spc="-30"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Infrastructure</a:t>
            </a:r>
            <a:r>
              <a:rPr kumimoji="0" sz="1900" b="0" i="0" u="none" strike="noStrike" kern="1200" cap="none" spc="-55"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Development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812165" marR="0" lvl="1" indent="-342265" algn="l" defTabSz="914400" rtl="0" eaLnBrk="1" fontAlgn="auto" latinLnBrk="0" hangingPunct="1">
              <a:lnSpc>
                <a:spcPct val="100000"/>
              </a:lnSpc>
              <a:spcBef>
                <a:spcPts val="340"/>
              </a:spcBef>
              <a:spcAft>
                <a:spcPts val="0"/>
              </a:spcAft>
              <a:buClrTx/>
              <a:buSzTx/>
              <a:buFont typeface="Wingdings"/>
              <a:buChar char=""/>
              <a:tabLst>
                <a:tab pos="812165" algn="l"/>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Public</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level-</a:t>
            </a:r>
            <a:r>
              <a:rPr kumimoji="0" sz="1500" b="0" i="0" u="none" strike="noStrike" kern="1200" cap="none" spc="0" normalizeH="0" baseline="0" noProof="0" dirty="0">
                <a:ln>
                  <a:noFill/>
                </a:ln>
                <a:solidFill>
                  <a:prstClr val="black"/>
                </a:solidFill>
                <a:effectLst/>
                <a:uLnTx/>
                <a:uFillTx/>
                <a:latin typeface="Calibri"/>
                <a:ea typeface="+mn-ea"/>
                <a:cs typeface="Calibri"/>
              </a:rPr>
              <a:t>2,</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1" i="0" u="none" strike="noStrike" kern="1200" cap="none" spc="0" normalizeH="0" baseline="0" noProof="0" dirty="0">
                <a:ln>
                  <a:noFill/>
                </a:ln>
                <a:solidFill>
                  <a:prstClr val="black"/>
                </a:solidFill>
                <a:effectLst/>
                <a:uLnTx/>
                <a:uFillTx/>
                <a:latin typeface="Calibri"/>
                <a:ea typeface="+mn-ea"/>
                <a:cs typeface="Calibri"/>
              </a:rPr>
              <a:t>public</a:t>
            </a:r>
            <a:r>
              <a:rPr kumimoji="0" sz="1500" b="1" i="0" u="none" strike="noStrike" kern="1200" cap="none" spc="-35" normalizeH="0" baseline="0" noProof="0" dirty="0">
                <a:ln>
                  <a:noFill/>
                </a:ln>
                <a:solidFill>
                  <a:prstClr val="black"/>
                </a:solidFill>
                <a:effectLst/>
                <a:uLnTx/>
                <a:uFillTx/>
                <a:latin typeface="Calibri"/>
                <a:ea typeface="+mn-ea"/>
                <a:cs typeface="Calibri"/>
              </a:rPr>
              <a:t> </a:t>
            </a:r>
            <a:r>
              <a:rPr kumimoji="0" sz="1500" b="1" i="0" u="none" strike="noStrike" kern="1200" cap="none" spc="0" normalizeH="0" baseline="0" noProof="0" dirty="0">
                <a:ln>
                  <a:noFill/>
                </a:ln>
                <a:solidFill>
                  <a:prstClr val="black"/>
                </a:solidFill>
                <a:effectLst/>
                <a:uLnTx/>
                <a:uFillTx/>
                <a:latin typeface="Calibri"/>
                <a:ea typeface="+mn-ea"/>
                <a:cs typeface="Calibri"/>
              </a:rPr>
              <a:t>DCFC</a:t>
            </a:r>
            <a:r>
              <a:rPr kumimoji="0" sz="1500" b="0" i="0" u="none" strike="noStrike" kern="1200" cap="none" spc="0" normalizeH="0" baseline="0" noProof="0" dirty="0">
                <a:ln>
                  <a:noFill/>
                </a:ln>
                <a:solidFill>
                  <a:prstClr val="black"/>
                </a:solidFill>
                <a:effectLst/>
                <a:uLnTx/>
                <a:uFillTx/>
                <a:latin typeface="Calibri"/>
                <a:ea typeface="+mn-ea"/>
                <a:cs typeface="Calibri"/>
              </a:rPr>
              <a:t>,</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1" i="0" u="none" strike="noStrike" kern="1200" cap="none" spc="-10" normalizeH="0" baseline="0" noProof="0" dirty="0">
                <a:ln>
                  <a:noFill/>
                </a:ln>
                <a:solidFill>
                  <a:prstClr val="black"/>
                </a:solidFill>
                <a:effectLst/>
                <a:uLnTx/>
                <a:uFillTx/>
                <a:latin typeface="Calibri"/>
                <a:ea typeface="+mn-ea"/>
                <a:cs typeface="Calibri"/>
              </a:rPr>
              <a:t>multi-</a:t>
            </a:r>
            <a:r>
              <a:rPr kumimoji="0" sz="1500" b="1" i="0" u="none" strike="noStrike" kern="1200" cap="none" spc="-20" normalizeH="0" baseline="0" noProof="0" dirty="0">
                <a:ln>
                  <a:noFill/>
                </a:ln>
                <a:solidFill>
                  <a:prstClr val="black"/>
                </a:solidFill>
                <a:effectLst/>
                <a:uLnTx/>
                <a:uFillTx/>
                <a:latin typeface="Calibri"/>
                <a:ea typeface="+mn-ea"/>
                <a:cs typeface="Calibri"/>
              </a:rPr>
              <a:t>family</a:t>
            </a:r>
            <a:r>
              <a:rPr kumimoji="0" sz="1500" b="0" i="0" u="none" strike="noStrike" kern="1200" cap="none" spc="-20" normalizeH="0" baseline="0" noProof="0" dirty="0">
                <a:ln>
                  <a:noFill/>
                </a:ln>
                <a:solidFill>
                  <a:prstClr val="black"/>
                </a:solidFill>
                <a:effectLst/>
                <a:uLnTx/>
                <a:uFillTx/>
                <a:latin typeface="Calibri"/>
                <a:ea typeface="+mn-ea"/>
                <a:cs typeface="Calibri"/>
              </a:rPr>
              <a:t>,</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fleet</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(by</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rural</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transit</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agency)</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755"/>
              </a:spcBef>
              <a:spcAft>
                <a:spcPts val="0"/>
              </a:spcAft>
              <a:buClrTx/>
              <a:buSzTx/>
              <a:buFont typeface="Wingdings"/>
              <a:buChar char=""/>
              <a:tabLst>
                <a:tab pos="354965" algn="l"/>
              </a:tabLst>
              <a:defRPr/>
            </a:pPr>
            <a:r>
              <a:rPr kumimoji="0" sz="1900" b="0" i="0" u="none" strike="noStrike" kern="1200" cap="none" spc="0" normalizeH="0" baseline="0" noProof="0" dirty="0">
                <a:ln>
                  <a:noFill/>
                </a:ln>
                <a:solidFill>
                  <a:prstClr val="black"/>
                </a:solidFill>
                <a:effectLst/>
                <a:uLnTx/>
                <a:uFillTx/>
                <a:latin typeface="Calibri"/>
                <a:ea typeface="+mn-ea"/>
                <a:cs typeface="Calibri"/>
              </a:rPr>
              <a:t>Delivery</a:t>
            </a:r>
            <a:r>
              <a:rPr kumimoji="0" sz="1900" b="0" i="0" u="none" strike="noStrike" kern="1200" cap="none" spc="-20"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and</a:t>
            </a:r>
            <a:r>
              <a:rPr kumimoji="0" sz="1900" b="0" i="0" u="none" strike="noStrike" kern="1200" cap="none" spc="-50"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Instrumentation</a:t>
            </a:r>
            <a:r>
              <a:rPr kumimoji="0" sz="1900" b="0" i="0" u="none" strike="noStrike" kern="1200" cap="none" spc="-40"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of</a:t>
            </a:r>
            <a:r>
              <a:rPr kumimoji="0" sz="1900" b="0" i="0" u="none" strike="noStrike" kern="1200" cap="none" spc="-55" normalizeH="0" baseline="0" noProof="0" dirty="0">
                <a:ln>
                  <a:noFill/>
                </a:ln>
                <a:solidFill>
                  <a:prstClr val="black"/>
                </a:solidFill>
                <a:effectLst/>
                <a:uLnTx/>
                <a:uFillTx/>
                <a:latin typeface="Calibri"/>
                <a:ea typeface="+mn-ea"/>
                <a:cs typeface="Calibri"/>
              </a:rPr>
              <a:t> </a:t>
            </a:r>
            <a:r>
              <a:rPr kumimoji="0" sz="1900" b="0" i="0" u="none" strike="noStrike" kern="1200" cap="none" spc="-20" normalizeH="0" baseline="0" noProof="0" dirty="0">
                <a:ln>
                  <a:noFill/>
                </a:ln>
                <a:solidFill>
                  <a:prstClr val="black"/>
                </a:solidFill>
                <a:effectLst/>
                <a:uLnTx/>
                <a:uFillTx/>
                <a:latin typeface="Calibri"/>
                <a:ea typeface="+mn-ea"/>
                <a:cs typeface="Calibri"/>
              </a:rPr>
              <a:t>PEVs</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812165" marR="0" lvl="1" indent="-342265" algn="l" defTabSz="914400" rtl="0" eaLnBrk="1" fontAlgn="auto" latinLnBrk="0" hangingPunct="1">
              <a:lnSpc>
                <a:spcPct val="100000"/>
              </a:lnSpc>
              <a:spcBef>
                <a:spcPts val="340"/>
              </a:spcBef>
              <a:spcAft>
                <a:spcPts val="0"/>
              </a:spcAft>
              <a:buClrTx/>
              <a:buSzTx/>
              <a:buFont typeface="Wingdings"/>
              <a:buChar char=""/>
              <a:tabLst>
                <a:tab pos="812165" algn="l"/>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Hatchback,</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SUV,</a:t>
            </a:r>
            <a:r>
              <a:rPr kumimoji="0" sz="1500" b="0" i="0" u="none" strike="noStrike" kern="1200" cap="none" spc="-2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pickup</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truck,</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transit</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25" normalizeH="0" baseline="0" noProof="0" dirty="0">
                <a:ln>
                  <a:noFill/>
                </a:ln>
                <a:solidFill>
                  <a:prstClr val="black"/>
                </a:solidFill>
                <a:effectLst/>
                <a:uLnTx/>
                <a:uFillTx/>
                <a:latin typeface="Calibri"/>
                <a:ea typeface="+mn-ea"/>
                <a:cs typeface="Calibri"/>
              </a:rPr>
              <a:t>van</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750"/>
              </a:spcBef>
              <a:spcAft>
                <a:spcPts val="0"/>
              </a:spcAft>
              <a:buClrTx/>
              <a:buSzTx/>
              <a:buFont typeface="Wingdings"/>
              <a:buChar char=""/>
              <a:tabLst>
                <a:tab pos="354965" algn="l"/>
              </a:tabLst>
              <a:defRPr/>
            </a:pPr>
            <a:r>
              <a:rPr kumimoji="0" sz="1900" b="0" i="0" u="none" strike="noStrike" kern="1200" cap="none" spc="0" normalizeH="0" baseline="0" noProof="0" dirty="0">
                <a:ln>
                  <a:noFill/>
                </a:ln>
                <a:solidFill>
                  <a:prstClr val="black"/>
                </a:solidFill>
                <a:effectLst/>
                <a:uLnTx/>
                <a:uFillTx/>
                <a:latin typeface="Calibri"/>
                <a:ea typeface="+mn-ea"/>
                <a:cs typeface="Calibri"/>
              </a:rPr>
              <a:t>EV</a:t>
            </a:r>
            <a:r>
              <a:rPr kumimoji="0" sz="1900" b="0" i="0" u="none" strike="noStrike" kern="1200" cap="none" spc="-15"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Demonstration</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812165" marR="0" lvl="1" indent="-342265" algn="l" defTabSz="914400" rtl="0" eaLnBrk="1" fontAlgn="auto" latinLnBrk="0" hangingPunct="1">
              <a:lnSpc>
                <a:spcPct val="100000"/>
              </a:lnSpc>
              <a:spcBef>
                <a:spcPts val="340"/>
              </a:spcBef>
              <a:spcAft>
                <a:spcPts val="0"/>
              </a:spcAft>
              <a:buClrTx/>
              <a:buSzTx/>
              <a:buFont typeface="Wingdings"/>
              <a:buChar char=""/>
              <a:tabLst>
                <a:tab pos="812165" algn="l"/>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EV</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20" normalizeH="0" baseline="0" noProof="0" dirty="0">
                <a:ln>
                  <a:noFill/>
                </a:ln>
                <a:solidFill>
                  <a:prstClr val="black"/>
                </a:solidFill>
                <a:effectLst/>
                <a:uLnTx/>
                <a:uFillTx/>
                <a:latin typeface="Calibri"/>
                <a:ea typeface="+mn-ea"/>
                <a:cs typeface="Calibri"/>
              </a:rPr>
              <a:t>test-</a:t>
            </a:r>
            <a:r>
              <a:rPr kumimoji="0" sz="1500" b="0" i="0" u="none" strike="noStrike" kern="1200" cap="none" spc="0" normalizeH="0" baseline="0" noProof="0" dirty="0">
                <a:ln>
                  <a:noFill/>
                </a:ln>
                <a:solidFill>
                  <a:prstClr val="black"/>
                </a:solidFill>
                <a:effectLst/>
                <a:uLnTx/>
                <a:uFillTx/>
                <a:latin typeface="Calibri"/>
                <a:ea typeface="+mn-ea"/>
                <a:cs typeface="Calibri"/>
              </a:rPr>
              <a:t>drive</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program</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755"/>
              </a:spcBef>
              <a:spcAft>
                <a:spcPts val="0"/>
              </a:spcAft>
              <a:buClrTx/>
              <a:buSzTx/>
              <a:buFont typeface="Wingdings"/>
              <a:buChar char=""/>
              <a:tabLst>
                <a:tab pos="354965" algn="l"/>
              </a:tabLst>
              <a:defRPr/>
            </a:pPr>
            <a:r>
              <a:rPr kumimoji="0" sz="1900" b="0" i="0" u="none" strike="noStrike" kern="1200" cap="none" spc="0" normalizeH="0" baseline="0" noProof="0" dirty="0">
                <a:ln>
                  <a:noFill/>
                </a:ln>
                <a:solidFill>
                  <a:prstClr val="black"/>
                </a:solidFill>
                <a:effectLst/>
                <a:uLnTx/>
                <a:uFillTx/>
                <a:latin typeface="Calibri"/>
                <a:ea typeface="+mn-ea"/>
                <a:cs typeface="Calibri"/>
              </a:rPr>
              <a:t>Data</a:t>
            </a:r>
            <a:r>
              <a:rPr kumimoji="0" sz="1900" b="0" i="0" u="none" strike="noStrike" kern="1200" cap="none" spc="-75"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Collection</a:t>
            </a:r>
            <a:r>
              <a:rPr kumimoji="0" sz="1900" b="0" i="0" u="none" strike="noStrike" kern="1200" cap="none" spc="-60"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and</a:t>
            </a:r>
            <a:r>
              <a:rPr kumimoji="0" sz="1900" b="0" i="0" u="none" strike="noStrike" kern="1200" cap="none" spc="-75"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Data</a:t>
            </a:r>
            <a:r>
              <a:rPr kumimoji="0" sz="1900" b="0" i="0" u="none" strike="noStrike" kern="1200" cap="none" spc="-60"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Analysis</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765"/>
              </a:spcBef>
              <a:spcAft>
                <a:spcPts val="0"/>
              </a:spcAft>
              <a:buClrTx/>
              <a:buSzTx/>
              <a:buFont typeface="Wingdings"/>
              <a:buChar char=""/>
              <a:tabLst>
                <a:tab pos="354965" algn="l"/>
              </a:tabLst>
              <a:defRPr/>
            </a:pPr>
            <a:r>
              <a:rPr kumimoji="0" sz="1900" b="0" i="0" u="none" strike="noStrike" kern="1200" cap="none" spc="-10" normalizeH="0" baseline="0" noProof="0" dirty="0">
                <a:ln>
                  <a:noFill/>
                </a:ln>
                <a:solidFill>
                  <a:prstClr val="black"/>
                </a:solidFill>
                <a:effectLst/>
                <a:uLnTx/>
                <a:uFillTx/>
                <a:latin typeface="Calibri"/>
                <a:ea typeface="+mn-ea"/>
                <a:cs typeface="Calibri"/>
              </a:rPr>
              <a:t>Information</a:t>
            </a:r>
            <a:r>
              <a:rPr kumimoji="0" sz="1900" b="0" i="0" u="none" strike="noStrike" kern="1200" cap="none" spc="-70"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Sharing,</a:t>
            </a:r>
            <a:r>
              <a:rPr kumimoji="0" sz="1900" b="0" i="0" u="none" strike="noStrike" kern="1200" cap="none" spc="-35"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Outreach,</a:t>
            </a:r>
            <a:r>
              <a:rPr kumimoji="0" sz="1900" b="0" i="0" u="none" strike="noStrike" kern="1200" cap="none" spc="-45"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Education</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812165" marR="0" lvl="1" indent="-342265" algn="l" defTabSz="914400" rtl="0" eaLnBrk="1" fontAlgn="auto" latinLnBrk="0" hangingPunct="1">
              <a:lnSpc>
                <a:spcPct val="100000"/>
              </a:lnSpc>
              <a:spcBef>
                <a:spcPts val="340"/>
              </a:spcBef>
              <a:spcAft>
                <a:spcPts val="0"/>
              </a:spcAft>
              <a:buClrTx/>
              <a:buSzTx/>
              <a:buFont typeface="Wingdings"/>
              <a:buChar char=""/>
              <a:tabLst>
                <a:tab pos="812165" algn="l"/>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EV</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outreach</a:t>
            </a:r>
            <a:r>
              <a:rPr kumimoji="0" sz="1500" b="0" i="0" u="none" strike="noStrike" kern="1200" cap="none" spc="-2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event,</a:t>
            </a:r>
            <a:r>
              <a:rPr kumimoji="0" sz="1500" b="0" i="0" u="none" strike="noStrike" kern="1200" cap="none" spc="-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workshop,</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25" normalizeH="0" baseline="0" noProof="0" dirty="0">
                <a:ln>
                  <a:noFill/>
                </a:ln>
                <a:solidFill>
                  <a:prstClr val="black"/>
                </a:solidFill>
                <a:effectLst/>
                <a:uLnTx/>
                <a:uFillTx/>
                <a:latin typeface="Calibri"/>
                <a:ea typeface="+mn-ea"/>
                <a:cs typeface="Calibri"/>
              </a:rPr>
              <a:t>webinar,</a:t>
            </a:r>
            <a:r>
              <a:rPr kumimoji="0" sz="1500" b="0" i="0" u="none" strike="noStrike" kern="1200" cap="none" spc="-1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transportation/mobility</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forum</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755"/>
              </a:spcBef>
              <a:spcAft>
                <a:spcPts val="0"/>
              </a:spcAft>
              <a:buClrTx/>
              <a:buSzTx/>
              <a:buFont typeface="Wingdings"/>
              <a:buChar char=""/>
              <a:tabLst>
                <a:tab pos="354965" algn="l"/>
              </a:tabLst>
              <a:defRPr/>
            </a:pPr>
            <a:r>
              <a:rPr kumimoji="0" sz="1900" b="0" i="0" u="none" strike="noStrike" kern="1200" cap="none" spc="-20" normalizeH="0" baseline="0" noProof="0" dirty="0">
                <a:ln>
                  <a:noFill/>
                </a:ln>
                <a:solidFill>
                  <a:prstClr val="black"/>
                </a:solidFill>
                <a:effectLst/>
                <a:uLnTx/>
                <a:uFillTx/>
                <a:latin typeface="Calibri"/>
                <a:ea typeface="+mn-ea"/>
                <a:cs typeface="Calibri"/>
              </a:rPr>
              <a:t>Workforce</a:t>
            </a:r>
            <a:r>
              <a:rPr kumimoji="0" sz="1900" b="0" i="0" u="none" strike="noStrike" kern="1200" cap="none" spc="-35" normalizeH="0" baseline="0" noProof="0" dirty="0">
                <a:ln>
                  <a:noFill/>
                </a:ln>
                <a:solidFill>
                  <a:prstClr val="black"/>
                </a:solidFill>
                <a:effectLst/>
                <a:uLnTx/>
                <a:uFillTx/>
                <a:latin typeface="Calibri"/>
                <a:ea typeface="+mn-ea"/>
                <a:cs typeface="Calibri"/>
              </a:rPr>
              <a:t> </a:t>
            </a:r>
            <a:r>
              <a:rPr kumimoji="0" sz="1900" b="0" i="0" u="none" strike="noStrike" kern="1200" cap="none" spc="-20" normalizeH="0" baseline="0" noProof="0" dirty="0">
                <a:ln>
                  <a:noFill/>
                </a:ln>
                <a:solidFill>
                  <a:prstClr val="black"/>
                </a:solidFill>
                <a:effectLst/>
                <a:uLnTx/>
                <a:uFillTx/>
                <a:latin typeface="Calibri"/>
                <a:ea typeface="+mn-ea"/>
                <a:cs typeface="Calibri"/>
              </a:rPr>
              <a:t>Training</a:t>
            </a:r>
            <a:r>
              <a:rPr kumimoji="0" sz="1900" b="0" i="0" u="none" strike="noStrike" kern="1200" cap="none" spc="0" normalizeH="0" baseline="0" noProof="0" dirty="0">
                <a:ln>
                  <a:noFill/>
                </a:ln>
                <a:solidFill>
                  <a:prstClr val="black"/>
                </a:solidFill>
                <a:effectLst/>
                <a:uLnTx/>
                <a:uFillTx/>
                <a:latin typeface="Calibri"/>
                <a:ea typeface="+mn-ea"/>
                <a:cs typeface="Calibri"/>
              </a:rPr>
              <a:t> &amp;</a:t>
            </a:r>
            <a:r>
              <a:rPr kumimoji="0" sz="1900" b="0" i="0" u="none" strike="noStrike" kern="1200" cap="none" spc="-40"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Economic</a:t>
            </a:r>
            <a:r>
              <a:rPr kumimoji="0" sz="1900" b="0" i="0" u="none" strike="noStrike" kern="1200" cap="none" spc="-35"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Development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812165" marR="0" lvl="1" indent="-342265" algn="l" defTabSz="914400" rtl="0" eaLnBrk="1" fontAlgn="auto" latinLnBrk="0" hangingPunct="1">
              <a:lnSpc>
                <a:spcPct val="100000"/>
              </a:lnSpc>
              <a:spcBef>
                <a:spcPts val="340"/>
              </a:spcBef>
              <a:spcAft>
                <a:spcPts val="0"/>
              </a:spcAft>
              <a:buClrTx/>
              <a:buSzTx/>
              <a:buFont typeface="Wingdings"/>
              <a:buChar char=""/>
              <a:tabLst>
                <a:tab pos="812165" algn="l"/>
              </a:tabLst>
              <a:defRPr/>
            </a:pPr>
            <a:r>
              <a:rPr kumimoji="0" sz="1500" b="0" i="0" u="none" strike="noStrike" kern="1200" cap="none" spc="-10" normalizeH="0" baseline="0" noProof="0" dirty="0">
                <a:ln>
                  <a:noFill/>
                </a:ln>
                <a:solidFill>
                  <a:prstClr val="black"/>
                </a:solidFill>
                <a:effectLst/>
                <a:uLnTx/>
                <a:uFillTx/>
                <a:latin typeface="Calibri"/>
                <a:ea typeface="+mn-ea"/>
                <a:cs typeface="Calibri"/>
              </a:rPr>
              <a:t>Vehicle</a:t>
            </a:r>
            <a:r>
              <a:rPr kumimoji="0" sz="1500" b="0" i="0" u="none" strike="noStrike" kern="1200" cap="none" spc="-3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engineering</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program</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(TTU),</a:t>
            </a:r>
            <a:r>
              <a:rPr kumimoji="0" sz="1500" b="0" i="0" u="none" strike="noStrike" kern="1200" cap="none" spc="-6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training</a:t>
            </a:r>
            <a:r>
              <a:rPr kumimoji="0" sz="1500" b="0" i="0" u="none" strike="noStrike" kern="1200" cap="none" spc="-6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program</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at</a:t>
            </a:r>
            <a:r>
              <a:rPr kumimoji="0" sz="1500" b="0" i="0" u="none" strike="noStrike" kern="1200" cap="none" spc="-5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community</a:t>
            </a:r>
            <a:r>
              <a:rPr kumimoji="0" sz="1500" b="0" i="0" u="none" strike="noStrike" kern="1200" cap="none" spc="-40"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colleges</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6" name="Picture 5">
            <a:extLst>
              <a:ext uri="{FF2B5EF4-FFF2-40B4-BE49-F238E27FC236}">
                <a16:creationId xmlns:a16="http://schemas.microsoft.com/office/drawing/2014/main" id="{073DE6A7-F45D-A6CE-8662-CBB28B9EB274}"/>
              </a:ext>
            </a:extLst>
          </p:cNvPr>
          <p:cNvPicPr>
            <a:picLocks noChangeAspect="1"/>
          </p:cNvPicPr>
          <p:nvPr/>
        </p:nvPicPr>
        <p:blipFill>
          <a:blip r:embed="rId2"/>
          <a:stretch>
            <a:fillRect/>
          </a:stretch>
        </p:blipFill>
        <p:spPr>
          <a:xfrm>
            <a:off x="7243919" y="931818"/>
            <a:ext cx="4518266" cy="468677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9" y="-28863"/>
            <a:ext cx="8309928" cy="689932"/>
          </a:xfrm>
          <a:prstGeom prst="rect">
            <a:avLst/>
          </a:prstGeom>
        </p:spPr>
        <p:txBody>
          <a:bodyPr vert="horz" wrap="square" lIns="0" tIns="12700" rIns="0" bIns="0" rtlCol="0">
            <a:spAutoFit/>
          </a:bodyPr>
          <a:lstStyle/>
          <a:p>
            <a:pPr marL="12700">
              <a:lnSpc>
                <a:spcPct val="100000"/>
              </a:lnSpc>
              <a:spcBef>
                <a:spcPts val="100"/>
              </a:spcBef>
            </a:pPr>
            <a:r>
              <a:rPr lang="en-US" spc="-30" dirty="0"/>
              <a:t>Rural Reimagined </a:t>
            </a:r>
            <a:r>
              <a:rPr spc="-30" dirty="0"/>
              <a:t>Project</a:t>
            </a:r>
            <a:r>
              <a:rPr spc="-140" dirty="0"/>
              <a:t> </a:t>
            </a:r>
            <a:r>
              <a:rPr lang="en-US" spc="-140" dirty="0"/>
              <a:t>O</a:t>
            </a:r>
            <a:r>
              <a:rPr spc="-20" dirty="0"/>
              <a:t>verview</a:t>
            </a:r>
          </a:p>
        </p:txBody>
      </p:sp>
      <p:sp>
        <p:nvSpPr>
          <p:cNvPr id="3" name="object 3"/>
          <p:cNvSpPr txBox="1"/>
          <p:nvPr/>
        </p:nvSpPr>
        <p:spPr>
          <a:xfrm>
            <a:off x="278688" y="719718"/>
            <a:ext cx="2647950" cy="1193917"/>
          </a:xfrm>
          <a:prstGeom prst="rect">
            <a:avLst/>
          </a:prstGeom>
        </p:spPr>
        <p:txBody>
          <a:bodyPr vert="horz" wrap="square" lIns="0" tIns="125730" rIns="0" bIns="0" rtlCol="0">
            <a:spAutoFit/>
          </a:bodyPr>
          <a:lstStyle/>
          <a:p>
            <a:pPr marL="50800" marR="0" lvl="0" indent="0" algn="l" defTabSz="914400" rtl="0" eaLnBrk="1" fontAlgn="auto" latinLnBrk="0" hangingPunct="1">
              <a:lnSpc>
                <a:spcPct val="100000"/>
              </a:lnSpc>
              <a:spcBef>
                <a:spcPts val="990"/>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Calibri"/>
                <a:ea typeface="+mn-ea"/>
                <a:cs typeface="Calibri"/>
              </a:rPr>
              <a:t>Timeline</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3700" marR="0" lvl="0" indent="-342900" algn="l" defTabSz="914400" rtl="0" eaLnBrk="1" fontAlgn="auto" latinLnBrk="0" hangingPunct="1">
              <a:lnSpc>
                <a:spcPct val="100000"/>
              </a:lnSpc>
              <a:spcBef>
                <a:spcPts val="800"/>
              </a:spcBef>
              <a:spcAft>
                <a:spcPts val="0"/>
              </a:spcAft>
              <a:buClrTx/>
              <a:buSzTx/>
              <a:buFont typeface="Wingdings"/>
              <a:buChar char=""/>
              <a:tabLst>
                <a:tab pos="393700" algn="l"/>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Start:</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August</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1</a:t>
            </a:r>
            <a:r>
              <a:rPr kumimoji="0" sz="1800" b="0" i="0" u="none" strike="noStrike" kern="1200" cap="none" spc="0" normalizeH="0" baseline="25462" noProof="0" dirty="0">
                <a:ln>
                  <a:noFill/>
                </a:ln>
                <a:solidFill>
                  <a:prstClr val="black"/>
                </a:solidFill>
                <a:effectLst/>
                <a:uLnTx/>
                <a:uFillTx/>
                <a:latin typeface="Calibri"/>
                <a:ea typeface="+mn-ea"/>
                <a:cs typeface="Calibri"/>
              </a:rPr>
              <a:t>st</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6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2022</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93700" marR="0" lvl="0" indent="-342900" algn="l" defTabSz="914400" rtl="0" eaLnBrk="1" fontAlgn="auto" latinLnBrk="0" hangingPunct="1">
              <a:lnSpc>
                <a:spcPct val="100000"/>
              </a:lnSpc>
              <a:spcBef>
                <a:spcPts val="780"/>
              </a:spcBef>
              <a:spcAft>
                <a:spcPts val="0"/>
              </a:spcAft>
              <a:buClrTx/>
              <a:buSzTx/>
              <a:buFont typeface="Wingdings"/>
              <a:buChar char=""/>
              <a:tabLst>
                <a:tab pos="393700" algn="l"/>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End:</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October</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31</a:t>
            </a:r>
            <a:r>
              <a:rPr kumimoji="0" sz="1800" b="0" i="0" u="none" strike="noStrike" kern="1200" cap="none" spc="0" normalizeH="0" baseline="25462" noProof="0" dirty="0">
                <a:ln>
                  <a:noFill/>
                </a:ln>
                <a:solidFill>
                  <a:prstClr val="black"/>
                </a:solidFill>
                <a:effectLst/>
                <a:uLnTx/>
                <a:uFillTx/>
                <a:latin typeface="Calibri"/>
                <a:ea typeface="+mn-ea"/>
                <a:cs typeface="Calibri"/>
              </a:rPr>
              <a:t>st</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2025</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txBox="1">
            <a:spLocks noGrp="1"/>
          </p:cNvSpPr>
          <p:nvPr>
            <p:ph type="body" idx="1"/>
          </p:nvPr>
        </p:nvSpPr>
        <p:spPr>
          <a:xfrm>
            <a:off x="278688" y="2066635"/>
            <a:ext cx="10999839" cy="3832051"/>
          </a:xfrm>
          <a:prstGeom prst="rect">
            <a:avLst/>
          </a:prstGeom>
        </p:spPr>
        <p:txBody>
          <a:bodyPr vert="horz" wrap="square" lIns="0" tIns="74930" rIns="0" bIns="0" rtlCol="0">
            <a:spAutoFit/>
          </a:bodyPr>
          <a:lstStyle/>
          <a:p>
            <a:pPr marL="12700">
              <a:lnSpc>
                <a:spcPct val="100000"/>
              </a:lnSpc>
              <a:spcBef>
                <a:spcPts val="590"/>
              </a:spcBef>
            </a:pPr>
            <a:r>
              <a:rPr dirty="0"/>
              <a:t>Barriers</a:t>
            </a:r>
            <a:r>
              <a:rPr spc="-105" dirty="0"/>
              <a:t> </a:t>
            </a:r>
            <a:r>
              <a:rPr spc="-10" dirty="0"/>
              <a:t>addressed</a:t>
            </a:r>
          </a:p>
          <a:p>
            <a:pPr marL="355600" indent="-342900">
              <a:lnSpc>
                <a:spcPct val="100000"/>
              </a:lnSpc>
              <a:spcBef>
                <a:spcPts val="439"/>
              </a:spcBef>
              <a:buFont typeface="Wingdings"/>
              <a:buChar char=""/>
              <a:tabLst>
                <a:tab pos="355600" algn="l"/>
              </a:tabLst>
            </a:pPr>
            <a:r>
              <a:rPr sz="1800" b="0" dirty="0">
                <a:latin typeface="Arial"/>
                <a:cs typeface="Arial"/>
              </a:rPr>
              <a:t>Lack</a:t>
            </a:r>
            <a:r>
              <a:rPr sz="1800" b="0" spc="-40" dirty="0">
                <a:latin typeface="Arial"/>
                <a:cs typeface="Arial"/>
              </a:rPr>
              <a:t> </a:t>
            </a:r>
            <a:r>
              <a:rPr sz="1800" b="0" dirty="0">
                <a:latin typeface="Arial"/>
                <a:cs typeface="Arial"/>
              </a:rPr>
              <a:t>of</a:t>
            </a:r>
            <a:r>
              <a:rPr sz="1800" b="0" spc="-30" dirty="0">
                <a:latin typeface="Arial"/>
                <a:cs typeface="Arial"/>
              </a:rPr>
              <a:t> </a:t>
            </a:r>
            <a:r>
              <a:rPr sz="1800" b="0" dirty="0">
                <a:latin typeface="Arial"/>
                <a:cs typeface="Arial"/>
              </a:rPr>
              <a:t>EV</a:t>
            </a:r>
            <a:r>
              <a:rPr sz="1800" b="0" spc="-30" dirty="0">
                <a:latin typeface="Arial"/>
                <a:cs typeface="Arial"/>
              </a:rPr>
              <a:t> </a:t>
            </a:r>
            <a:r>
              <a:rPr sz="1800" b="0" dirty="0">
                <a:latin typeface="Arial"/>
                <a:cs typeface="Arial"/>
              </a:rPr>
              <a:t>exposure</a:t>
            </a:r>
            <a:r>
              <a:rPr sz="1800" b="0" spc="-15" dirty="0">
                <a:latin typeface="Arial"/>
                <a:cs typeface="Arial"/>
              </a:rPr>
              <a:t> </a:t>
            </a:r>
            <a:r>
              <a:rPr sz="1800" b="0" dirty="0">
                <a:latin typeface="Arial"/>
                <a:cs typeface="Arial"/>
              </a:rPr>
              <a:t>and</a:t>
            </a:r>
            <a:r>
              <a:rPr sz="1800" b="0" spc="-25" dirty="0">
                <a:latin typeface="Arial"/>
                <a:cs typeface="Arial"/>
              </a:rPr>
              <a:t> </a:t>
            </a:r>
            <a:r>
              <a:rPr sz="1800" b="0" dirty="0">
                <a:latin typeface="Arial"/>
                <a:cs typeface="Arial"/>
              </a:rPr>
              <a:t>experience in</a:t>
            </a:r>
            <a:r>
              <a:rPr sz="1800" b="0" spc="-40" dirty="0">
                <a:latin typeface="Arial"/>
                <a:cs typeface="Arial"/>
              </a:rPr>
              <a:t> </a:t>
            </a:r>
            <a:r>
              <a:rPr sz="1800" b="0" spc="-10" dirty="0">
                <a:latin typeface="Arial"/>
                <a:cs typeface="Arial"/>
              </a:rPr>
              <a:t>rural</a:t>
            </a:r>
            <a:endParaRPr sz="1800" dirty="0">
              <a:latin typeface="Arial"/>
              <a:cs typeface="Arial"/>
            </a:endParaRPr>
          </a:p>
          <a:p>
            <a:pPr marL="355600">
              <a:lnSpc>
                <a:spcPct val="100000"/>
              </a:lnSpc>
            </a:pPr>
            <a:r>
              <a:rPr sz="1800" b="0" spc="-10" dirty="0">
                <a:latin typeface="Arial"/>
                <a:cs typeface="Arial"/>
              </a:rPr>
              <a:t>communities</a:t>
            </a:r>
            <a:endParaRPr sz="1800" dirty="0">
              <a:latin typeface="Arial"/>
              <a:cs typeface="Arial"/>
            </a:endParaRPr>
          </a:p>
          <a:p>
            <a:pPr marL="355600" indent="-342900">
              <a:lnSpc>
                <a:spcPct val="100000"/>
              </a:lnSpc>
              <a:spcBef>
                <a:spcPts val="434"/>
              </a:spcBef>
              <a:buFont typeface="Wingdings"/>
              <a:buChar char=""/>
              <a:tabLst>
                <a:tab pos="355600" algn="l"/>
              </a:tabLst>
            </a:pPr>
            <a:r>
              <a:rPr sz="1800" b="0" dirty="0">
                <a:latin typeface="Arial"/>
                <a:cs typeface="Arial"/>
              </a:rPr>
              <a:t>Lack</a:t>
            </a:r>
            <a:r>
              <a:rPr sz="1800" b="0" spc="-20" dirty="0">
                <a:latin typeface="Arial"/>
                <a:cs typeface="Arial"/>
              </a:rPr>
              <a:t> </a:t>
            </a:r>
            <a:r>
              <a:rPr sz="1800" b="0" dirty="0">
                <a:latin typeface="Arial"/>
                <a:cs typeface="Arial"/>
              </a:rPr>
              <a:t>of</a:t>
            </a:r>
            <a:r>
              <a:rPr sz="1800" b="0" spc="-20" dirty="0">
                <a:latin typeface="Arial"/>
                <a:cs typeface="Arial"/>
              </a:rPr>
              <a:t> </a:t>
            </a:r>
            <a:r>
              <a:rPr sz="1800" b="0" dirty="0">
                <a:latin typeface="Arial"/>
                <a:cs typeface="Arial"/>
              </a:rPr>
              <a:t>EV</a:t>
            </a:r>
            <a:r>
              <a:rPr sz="1800" b="0" spc="-20" dirty="0">
                <a:latin typeface="Arial"/>
                <a:cs typeface="Arial"/>
              </a:rPr>
              <a:t> </a:t>
            </a:r>
            <a:r>
              <a:rPr sz="1800" b="0" dirty="0">
                <a:latin typeface="Arial"/>
                <a:cs typeface="Arial"/>
              </a:rPr>
              <a:t>infrastructure</a:t>
            </a:r>
            <a:r>
              <a:rPr sz="1800" b="0" spc="-30" dirty="0">
                <a:latin typeface="Arial"/>
                <a:cs typeface="Arial"/>
              </a:rPr>
              <a:t> </a:t>
            </a:r>
            <a:r>
              <a:rPr sz="1800" b="0" dirty="0">
                <a:latin typeface="Arial"/>
                <a:cs typeface="Arial"/>
              </a:rPr>
              <a:t>in</a:t>
            </a:r>
            <a:r>
              <a:rPr sz="1800" b="0" spc="-15" dirty="0">
                <a:latin typeface="Arial"/>
                <a:cs typeface="Arial"/>
              </a:rPr>
              <a:t> </a:t>
            </a:r>
            <a:r>
              <a:rPr sz="1800" b="0" dirty="0">
                <a:latin typeface="Arial"/>
                <a:cs typeface="Arial"/>
              </a:rPr>
              <a:t>rural</a:t>
            </a:r>
            <a:r>
              <a:rPr sz="1800" b="0" spc="-20" dirty="0">
                <a:latin typeface="Arial"/>
                <a:cs typeface="Arial"/>
              </a:rPr>
              <a:t> </a:t>
            </a:r>
            <a:r>
              <a:rPr sz="1800" b="0" spc="-10" dirty="0">
                <a:latin typeface="Arial"/>
                <a:cs typeface="Arial"/>
              </a:rPr>
              <a:t>areas</a:t>
            </a:r>
            <a:endParaRPr sz="1800" dirty="0">
              <a:latin typeface="Arial"/>
              <a:cs typeface="Arial"/>
            </a:endParaRPr>
          </a:p>
          <a:p>
            <a:pPr marL="355600" indent="-342900">
              <a:lnSpc>
                <a:spcPct val="100000"/>
              </a:lnSpc>
              <a:spcBef>
                <a:spcPts val="430"/>
              </a:spcBef>
              <a:buFont typeface="Wingdings"/>
              <a:buChar char=""/>
              <a:tabLst>
                <a:tab pos="355600" algn="l"/>
              </a:tabLst>
            </a:pPr>
            <a:r>
              <a:rPr sz="1800" b="0" dirty="0">
                <a:latin typeface="Arial"/>
                <a:cs typeface="Arial"/>
              </a:rPr>
              <a:t>Lack</a:t>
            </a:r>
            <a:r>
              <a:rPr sz="1800" b="0" spc="-20" dirty="0">
                <a:latin typeface="Arial"/>
                <a:cs typeface="Arial"/>
              </a:rPr>
              <a:t> </a:t>
            </a:r>
            <a:r>
              <a:rPr sz="1800" b="0" dirty="0">
                <a:latin typeface="Arial"/>
                <a:cs typeface="Arial"/>
              </a:rPr>
              <a:t>of</a:t>
            </a:r>
            <a:r>
              <a:rPr sz="1800" b="0" spc="-20" dirty="0">
                <a:latin typeface="Arial"/>
                <a:cs typeface="Arial"/>
              </a:rPr>
              <a:t> </a:t>
            </a:r>
            <a:r>
              <a:rPr sz="1800" b="0" dirty="0">
                <a:latin typeface="Arial"/>
                <a:cs typeface="Arial"/>
              </a:rPr>
              <a:t>information</a:t>
            </a:r>
            <a:r>
              <a:rPr sz="1800" b="0" spc="-15" dirty="0">
                <a:latin typeface="Arial"/>
                <a:cs typeface="Arial"/>
              </a:rPr>
              <a:t> </a:t>
            </a:r>
            <a:r>
              <a:rPr sz="1800" b="0" dirty="0">
                <a:latin typeface="Arial"/>
                <a:cs typeface="Arial"/>
              </a:rPr>
              <a:t>for</a:t>
            </a:r>
            <a:r>
              <a:rPr sz="1800" b="0" spc="-20" dirty="0">
                <a:latin typeface="Arial"/>
                <a:cs typeface="Arial"/>
              </a:rPr>
              <a:t> </a:t>
            </a:r>
            <a:r>
              <a:rPr sz="1800" b="0" dirty="0">
                <a:latin typeface="Arial"/>
                <a:cs typeface="Arial"/>
              </a:rPr>
              <a:t>EV</a:t>
            </a:r>
            <a:r>
              <a:rPr sz="1800" b="0" spc="-20" dirty="0">
                <a:latin typeface="Arial"/>
                <a:cs typeface="Arial"/>
              </a:rPr>
              <a:t> </a:t>
            </a:r>
            <a:r>
              <a:rPr sz="1800" b="0" dirty="0">
                <a:latin typeface="Arial"/>
                <a:cs typeface="Arial"/>
              </a:rPr>
              <a:t>adoption</a:t>
            </a:r>
            <a:r>
              <a:rPr sz="1800" b="0" spc="-15" dirty="0">
                <a:latin typeface="Arial"/>
                <a:cs typeface="Arial"/>
              </a:rPr>
              <a:t> </a:t>
            </a:r>
            <a:r>
              <a:rPr sz="1800" b="0" dirty="0">
                <a:latin typeface="Arial"/>
                <a:cs typeface="Arial"/>
              </a:rPr>
              <a:t>in</a:t>
            </a:r>
            <a:r>
              <a:rPr sz="1800" b="0" spc="-10" dirty="0">
                <a:latin typeface="Arial"/>
                <a:cs typeface="Arial"/>
              </a:rPr>
              <a:t> </a:t>
            </a:r>
            <a:r>
              <a:rPr sz="1800" b="0" dirty="0">
                <a:latin typeface="Arial"/>
                <a:cs typeface="Arial"/>
              </a:rPr>
              <a:t>rural</a:t>
            </a:r>
            <a:r>
              <a:rPr sz="1800" b="0" spc="-10" dirty="0">
                <a:latin typeface="Arial"/>
                <a:cs typeface="Arial"/>
              </a:rPr>
              <a:t> areas</a:t>
            </a:r>
            <a:endParaRPr sz="1800" dirty="0">
              <a:latin typeface="Arial"/>
              <a:cs typeface="Arial"/>
            </a:endParaRPr>
          </a:p>
          <a:p>
            <a:pPr marL="355600" indent="-342900">
              <a:lnSpc>
                <a:spcPct val="100000"/>
              </a:lnSpc>
              <a:spcBef>
                <a:spcPts val="430"/>
              </a:spcBef>
              <a:buFont typeface="Wingdings"/>
              <a:buChar char=""/>
              <a:tabLst>
                <a:tab pos="355600" algn="l"/>
              </a:tabLst>
            </a:pPr>
            <a:r>
              <a:rPr sz="1800" b="0" dirty="0">
                <a:latin typeface="Arial"/>
                <a:cs typeface="Arial"/>
              </a:rPr>
              <a:t>Lack</a:t>
            </a:r>
            <a:r>
              <a:rPr sz="1800" b="0" spc="-30" dirty="0">
                <a:latin typeface="Arial"/>
                <a:cs typeface="Arial"/>
              </a:rPr>
              <a:t> </a:t>
            </a:r>
            <a:r>
              <a:rPr sz="1800" b="0" dirty="0">
                <a:latin typeface="Arial"/>
                <a:cs typeface="Arial"/>
              </a:rPr>
              <a:t>of</a:t>
            </a:r>
            <a:r>
              <a:rPr sz="1800" b="0" spc="-30" dirty="0">
                <a:latin typeface="Arial"/>
                <a:cs typeface="Arial"/>
              </a:rPr>
              <a:t> </a:t>
            </a:r>
            <a:r>
              <a:rPr sz="1800" b="0" dirty="0">
                <a:latin typeface="Arial"/>
                <a:cs typeface="Arial"/>
              </a:rPr>
              <a:t>awareness</a:t>
            </a:r>
            <a:r>
              <a:rPr sz="1800" b="0" spc="30" dirty="0">
                <a:latin typeface="Arial"/>
                <a:cs typeface="Arial"/>
              </a:rPr>
              <a:t> </a:t>
            </a:r>
            <a:r>
              <a:rPr sz="1800" b="0" dirty="0">
                <a:latin typeface="Arial"/>
                <a:cs typeface="Arial"/>
              </a:rPr>
              <a:t>and</a:t>
            </a:r>
            <a:r>
              <a:rPr sz="1800" b="0" spc="-30" dirty="0">
                <a:latin typeface="Arial"/>
                <a:cs typeface="Arial"/>
              </a:rPr>
              <a:t> </a:t>
            </a:r>
            <a:r>
              <a:rPr sz="1800" b="0" dirty="0">
                <a:latin typeface="Arial"/>
                <a:cs typeface="Arial"/>
              </a:rPr>
              <a:t>training</a:t>
            </a:r>
            <a:r>
              <a:rPr sz="1800" b="0" spc="-15" dirty="0">
                <a:latin typeface="Arial"/>
                <a:cs typeface="Arial"/>
              </a:rPr>
              <a:t> </a:t>
            </a:r>
            <a:r>
              <a:rPr sz="1800" b="0" dirty="0">
                <a:latin typeface="Arial"/>
                <a:cs typeface="Arial"/>
              </a:rPr>
              <a:t>for</a:t>
            </a:r>
            <a:r>
              <a:rPr sz="1800" b="0" spc="-35" dirty="0">
                <a:latin typeface="Arial"/>
                <a:cs typeface="Arial"/>
              </a:rPr>
              <a:t> </a:t>
            </a:r>
            <a:r>
              <a:rPr sz="1800" b="0" dirty="0">
                <a:latin typeface="Arial"/>
                <a:cs typeface="Arial"/>
              </a:rPr>
              <a:t>clean</a:t>
            </a:r>
            <a:r>
              <a:rPr sz="1800" b="0" spc="-30" dirty="0">
                <a:latin typeface="Arial"/>
                <a:cs typeface="Arial"/>
              </a:rPr>
              <a:t> </a:t>
            </a:r>
            <a:r>
              <a:rPr sz="1800" b="0" dirty="0">
                <a:latin typeface="Arial"/>
                <a:cs typeface="Arial"/>
              </a:rPr>
              <a:t>energy</a:t>
            </a:r>
            <a:r>
              <a:rPr sz="1800" b="0" spc="-15" dirty="0">
                <a:latin typeface="Arial"/>
                <a:cs typeface="Arial"/>
              </a:rPr>
              <a:t> </a:t>
            </a:r>
            <a:r>
              <a:rPr sz="1800" b="0" spc="-20" dirty="0">
                <a:latin typeface="Arial"/>
                <a:cs typeface="Arial"/>
              </a:rPr>
              <a:t>jobs</a:t>
            </a:r>
            <a:endParaRPr sz="1800" dirty="0">
              <a:latin typeface="Arial"/>
              <a:cs typeface="Arial"/>
            </a:endParaRPr>
          </a:p>
          <a:p>
            <a:pPr marL="12700">
              <a:lnSpc>
                <a:spcPct val="100000"/>
              </a:lnSpc>
              <a:spcBef>
                <a:spcPts val="1415"/>
              </a:spcBef>
            </a:pPr>
            <a:r>
              <a:rPr spc="-10" dirty="0"/>
              <a:t>Budget</a:t>
            </a:r>
          </a:p>
          <a:p>
            <a:pPr marL="355600" indent="-342900">
              <a:lnSpc>
                <a:spcPct val="100000"/>
              </a:lnSpc>
              <a:spcBef>
                <a:spcPts val="440"/>
              </a:spcBef>
              <a:buFont typeface="Wingdings"/>
              <a:buChar char=""/>
              <a:tabLst>
                <a:tab pos="355600" algn="l"/>
              </a:tabLst>
            </a:pPr>
            <a:r>
              <a:rPr sz="1800" b="0" spc="-30" dirty="0">
                <a:latin typeface="Arial"/>
                <a:cs typeface="Arial"/>
              </a:rPr>
              <a:t>Total</a:t>
            </a:r>
            <a:r>
              <a:rPr sz="1800" b="0" spc="-70" dirty="0">
                <a:latin typeface="Arial"/>
                <a:cs typeface="Arial"/>
              </a:rPr>
              <a:t> </a:t>
            </a:r>
            <a:r>
              <a:rPr sz="1800" b="0" dirty="0">
                <a:latin typeface="Arial"/>
                <a:cs typeface="Arial"/>
              </a:rPr>
              <a:t>project</a:t>
            </a:r>
            <a:r>
              <a:rPr sz="1800" b="0" spc="-40" dirty="0">
                <a:latin typeface="Arial"/>
                <a:cs typeface="Arial"/>
              </a:rPr>
              <a:t> </a:t>
            </a:r>
            <a:r>
              <a:rPr sz="1800" b="0" dirty="0">
                <a:latin typeface="Arial"/>
                <a:cs typeface="Arial"/>
              </a:rPr>
              <a:t>funding:</a:t>
            </a:r>
            <a:r>
              <a:rPr sz="1800" b="0" spc="-30" dirty="0">
                <a:latin typeface="Arial"/>
                <a:cs typeface="Arial"/>
              </a:rPr>
              <a:t> </a:t>
            </a:r>
            <a:r>
              <a:rPr sz="1800" b="0" spc="-10" dirty="0">
                <a:latin typeface="Arial"/>
                <a:cs typeface="Arial"/>
              </a:rPr>
              <a:t>$8,026,086</a:t>
            </a:r>
            <a:endParaRPr sz="1800" dirty="0">
              <a:latin typeface="Arial"/>
              <a:cs typeface="Arial"/>
            </a:endParaRPr>
          </a:p>
          <a:p>
            <a:pPr marL="1099185" lvl="1" indent="-342900">
              <a:lnSpc>
                <a:spcPct val="100000"/>
              </a:lnSpc>
              <a:spcBef>
                <a:spcPts val="360"/>
              </a:spcBef>
              <a:buFont typeface="Wingdings"/>
              <a:buChar char=""/>
              <a:tabLst>
                <a:tab pos="1099185" algn="l"/>
              </a:tabLst>
            </a:pPr>
            <a:r>
              <a:rPr sz="1800" dirty="0">
                <a:latin typeface="Calibri"/>
                <a:cs typeface="Calibri"/>
              </a:rPr>
              <a:t>$4,012,930</a:t>
            </a:r>
            <a:r>
              <a:rPr sz="1800" spc="-30" dirty="0">
                <a:latin typeface="Calibri"/>
                <a:cs typeface="Calibri"/>
              </a:rPr>
              <a:t> </a:t>
            </a:r>
            <a:r>
              <a:rPr sz="1800" dirty="0">
                <a:latin typeface="Calibri"/>
                <a:cs typeface="Calibri"/>
              </a:rPr>
              <a:t>-</a:t>
            </a:r>
            <a:r>
              <a:rPr sz="1800" spc="-45" dirty="0">
                <a:latin typeface="Calibri"/>
                <a:cs typeface="Calibri"/>
              </a:rPr>
              <a:t> </a:t>
            </a:r>
            <a:r>
              <a:rPr sz="1800" dirty="0">
                <a:latin typeface="Calibri"/>
                <a:cs typeface="Calibri"/>
              </a:rPr>
              <a:t>DOE</a:t>
            </a:r>
            <a:r>
              <a:rPr sz="1800" spc="-40" dirty="0">
                <a:latin typeface="Calibri"/>
                <a:cs typeface="Calibri"/>
              </a:rPr>
              <a:t> </a:t>
            </a:r>
            <a:r>
              <a:rPr sz="1800" spc="-10" dirty="0">
                <a:latin typeface="Calibri"/>
                <a:cs typeface="Calibri"/>
              </a:rPr>
              <a:t>(Sponsor)</a:t>
            </a:r>
            <a:endParaRPr sz="1800" dirty="0">
              <a:latin typeface="Calibri"/>
              <a:cs typeface="Calibri"/>
            </a:endParaRPr>
          </a:p>
          <a:p>
            <a:pPr marL="1099185" lvl="1" indent="-342900">
              <a:lnSpc>
                <a:spcPct val="100000"/>
              </a:lnSpc>
              <a:spcBef>
                <a:spcPts val="434"/>
              </a:spcBef>
              <a:buFont typeface="Wingdings"/>
              <a:buChar char=""/>
              <a:tabLst>
                <a:tab pos="1099185" algn="l"/>
              </a:tabLst>
            </a:pPr>
            <a:r>
              <a:rPr sz="1800" dirty="0">
                <a:latin typeface="Calibri"/>
                <a:cs typeface="Calibri"/>
              </a:rPr>
              <a:t>$4,013,156</a:t>
            </a:r>
            <a:r>
              <a:rPr sz="1800" spc="-30" dirty="0">
                <a:latin typeface="Calibri"/>
                <a:cs typeface="Calibri"/>
              </a:rPr>
              <a:t> </a:t>
            </a:r>
            <a:r>
              <a:rPr sz="1800" dirty="0">
                <a:latin typeface="Calibri"/>
                <a:cs typeface="Calibri"/>
              </a:rPr>
              <a:t>-</a:t>
            </a:r>
            <a:r>
              <a:rPr sz="1800" spc="-40" dirty="0">
                <a:latin typeface="Calibri"/>
                <a:cs typeface="Calibri"/>
              </a:rPr>
              <a:t> </a:t>
            </a:r>
            <a:r>
              <a:rPr sz="1800" dirty="0">
                <a:latin typeface="Calibri"/>
                <a:cs typeface="Calibri"/>
              </a:rPr>
              <a:t>Cost</a:t>
            </a:r>
            <a:r>
              <a:rPr sz="1800" spc="-50" dirty="0">
                <a:latin typeface="Calibri"/>
                <a:cs typeface="Calibri"/>
              </a:rPr>
              <a:t> </a:t>
            </a:r>
            <a:r>
              <a:rPr sz="1800" spc="-10" dirty="0">
                <a:latin typeface="Calibri"/>
                <a:cs typeface="Calibri"/>
              </a:rPr>
              <a:t>Share</a:t>
            </a:r>
            <a:endParaRPr sz="1800" dirty="0">
              <a:latin typeface="Calibri"/>
              <a:cs typeface="Calibri"/>
            </a:endParaRPr>
          </a:p>
        </p:txBody>
      </p:sp>
      <p:sp>
        <p:nvSpPr>
          <p:cNvPr id="5" name="object 5"/>
          <p:cNvSpPr txBox="1"/>
          <p:nvPr/>
        </p:nvSpPr>
        <p:spPr>
          <a:xfrm>
            <a:off x="8897164" y="239777"/>
            <a:ext cx="2647949" cy="331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Project</a:t>
            </a:r>
            <a:r>
              <a:rPr kumimoji="0" sz="2000" b="1" i="0" u="none" strike="noStrike" kern="1200" cap="none" spc="-75" normalizeH="0" baseline="0" noProof="0" dirty="0">
                <a:ln>
                  <a:noFill/>
                </a:ln>
                <a:solidFill>
                  <a:prstClr val="black"/>
                </a:solidFill>
                <a:effectLst/>
                <a:uLnTx/>
                <a:uFillTx/>
                <a:latin typeface="Arial"/>
                <a:ea typeface="+mn-ea"/>
                <a:cs typeface="Arial"/>
              </a:rPr>
              <a:t> </a:t>
            </a:r>
            <a:r>
              <a:rPr kumimoji="0" sz="2000" b="1" i="0" u="none" strike="noStrike" kern="1200" cap="none" spc="-20" normalizeH="0" baseline="0" noProof="0" dirty="0">
                <a:ln>
                  <a:noFill/>
                </a:ln>
                <a:solidFill>
                  <a:prstClr val="black"/>
                </a:solidFill>
                <a:effectLst/>
                <a:uLnTx/>
                <a:uFillTx/>
                <a:latin typeface="Arial"/>
                <a:ea typeface="+mn-ea"/>
                <a:cs typeface="Arial"/>
              </a:rPr>
              <a:t>Team</a:t>
            </a:r>
            <a:r>
              <a:rPr kumimoji="0" sz="2000" b="1" i="0" u="none" strike="noStrike" kern="1200" cap="none" spc="-75" normalizeH="0" baseline="0" noProof="0" dirty="0">
                <a:ln>
                  <a:noFill/>
                </a:ln>
                <a:solidFill>
                  <a:prstClr val="black"/>
                </a:solidFill>
                <a:effectLst/>
                <a:uLnTx/>
                <a:uFillTx/>
                <a:latin typeface="Arial"/>
                <a:ea typeface="+mn-ea"/>
                <a:cs typeface="Arial"/>
              </a:rPr>
              <a:t> </a:t>
            </a:r>
            <a:r>
              <a:rPr kumimoji="0" sz="2000" b="1" i="0" u="none" strike="noStrike" kern="1200" cap="none" spc="-20" normalizeH="0" baseline="0" noProof="0" dirty="0">
                <a:ln>
                  <a:noFill/>
                </a:ln>
                <a:solidFill>
                  <a:prstClr val="black"/>
                </a:solidFill>
                <a:effectLst/>
                <a:uLnTx/>
                <a:uFillTx/>
                <a:latin typeface="Arial"/>
                <a:ea typeface="+mn-ea"/>
                <a:cs typeface="Arial"/>
              </a:rPr>
              <a:t>(64)</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 name="object 6"/>
          <p:cNvGrpSpPr/>
          <p:nvPr/>
        </p:nvGrpSpPr>
        <p:grpSpPr>
          <a:xfrm>
            <a:off x="6973308" y="149918"/>
            <a:ext cx="5101343" cy="6468305"/>
            <a:chOff x="6723506" y="1007364"/>
            <a:chExt cx="5101343" cy="6468305"/>
          </a:xfrm>
        </p:grpSpPr>
        <p:pic>
          <p:nvPicPr>
            <p:cNvPr id="7" name="object 7"/>
            <p:cNvPicPr/>
            <p:nvPr/>
          </p:nvPicPr>
          <p:blipFill>
            <a:blip r:embed="rId2" cstate="print"/>
            <a:stretch>
              <a:fillRect/>
            </a:stretch>
          </p:blipFill>
          <p:spPr>
            <a:xfrm>
              <a:off x="6723506" y="1532071"/>
              <a:ext cx="4171170" cy="5943598"/>
            </a:xfrm>
            <a:prstGeom prst="rect">
              <a:avLst/>
            </a:prstGeom>
          </p:spPr>
        </p:pic>
        <p:pic>
          <p:nvPicPr>
            <p:cNvPr id="8" name="object 8"/>
            <p:cNvPicPr/>
            <p:nvPr/>
          </p:nvPicPr>
          <p:blipFill>
            <a:blip r:embed="rId3" cstate="print"/>
            <a:stretch>
              <a:fillRect/>
            </a:stretch>
          </p:blipFill>
          <p:spPr>
            <a:xfrm>
              <a:off x="10805159" y="1007364"/>
              <a:ext cx="371855" cy="365760"/>
            </a:xfrm>
            <a:prstGeom prst="rect">
              <a:avLst/>
            </a:prstGeom>
          </p:spPr>
        </p:pic>
        <p:pic>
          <p:nvPicPr>
            <p:cNvPr id="9" name="object 9"/>
            <p:cNvPicPr/>
            <p:nvPr/>
          </p:nvPicPr>
          <p:blipFill>
            <a:blip r:embed="rId4" cstate="print"/>
            <a:stretch>
              <a:fillRect/>
            </a:stretch>
          </p:blipFill>
          <p:spPr>
            <a:xfrm>
              <a:off x="10894676" y="1465425"/>
              <a:ext cx="930173" cy="226612"/>
            </a:xfrm>
            <a:prstGeom prst="rect">
              <a:avLst/>
            </a:prstGeom>
          </p:spPr>
        </p:pic>
      </p:grpSp>
      <p:pic>
        <p:nvPicPr>
          <p:cNvPr id="10" name="object 10"/>
          <p:cNvPicPr/>
          <p:nvPr/>
        </p:nvPicPr>
        <p:blipFill>
          <a:blip r:embed="rId5" cstate="print"/>
          <a:stretch>
            <a:fillRect/>
          </a:stretch>
        </p:blipFill>
        <p:spPr>
          <a:xfrm>
            <a:off x="11193703" y="959314"/>
            <a:ext cx="831721" cy="5436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275" y="93994"/>
            <a:ext cx="9313164" cy="689932"/>
          </a:xfrm>
          <a:prstGeom prst="rect">
            <a:avLst/>
          </a:prstGeom>
        </p:spPr>
        <p:txBody>
          <a:bodyPr vert="horz" wrap="square" lIns="0" tIns="12700" rIns="0" bIns="0" rtlCol="0">
            <a:spAutoFit/>
          </a:bodyPr>
          <a:lstStyle/>
          <a:p>
            <a:pPr marL="643890">
              <a:lnSpc>
                <a:spcPct val="100000"/>
              </a:lnSpc>
              <a:spcBef>
                <a:spcPts val="100"/>
              </a:spcBef>
            </a:pPr>
            <a:r>
              <a:rPr spc="-35" dirty="0"/>
              <a:t>Proposed</a:t>
            </a:r>
            <a:r>
              <a:rPr spc="-165" dirty="0"/>
              <a:t> </a:t>
            </a:r>
            <a:r>
              <a:rPr spc="-50" dirty="0"/>
              <a:t>Technologies</a:t>
            </a:r>
          </a:p>
        </p:txBody>
      </p:sp>
      <p:sp>
        <p:nvSpPr>
          <p:cNvPr id="3" name="object 3"/>
          <p:cNvSpPr txBox="1"/>
          <p:nvPr/>
        </p:nvSpPr>
        <p:spPr>
          <a:xfrm>
            <a:off x="545693" y="693800"/>
            <a:ext cx="5447030" cy="314960"/>
          </a:xfrm>
          <a:prstGeom prst="rect">
            <a:avLst/>
          </a:prstGeom>
        </p:spPr>
        <p:txBody>
          <a:bodyPr vert="horz" wrap="square" lIns="0" tIns="12065" rIns="0" bIns="0" rtlCol="0">
            <a:spAutoFit/>
          </a:bodyPr>
          <a:lstStyle/>
          <a:p>
            <a:pPr marL="354965" marR="0" lvl="0" indent="-342265" algn="l" defTabSz="914400" rtl="0" eaLnBrk="1" fontAlgn="auto" latinLnBrk="0" hangingPunct="1">
              <a:lnSpc>
                <a:spcPct val="100000"/>
              </a:lnSpc>
              <a:spcBef>
                <a:spcPts val="95"/>
              </a:spcBef>
              <a:spcAft>
                <a:spcPts val="0"/>
              </a:spcAft>
              <a:buClrTx/>
              <a:buSzTx/>
              <a:buFont typeface="Wingdings"/>
              <a:buChar char=""/>
              <a:tabLst>
                <a:tab pos="354965" algn="l"/>
              </a:tabLst>
              <a:defRPr/>
            </a:pPr>
            <a:r>
              <a:rPr kumimoji="0" sz="1900" b="0" i="0" u="none" strike="noStrike" kern="1200" cap="none" spc="-20" normalizeH="0" baseline="0" noProof="0" dirty="0">
                <a:ln>
                  <a:noFill/>
                </a:ln>
                <a:solidFill>
                  <a:prstClr val="black"/>
                </a:solidFill>
                <a:effectLst/>
                <a:uLnTx/>
                <a:uFillTx/>
                <a:latin typeface="Calibri"/>
                <a:ea typeface="+mn-ea"/>
                <a:cs typeface="Calibri"/>
              </a:rPr>
              <a:t>Multi-</a:t>
            </a:r>
            <a:r>
              <a:rPr kumimoji="0" sz="1900" b="0" i="0" u="none" strike="noStrike" kern="1200" cap="none" spc="0" normalizeH="0" baseline="0" noProof="0" dirty="0">
                <a:ln>
                  <a:noFill/>
                </a:ln>
                <a:solidFill>
                  <a:prstClr val="black"/>
                </a:solidFill>
                <a:effectLst/>
                <a:uLnTx/>
                <a:uFillTx/>
                <a:latin typeface="Calibri"/>
                <a:ea typeface="+mn-ea"/>
                <a:cs typeface="Calibri"/>
              </a:rPr>
              <a:t>layer</a:t>
            </a:r>
            <a:r>
              <a:rPr kumimoji="0" sz="1900" b="0" i="0" u="none" strike="noStrike" kern="1200" cap="none" spc="-25"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EV</a:t>
            </a:r>
            <a:r>
              <a:rPr kumimoji="0" sz="1900" b="0" i="0" u="none" strike="noStrike" kern="1200" cap="none" spc="-60"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Charging</a:t>
            </a:r>
            <a:r>
              <a:rPr kumimoji="0" sz="1900" b="0" i="0" u="none" strike="noStrike" kern="1200" cap="none" spc="-30"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Infrastructure</a:t>
            </a:r>
            <a:r>
              <a:rPr kumimoji="0" sz="1900" b="0" i="0" u="none" strike="noStrike" kern="1200" cap="none" spc="-50"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Development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txBox="1"/>
          <p:nvPr/>
        </p:nvSpPr>
        <p:spPr>
          <a:xfrm>
            <a:off x="545693" y="3795776"/>
            <a:ext cx="3025140" cy="314960"/>
          </a:xfrm>
          <a:prstGeom prst="rect">
            <a:avLst/>
          </a:prstGeom>
        </p:spPr>
        <p:txBody>
          <a:bodyPr vert="horz" wrap="square" lIns="0" tIns="12065" rIns="0" bIns="0" rtlCol="0">
            <a:spAutoFit/>
          </a:bodyPr>
          <a:lstStyle/>
          <a:p>
            <a:pPr marL="354965" marR="0" lvl="0" indent="-342265" algn="l" defTabSz="914400" rtl="0" eaLnBrk="1" fontAlgn="auto" latinLnBrk="0" hangingPunct="1">
              <a:lnSpc>
                <a:spcPct val="100000"/>
              </a:lnSpc>
              <a:spcBef>
                <a:spcPts val="95"/>
              </a:spcBef>
              <a:spcAft>
                <a:spcPts val="0"/>
              </a:spcAft>
              <a:buClrTx/>
              <a:buSzTx/>
              <a:buFont typeface="Wingdings"/>
              <a:buChar char=""/>
              <a:tabLst>
                <a:tab pos="354965" algn="l"/>
              </a:tabLst>
              <a:defRPr/>
            </a:pPr>
            <a:r>
              <a:rPr kumimoji="0" sz="1900" b="0" i="0" u="none" strike="noStrike" kern="1200" cap="none" spc="-10" normalizeH="0" baseline="0" noProof="0" dirty="0">
                <a:ln>
                  <a:noFill/>
                </a:ln>
                <a:solidFill>
                  <a:prstClr val="black"/>
                </a:solidFill>
                <a:effectLst/>
                <a:uLnTx/>
                <a:uFillTx/>
                <a:latin typeface="Calibri"/>
                <a:ea typeface="+mn-ea"/>
                <a:cs typeface="Calibri"/>
              </a:rPr>
              <a:t>Affordable</a:t>
            </a:r>
            <a:r>
              <a:rPr kumimoji="0" sz="1900" b="0" i="0" u="none" strike="noStrike" kern="1200" cap="none" spc="-15" normalizeH="0" baseline="0" noProof="0" dirty="0">
                <a:ln>
                  <a:noFill/>
                </a:ln>
                <a:solidFill>
                  <a:prstClr val="black"/>
                </a:solidFill>
                <a:effectLst/>
                <a:uLnTx/>
                <a:uFillTx/>
                <a:latin typeface="Calibri"/>
                <a:ea typeface="+mn-ea"/>
                <a:cs typeface="Calibri"/>
              </a:rPr>
              <a:t> </a:t>
            </a:r>
            <a:r>
              <a:rPr kumimoji="0" sz="1900" b="0" i="0" u="none" strike="noStrike" kern="1200" cap="none" spc="0" normalizeH="0" baseline="0" noProof="0" dirty="0">
                <a:ln>
                  <a:noFill/>
                </a:ln>
                <a:solidFill>
                  <a:prstClr val="black"/>
                </a:solidFill>
                <a:effectLst/>
                <a:uLnTx/>
                <a:uFillTx/>
                <a:latin typeface="Calibri"/>
                <a:ea typeface="+mn-ea"/>
                <a:cs typeface="Calibri"/>
              </a:rPr>
              <a:t>EV</a:t>
            </a:r>
            <a:r>
              <a:rPr kumimoji="0" sz="1900" b="0" i="0" u="none" strike="noStrike" kern="1200" cap="none" spc="-45" normalizeH="0" baseline="0" noProof="0" dirty="0">
                <a:ln>
                  <a:noFill/>
                </a:ln>
                <a:solidFill>
                  <a:prstClr val="black"/>
                </a:solidFill>
                <a:effectLst/>
                <a:uLnTx/>
                <a:uFillTx/>
                <a:latin typeface="Calibri"/>
                <a:ea typeface="+mn-ea"/>
                <a:cs typeface="Calibri"/>
              </a:rPr>
              <a:t> </a:t>
            </a:r>
            <a:r>
              <a:rPr kumimoji="0" sz="1900" b="0" i="0" u="none" strike="noStrike" kern="1200" cap="none" spc="-10" normalizeH="0" baseline="0" noProof="0" dirty="0">
                <a:ln>
                  <a:noFill/>
                </a:ln>
                <a:solidFill>
                  <a:prstClr val="black"/>
                </a:solidFill>
                <a:effectLst/>
                <a:uLnTx/>
                <a:uFillTx/>
                <a:latin typeface="Calibri"/>
                <a:ea typeface="+mn-ea"/>
                <a:cs typeface="Calibri"/>
              </a:rPr>
              <a:t>Technologies</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5" name="object 5"/>
          <p:cNvGrpSpPr/>
          <p:nvPr/>
        </p:nvGrpSpPr>
        <p:grpSpPr>
          <a:xfrm>
            <a:off x="926591" y="1083563"/>
            <a:ext cx="3341370" cy="1888489"/>
            <a:chOff x="926591" y="1083563"/>
            <a:chExt cx="3341370" cy="1888489"/>
          </a:xfrm>
        </p:grpSpPr>
        <p:pic>
          <p:nvPicPr>
            <p:cNvPr id="6" name="object 6"/>
            <p:cNvPicPr/>
            <p:nvPr/>
          </p:nvPicPr>
          <p:blipFill>
            <a:blip r:embed="rId2" cstate="print"/>
            <a:stretch>
              <a:fillRect/>
            </a:stretch>
          </p:blipFill>
          <p:spPr>
            <a:xfrm>
              <a:off x="926591" y="1175730"/>
              <a:ext cx="449579" cy="1796069"/>
            </a:xfrm>
            <a:prstGeom prst="rect">
              <a:avLst/>
            </a:prstGeom>
          </p:spPr>
        </p:pic>
        <p:pic>
          <p:nvPicPr>
            <p:cNvPr id="7" name="object 7"/>
            <p:cNvPicPr/>
            <p:nvPr/>
          </p:nvPicPr>
          <p:blipFill>
            <a:blip r:embed="rId3" cstate="print"/>
            <a:stretch>
              <a:fillRect/>
            </a:stretch>
          </p:blipFill>
          <p:spPr>
            <a:xfrm>
              <a:off x="2040636" y="1083563"/>
              <a:ext cx="827532" cy="1828800"/>
            </a:xfrm>
            <a:prstGeom prst="rect">
              <a:avLst/>
            </a:prstGeom>
          </p:spPr>
        </p:pic>
        <p:pic>
          <p:nvPicPr>
            <p:cNvPr id="8" name="object 8"/>
            <p:cNvPicPr/>
            <p:nvPr/>
          </p:nvPicPr>
          <p:blipFill>
            <a:blip r:embed="rId4" cstate="print"/>
            <a:stretch>
              <a:fillRect/>
            </a:stretch>
          </p:blipFill>
          <p:spPr>
            <a:xfrm>
              <a:off x="3550249" y="1249341"/>
              <a:ext cx="717255" cy="1557866"/>
            </a:xfrm>
            <a:prstGeom prst="rect">
              <a:avLst/>
            </a:prstGeom>
          </p:spPr>
        </p:pic>
      </p:grpSp>
      <p:sp>
        <p:nvSpPr>
          <p:cNvPr id="9" name="object 9"/>
          <p:cNvSpPr txBox="1"/>
          <p:nvPr/>
        </p:nvSpPr>
        <p:spPr>
          <a:xfrm>
            <a:off x="3538854" y="3041395"/>
            <a:ext cx="58166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10" normalizeH="0" baseline="0" noProof="0" dirty="0">
                <a:ln>
                  <a:noFill/>
                </a:ln>
                <a:solidFill>
                  <a:prstClr val="black"/>
                </a:solidFill>
                <a:effectLst/>
                <a:uLnTx/>
                <a:uFillTx/>
                <a:latin typeface="Calibri"/>
                <a:ea typeface="+mn-ea"/>
                <a:cs typeface="Calibri"/>
              </a:rPr>
              <a:t>(CPF50)</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0" name="object 10"/>
          <p:cNvPicPr/>
          <p:nvPr/>
        </p:nvPicPr>
        <p:blipFill>
          <a:blip r:embed="rId5" cstate="print"/>
          <a:stretch>
            <a:fillRect/>
          </a:stretch>
        </p:blipFill>
        <p:spPr>
          <a:xfrm>
            <a:off x="8165592" y="1237488"/>
            <a:ext cx="1211579" cy="1817151"/>
          </a:xfrm>
          <a:prstGeom prst="rect">
            <a:avLst/>
          </a:prstGeom>
        </p:spPr>
      </p:pic>
      <p:sp>
        <p:nvSpPr>
          <p:cNvPr id="11" name="object 11"/>
          <p:cNvSpPr txBox="1"/>
          <p:nvPr/>
        </p:nvSpPr>
        <p:spPr>
          <a:xfrm>
            <a:off x="1964817" y="3060954"/>
            <a:ext cx="67564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10" normalizeH="0" baseline="0" noProof="0" dirty="0">
                <a:ln>
                  <a:noFill/>
                </a:ln>
                <a:solidFill>
                  <a:prstClr val="black"/>
                </a:solidFill>
                <a:effectLst/>
                <a:uLnTx/>
                <a:uFillTx/>
                <a:latin typeface="Calibri"/>
                <a:ea typeface="+mn-ea"/>
                <a:cs typeface="Calibri"/>
              </a:rPr>
              <a:t>(CPE250)</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12"/>
          <p:cNvSpPr txBox="1"/>
          <p:nvPr/>
        </p:nvSpPr>
        <p:spPr>
          <a:xfrm>
            <a:off x="702360" y="3065475"/>
            <a:ext cx="675640" cy="24002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10" normalizeH="0" baseline="0" noProof="0" dirty="0">
                <a:ln>
                  <a:noFill/>
                </a:ln>
                <a:solidFill>
                  <a:prstClr val="black"/>
                </a:solidFill>
                <a:effectLst/>
                <a:uLnTx/>
                <a:uFillTx/>
                <a:latin typeface="Calibri"/>
                <a:ea typeface="+mn-ea"/>
                <a:cs typeface="Calibri"/>
              </a:rPr>
              <a:t>(CT4025)</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3"/>
          <p:cNvSpPr txBox="1"/>
          <p:nvPr/>
        </p:nvSpPr>
        <p:spPr>
          <a:xfrm>
            <a:off x="8333613" y="3084068"/>
            <a:ext cx="973455"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(JuiceBox</a:t>
            </a:r>
            <a:r>
              <a:rPr kumimoji="0" sz="1400" b="0" i="0" u="none" strike="noStrike" kern="1200" cap="none" spc="-70" normalizeH="0" baseline="0" noProof="0" dirty="0">
                <a:ln>
                  <a:noFill/>
                </a:ln>
                <a:solidFill>
                  <a:prstClr val="black"/>
                </a:solidFill>
                <a:effectLst/>
                <a:uLnTx/>
                <a:uFillTx/>
                <a:latin typeface="Calibri"/>
                <a:ea typeface="+mn-ea"/>
                <a:cs typeface="Calibri"/>
              </a:rPr>
              <a:t> </a:t>
            </a:r>
            <a:r>
              <a:rPr kumimoji="0" sz="1400" b="0" i="0" u="none" strike="noStrike" kern="1200" cap="none" spc="-25" normalizeH="0" baseline="0" noProof="0" dirty="0">
                <a:ln>
                  <a:noFill/>
                </a:ln>
                <a:solidFill>
                  <a:prstClr val="black"/>
                </a:solidFill>
                <a:effectLst/>
                <a:uLnTx/>
                <a:uFillTx/>
                <a:latin typeface="Calibri"/>
                <a:ea typeface="+mn-ea"/>
                <a:cs typeface="Calibri"/>
              </a:rPr>
              <a:t>40)</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14" name="object 14"/>
          <p:cNvGrpSpPr/>
          <p:nvPr/>
        </p:nvGrpSpPr>
        <p:grpSpPr>
          <a:xfrm>
            <a:off x="3621023" y="4056888"/>
            <a:ext cx="8435340" cy="2651760"/>
            <a:chOff x="3621023" y="4056888"/>
            <a:chExt cx="8435340" cy="2651760"/>
          </a:xfrm>
        </p:grpSpPr>
        <p:pic>
          <p:nvPicPr>
            <p:cNvPr id="15" name="object 15"/>
            <p:cNvPicPr/>
            <p:nvPr/>
          </p:nvPicPr>
          <p:blipFill>
            <a:blip r:embed="rId6" cstate="print"/>
            <a:stretch>
              <a:fillRect/>
            </a:stretch>
          </p:blipFill>
          <p:spPr>
            <a:xfrm>
              <a:off x="3621023" y="4056888"/>
              <a:ext cx="8435340" cy="1371600"/>
            </a:xfrm>
            <a:prstGeom prst="rect">
              <a:avLst/>
            </a:prstGeom>
          </p:spPr>
        </p:pic>
        <p:pic>
          <p:nvPicPr>
            <p:cNvPr id="16" name="object 16"/>
            <p:cNvPicPr/>
            <p:nvPr/>
          </p:nvPicPr>
          <p:blipFill>
            <a:blip r:embed="rId7" cstate="print"/>
            <a:stretch>
              <a:fillRect/>
            </a:stretch>
          </p:blipFill>
          <p:spPr>
            <a:xfrm>
              <a:off x="3669791" y="5417820"/>
              <a:ext cx="2461260" cy="1280160"/>
            </a:xfrm>
            <a:prstGeom prst="rect">
              <a:avLst/>
            </a:prstGeom>
          </p:spPr>
        </p:pic>
        <p:pic>
          <p:nvPicPr>
            <p:cNvPr id="17" name="object 17"/>
            <p:cNvPicPr/>
            <p:nvPr/>
          </p:nvPicPr>
          <p:blipFill>
            <a:blip r:embed="rId8" cstate="print"/>
            <a:stretch>
              <a:fillRect/>
            </a:stretch>
          </p:blipFill>
          <p:spPr>
            <a:xfrm>
              <a:off x="9412223" y="5428488"/>
              <a:ext cx="2506979" cy="1280160"/>
            </a:xfrm>
            <a:prstGeom prst="rect">
              <a:avLst/>
            </a:prstGeom>
          </p:spPr>
        </p:pic>
      </p:grpSp>
      <p:pic>
        <p:nvPicPr>
          <p:cNvPr id="18" name="object 18"/>
          <p:cNvPicPr/>
          <p:nvPr/>
        </p:nvPicPr>
        <p:blipFill>
          <a:blip r:embed="rId9" cstate="print"/>
          <a:stretch>
            <a:fillRect/>
          </a:stretch>
        </p:blipFill>
        <p:spPr>
          <a:xfrm>
            <a:off x="6473952" y="5562600"/>
            <a:ext cx="2494788" cy="990600"/>
          </a:xfrm>
          <a:prstGeom prst="rect">
            <a:avLst/>
          </a:prstGeom>
        </p:spPr>
      </p:pic>
      <p:grpSp>
        <p:nvGrpSpPr>
          <p:cNvPr id="19" name="object 19"/>
          <p:cNvGrpSpPr/>
          <p:nvPr/>
        </p:nvGrpSpPr>
        <p:grpSpPr>
          <a:xfrm>
            <a:off x="614172" y="1074419"/>
            <a:ext cx="6955790" cy="2307590"/>
            <a:chOff x="614172" y="1074419"/>
            <a:chExt cx="6955790" cy="2307590"/>
          </a:xfrm>
        </p:grpSpPr>
        <p:pic>
          <p:nvPicPr>
            <p:cNvPr id="20" name="object 20"/>
            <p:cNvPicPr/>
            <p:nvPr/>
          </p:nvPicPr>
          <p:blipFill>
            <a:blip r:embed="rId10" cstate="print"/>
            <a:stretch>
              <a:fillRect/>
            </a:stretch>
          </p:blipFill>
          <p:spPr>
            <a:xfrm>
              <a:off x="4639056" y="1341119"/>
              <a:ext cx="2799588" cy="1296924"/>
            </a:xfrm>
            <a:prstGeom prst="rect">
              <a:avLst/>
            </a:prstGeom>
          </p:spPr>
        </p:pic>
        <p:sp>
          <p:nvSpPr>
            <p:cNvPr id="21" name="object 21"/>
            <p:cNvSpPr/>
            <p:nvPr/>
          </p:nvSpPr>
          <p:spPr>
            <a:xfrm>
              <a:off x="624078" y="1084325"/>
              <a:ext cx="6936105" cy="2287905"/>
            </a:xfrm>
            <a:custGeom>
              <a:avLst/>
              <a:gdLst/>
              <a:ahLst/>
              <a:cxnLst/>
              <a:rect l="l" t="t" r="r" b="b"/>
              <a:pathLst>
                <a:path w="6936105" h="2287904">
                  <a:moveTo>
                    <a:pt x="0" y="381253"/>
                  </a:moveTo>
                  <a:lnTo>
                    <a:pt x="2970" y="333429"/>
                  </a:lnTo>
                  <a:lnTo>
                    <a:pt x="11644" y="287377"/>
                  </a:lnTo>
                  <a:lnTo>
                    <a:pt x="25663" y="243456"/>
                  </a:lnTo>
                  <a:lnTo>
                    <a:pt x="44671" y="202022"/>
                  </a:lnTo>
                  <a:lnTo>
                    <a:pt x="68310" y="163433"/>
                  </a:lnTo>
                  <a:lnTo>
                    <a:pt x="96222" y="128045"/>
                  </a:lnTo>
                  <a:lnTo>
                    <a:pt x="128051" y="96218"/>
                  </a:lnTo>
                  <a:lnTo>
                    <a:pt x="163438" y="68306"/>
                  </a:lnTo>
                  <a:lnTo>
                    <a:pt x="202027" y="44668"/>
                  </a:lnTo>
                  <a:lnTo>
                    <a:pt x="243461" y="25662"/>
                  </a:lnTo>
                  <a:lnTo>
                    <a:pt x="287381" y="11643"/>
                  </a:lnTo>
                  <a:lnTo>
                    <a:pt x="333431" y="2970"/>
                  </a:lnTo>
                  <a:lnTo>
                    <a:pt x="381253" y="0"/>
                  </a:lnTo>
                  <a:lnTo>
                    <a:pt x="6554470" y="0"/>
                  </a:lnTo>
                  <a:lnTo>
                    <a:pt x="6602294" y="2970"/>
                  </a:lnTo>
                  <a:lnTo>
                    <a:pt x="6648346" y="11643"/>
                  </a:lnTo>
                  <a:lnTo>
                    <a:pt x="6692267" y="25662"/>
                  </a:lnTo>
                  <a:lnTo>
                    <a:pt x="6733701" y="44668"/>
                  </a:lnTo>
                  <a:lnTo>
                    <a:pt x="6772290" y="68306"/>
                  </a:lnTo>
                  <a:lnTo>
                    <a:pt x="6807678" y="96218"/>
                  </a:lnTo>
                  <a:lnTo>
                    <a:pt x="6839505" y="128045"/>
                  </a:lnTo>
                  <a:lnTo>
                    <a:pt x="6867417" y="163433"/>
                  </a:lnTo>
                  <a:lnTo>
                    <a:pt x="6891055" y="202022"/>
                  </a:lnTo>
                  <a:lnTo>
                    <a:pt x="6910061" y="243456"/>
                  </a:lnTo>
                  <a:lnTo>
                    <a:pt x="6924080" y="287377"/>
                  </a:lnTo>
                  <a:lnTo>
                    <a:pt x="6932753" y="333429"/>
                  </a:lnTo>
                  <a:lnTo>
                    <a:pt x="6935724" y="381253"/>
                  </a:lnTo>
                  <a:lnTo>
                    <a:pt x="6935724" y="1906270"/>
                  </a:lnTo>
                  <a:lnTo>
                    <a:pt x="6932753" y="1954094"/>
                  </a:lnTo>
                  <a:lnTo>
                    <a:pt x="6924080" y="2000146"/>
                  </a:lnTo>
                  <a:lnTo>
                    <a:pt x="6910061" y="2044067"/>
                  </a:lnTo>
                  <a:lnTo>
                    <a:pt x="6891055" y="2085501"/>
                  </a:lnTo>
                  <a:lnTo>
                    <a:pt x="6867417" y="2124090"/>
                  </a:lnTo>
                  <a:lnTo>
                    <a:pt x="6839505" y="2159478"/>
                  </a:lnTo>
                  <a:lnTo>
                    <a:pt x="6807678" y="2191305"/>
                  </a:lnTo>
                  <a:lnTo>
                    <a:pt x="6772290" y="2219217"/>
                  </a:lnTo>
                  <a:lnTo>
                    <a:pt x="6733701" y="2242855"/>
                  </a:lnTo>
                  <a:lnTo>
                    <a:pt x="6692267" y="2261861"/>
                  </a:lnTo>
                  <a:lnTo>
                    <a:pt x="6648346" y="2275880"/>
                  </a:lnTo>
                  <a:lnTo>
                    <a:pt x="6602294" y="2284553"/>
                  </a:lnTo>
                  <a:lnTo>
                    <a:pt x="6554470" y="2287524"/>
                  </a:lnTo>
                  <a:lnTo>
                    <a:pt x="381253" y="2287524"/>
                  </a:lnTo>
                  <a:lnTo>
                    <a:pt x="333431" y="2284553"/>
                  </a:lnTo>
                  <a:lnTo>
                    <a:pt x="287381" y="2275880"/>
                  </a:lnTo>
                  <a:lnTo>
                    <a:pt x="243461" y="2261861"/>
                  </a:lnTo>
                  <a:lnTo>
                    <a:pt x="202027" y="2242855"/>
                  </a:lnTo>
                  <a:lnTo>
                    <a:pt x="163438" y="2219217"/>
                  </a:lnTo>
                  <a:lnTo>
                    <a:pt x="128051" y="2191305"/>
                  </a:lnTo>
                  <a:lnTo>
                    <a:pt x="96222" y="2159478"/>
                  </a:lnTo>
                  <a:lnTo>
                    <a:pt x="68310" y="2124090"/>
                  </a:lnTo>
                  <a:lnTo>
                    <a:pt x="44671" y="2085501"/>
                  </a:lnTo>
                  <a:lnTo>
                    <a:pt x="25663" y="2044067"/>
                  </a:lnTo>
                  <a:lnTo>
                    <a:pt x="11644" y="2000146"/>
                  </a:lnTo>
                  <a:lnTo>
                    <a:pt x="2970" y="1954094"/>
                  </a:lnTo>
                  <a:lnTo>
                    <a:pt x="0" y="1906270"/>
                  </a:lnTo>
                  <a:lnTo>
                    <a:pt x="0" y="381253"/>
                  </a:lnTo>
                  <a:close/>
                </a:path>
              </a:pathLst>
            </a:custGeom>
            <a:ln w="19812">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 name="object 22"/>
          <p:cNvGrpSpPr/>
          <p:nvPr/>
        </p:nvGrpSpPr>
        <p:grpSpPr>
          <a:xfrm>
            <a:off x="8135111" y="1089660"/>
            <a:ext cx="4014470" cy="2306320"/>
            <a:chOff x="8135111" y="1089660"/>
            <a:chExt cx="4014470" cy="2306320"/>
          </a:xfrm>
        </p:grpSpPr>
        <p:pic>
          <p:nvPicPr>
            <p:cNvPr id="23" name="object 23"/>
            <p:cNvPicPr/>
            <p:nvPr/>
          </p:nvPicPr>
          <p:blipFill>
            <a:blip r:embed="rId11" cstate="print"/>
            <a:stretch>
              <a:fillRect/>
            </a:stretch>
          </p:blipFill>
          <p:spPr>
            <a:xfrm>
              <a:off x="9616439" y="1283208"/>
              <a:ext cx="2356104" cy="1981200"/>
            </a:xfrm>
            <a:prstGeom prst="rect">
              <a:avLst/>
            </a:prstGeom>
          </p:spPr>
        </p:pic>
        <p:sp>
          <p:nvSpPr>
            <p:cNvPr id="24" name="object 24"/>
            <p:cNvSpPr/>
            <p:nvPr/>
          </p:nvSpPr>
          <p:spPr>
            <a:xfrm>
              <a:off x="8145017" y="1099566"/>
              <a:ext cx="3994785" cy="2286000"/>
            </a:xfrm>
            <a:custGeom>
              <a:avLst/>
              <a:gdLst/>
              <a:ahLst/>
              <a:cxnLst/>
              <a:rect l="l" t="t" r="r" b="b"/>
              <a:pathLst>
                <a:path w="3994784" h="2286000">
                  <a:moveTo>
                    <a:pt x="0" y="381000"/>
                  </a:moveTo>
                  <a:lnTo>
                    <a:pt x="2968" y="333204"/>
                  </a:lnTo>
                  <a:lnTo>
                    <a:pt x="11634" y="287181"/>
                  </a:lnTo>
                  <a:lnTo>
                    <a:pt x="25643" y="243288"/>
                  </a:lnTo>
                  <a:lnTo>
                    <a:pt x="44636" y="201881"/>
                  </a:lnTo>
                  <a:lnTo>
                    <a:pt x="68257" y="163318"/>
                  </a:lnTo>
                  <a:lnTo>
                    <a:pt x="96149" y="127955"/>
                  </a:lnTo>
                  <a:lnTo>
                    <a:pt x="127955" y="96149"/>
                  </a:lnTo>
                  <a:lnTo>
                    <a:pt x="163318" y="68257"/>
                  </a:lnTo>
                  <a:lnTo>
                    <a:pt x="201881" y="44636"/>
                  </a:lnTo>
                  <a:lnTo>
                    <a:pt x="243288" y="25643"/>
                  </a:lnTo>
                  <a:lnTo>
                    <a:pt x="287181" y="11634"/>
                  </a:lnTo>
                  <a:lnTo>
                    <a:pt x="333204" y="2968"/>
                  </a:lnTo>
                  <a:lnTo>
                    <a:pt x="381000" y="0"/>
                  </a:lnTo>
                  <a:lnTo>
                    <a:pt x="3613404" y="0"/>
                  </a:lnTo>
                  <a:lnTo>
                    <a:pt x="3661199" y="2968"/>
                  </a:lnTo>
                  <a:lnTo>
                    <a:pt x="3707222" y="11634"/>
                  </a:lnTo>
                  <a:lnTo>
                    <a:pt x="3751115" y="25643"/>
                  </a:lnTo>
                  <a:lnTo>
                    <a:pt x="3792522" y="44636"/>
                  </a:lnTo>
                  <a:lnTo>
                    <a:pt x="3831085" y="68257"/>
                  </a:lnTo>
                  <a:lnTo>
                    <a:pt x="3866448" y="96149"/>
                  </a:lnTo>
                  <a:lnTo>
                    <a:pt x="3898254" y="127955"/>
                  </a:lnTo>
                  <a:lnTo>
                    <a:pt x="3926146" y="163318"/>
                  </a:lnTo>
                  <a:lnTo>
                    <a:pt x="3949767" y="201881"/>
                  </a:lnTo>
                  <a:lnTo>
                    <a:pt x="3968760" y="243288"/>
                  </a:lnTo>
                  <a:lnTo>
                    <a:pt x="3982769" y="287181"/>
                  </a:lnTo>
                  <a:lnTo>
                    <a:pt x="3991435" y="333204"/>
                  </a:lnTo>
                  <a:lnTo>
                    <a:pt x="3994404" y="381000"/>
                  </a:lnTo>
                  <a:lnTo>
                    <a:pt x="3994404" y="1905000"/>
                  </a:lnTo>
                  <a:lnTo>
                    <a:pt x="3991435" y="1952795"/>
                  </a:lnTo>
                  <a:lnTo>
                    <a:pt x="3982769" y="1998818"/>
                  </a:lnTo>
                  <a:lnTo>
                    <a:pt x="3968760" y="2042711"/>
                  </a:lnTo>
                  <a:lnTo>
                    <a:pt x="3949767" y="2084118"/>
                  </a:lnTo>
                  <a:lnTo>
                    <a:pt x="3926146" y="2122681"/>
                  </a:lnTo>
                  <a:lnTo>
                    <a:pt x="3898254" y="2158044"/>
                  </a:lnTo>
                  <a:lnTo>
                    <a:pt x="3866448" y="2189850"/>
                  </a:lnTo>
                  <a:lnTo>
                    <a:pt x="3831085" y="2217742"/>
                  </a:lnTo>
                  <a:lnTo>
                    <a:pt x="3792522" y="2241363"/>
                  </a:lnTo>
                  <a:lnTo>
                    <a:pt x="3751115" y="2260356"/>
                  </a:lnTo>
                  <a:lnTo>
                    <a:pt x="3707222" y="2274365"/>
                  </a:lnTo>
                  <a:lnTo>
                    <a:pt x="3661199" y="2283031"/>
                  </a:lnTo>
                  <a:lnTo>
                    <a:pt x="3613404" y="2286000"/>
                  </a:lnTo>
                  <a:lnTo>
                    <a:pt x="381000" y="2286000"/>
                  </a:lnTo>
                  <a:lnTo>
                    <a:pt x="333204" y="2283031"/>
                  </a:lnTo>
                  <a:lnTo>
                    <a:pt x="287181" y="2274365"/>
                  </a:lnTo>
                  <a:lnTo>
                    <a:pt x="243288" y="2260356"/>
                  </a:lnTo>
                  <a:lnTo>
                    <a:pt x="201881" y="2241363"/>
                  </a:lnTo>
                  <a:lnTo>
                    <a:pt x="163318" y="2217742"/>
                  </a:lnTo>
                  <a:lnTo>
                    <a:pt x="127955" y="2189850"/>
                  </a:lnTo>
                  <a:lnTo>
                    <a:pt x="96149" y="2158044"/>
                  </a:lnTo>
                  <a:lnTo>
                    <a:pt x="68257" y="2122681"/>
                  </a:lnTo>
                  <a:lnTo>
                    <a:pt x="44636" y="2084118"/>
                  </a:lnTo>
                  <a:lnTo>
                    <a:pt x="25643" y="2042711"/>
                  </a:lnTo>
                  <a:lnTo>
                    <a:pt x="11634" y="1998818"/>
                  </a:lnTo>
                  <a:lnTo>
                    <a:pt x="2968" y="1952795"/>
                  </a:lnTo>
                  <a:lnTo>
                    <a:pt x="0" y="1905000"/>
                  </a:lnTo>
                  <a:lnTo>
                    <a:pt x="0" y="381000"/>
                  </a:lnTo>
                  <a:close/>
                </a:path>
              </a:pathLst>
            </a:custGeom>
            <a:ln w="19812">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5" name="object 25"/>
          <p:cNvGrpSpPr/>
          <p:nvPr/>
        </p:nvGrpSpPr>
        <p:grpSpPr>
          <a:xfrm>
            <a:off x="7683245" y="2081910"/>
            <a:ext cx="295910" cy="266700"/>
            <a:chOff x="7683245" y="2081910"/>
            <a:chExt cx="295910" cy="266700"/>
          </a:xfrm>
        </p:grpSpPr>
        <p:sp>
          <p:nvSpPr>
            <p:cNvPr id="26" name="object 26"/>
            <p:cNvSpPr/>
            <p:nvPr/>
          </p:nvSpPr>
          <p:spPr>
            <a:xfrm>
              <a:off x="7689342" y="2087879"/>
              <a:ext cx="283845" cy="254000"/>
            </a:xfrm>
            <a:custGeom>
              <a:avLst/>
              <a:gdLst/>
              <a:ahLst/>
              <a:cxnLst/>
              <a:rect l="l" t="t" r="r" b="b"/>
              <a:pathLst>
                <a:path w="283845" h="254000">
                  <a:moveTo>
                    <a:pt x="283464" y="86360"/>
                  </a:moveTo>
                  <a:lnTo>
                    <a:pt x="182372" y="86360"/>
                  </a:lnTo>
                  <a:lnTo>
                    <a:pt x="182372" y="0"/>
                  </a:lnTo>
                  <a:lnTo>
                    <a:pt x="101092" y="0"/>
                  </a:lnTo>
                  <a:lnTo>
                    <a:pt x="101092" y="86360"/>
                  </a:lnTo>
                  <a:lnTo>
                    <a:pt x="0" y="86360"/>
                  </a:lnTo>
                  <a:lnTo>
                    <a:pt x="0" y="167640"/>
                  </a:lnTo>
                  <a:lnTo>
                    <a:pt x="101092" y="167640"/>
                  </a:lnTo>
                  <a:lnTo>
                    <a:pt x="101092" y="254000"/>
                  </a:lnTo>
                  <a:lnTo>
                    <a:pt x="182372" y="254000"/>
                  </a:lnTo>
                  <a:lnTo>
                    <a:pt x="182372" y="167640"/>
                  </a:lnTo>
                  <a:lnTo>
                    <a:pt x="283464" y="167640"/>
                  </a:lnTo>
                  <a:lnTo>
                    <a:pt x="283464" y="86360"/>
                  </a:lnTo>
                  <a:close/>
                </a:path>
              </a:pathLst>
            </a:custGeom>
            <a:solidFill>
              <a:srgbClr val="EC7C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object 27"/>
            <p:cNvSpPr/>
            <p:nvPr/>
          </p:nvSpPr>
          <p:spPr>
            <a:xfrm>
              <a:off x="7689341" y="2088006"/>
              <a:ext cx="283845" cy="254635"/>
            </a:xfrm>
            <a:custGeom>
              <a:avLst/>
              <a:gdLst/>
              <a:ahLst/>
              <a:cxnLst/>
              <a:rect l="l" t="t" r="r" b="b"/>
              <a:pathLst>
                <a:path w="283845" h="254635">
                  <a:moveTo>
                    <a:pt x="0" y="86487"/>
                  </a:moveTo>
                  <a:lnTo>
                    <a:pt x="101091" y="86487"/>
                  </a:lnTo>
                  <a:lnTo>
                    <a:pt x="101091" y="0"/>
                  </a:lnTo>
                  <a:lnTo>
                    <a:pt x="182372" y="0"/>
                  </a:lnTo>
                  <a:lnTo>
                    <a:pt x="182372" y="86487"/>
                  </a:lnTo>
                  <a:lnTo>
                    <a:pt x="283463" y="86487"/>
                  </a:lnTo>
                  <a:lnTo>
                    <a:pt x="283463" y="167766"/>
                  </a:lnTo>
                  <a:lnTo>
                    <a:pt x="182372" y="167766"/>
                  </a:lnTo>
                  <a:lnTo>
                    <a:pt x="182372" y="254253"/>
                  </a:lnTo>
                  <a:lnTo>
                    <a:pt x="101091" y="254253"/>
                  </a:lnTo>
                  <a:lnTo>
                    <a:pt x="101091" y="167766"/>
                  </a:lnTo>
                  <a:lnTo>
                    <a:pt x="0" y="167766"/>
                  </a:lnTo>
                  <a:lnTo>
                    <a:pt x="0" y="86487"/>
                  </a:lnTo>
                  <a:close/>
                </a:path>
              </a:pathLst>
            </a:custGeom>
            <a:ln w="12192">
              <a:solidFill>
                <a:srgbClr val="AD5A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239685"/>
            <a:ext cx="12090400" cy="517449"/>
          </a:xfrm>
          <a:prstGeom prst="rect">
            <a:avLst/>
          </a:prstGeom>
        </p:spPr>
        <p:txBody>
          <a:bodyPr vert="horz" wrap="square" lIns="0" tIns="67945" rIns="0" bIns="0" rtlCol="0">
            <a:spAutoFit/>
          </a:bodyPr>
          <a:lstStyle/>
          <a:p>
            <a:pPr marL="12700" marR="5080" indent="31750" algn="ctr">
              <a:lnSpc>
                <a:spcPts val="3460"/>
              </a:lnSpc>
              <a:spcBef>
                <a:spcPts val="535"/>
              </a:spcBef>
            </a:pPr>
            <a:r>
              <a:rPr lang="en-US" sz="3200" b="1" spc="-10" dirty="0">
                <a:solidFill>
                  <a:srgbClr val="7030A0"/>
                </a:solidFill>
                <a:latin typeface="Arial"/>
                <a:cs typeface="Arial"/>
              </a:rPr>
              <a:t>Interested In More Rural Reimagined Info</a:t>
            </a:r>
            <a:r>
              <a:rPr sz="3200" b="1" spc="-10" dirty="0">
                <a:solidFill>
                  <a:srgbClr val="7030A0"/>
                </a:solidFill>
                <a:latin typeface="Arial"/>
                <a:cs typeface="Arial"/>
              </a:rPr>
              <a:t>?</a:t>
            </a:r>
            <a:endParaRPr sz="3200" dirty="0">
              <a:solidFill>
                <a:srgbClr val="7030A0"/>
              </a:solidFill>
              <a:latin typeface="Arial"/>
              <a:cs typeface="Arial"/>
            </a:endParaRPr>
          </a:p>
        </p:txBody>
      </p:sp>
      <p:sp>
        <p:nvSpPr>
          <p:cNvPr id="3" name="object 3"/>
          <p:cNvSpPr txBox="1"/>
          <p:nvPr/>
        </p:nvSpPr>
        <p:spPr>
          <a:xfrm>
            <a:off x="2879598" y="4837938"/>
            <a:ext cx="6261100" cy="123126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32000"/>
              </a:lnSpc>
              <a:spcBef>
                <a:spcPts val="10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Principal</a:t>
            </a:r>
            <a:r>
              <a:rPr kumimoji="0" sz="2000" b="0" i="0" u="none" strike="noStrike" kern="1200" cap="none" spc="-3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Investigator</a:t>
            </a:r>
            <a:r>
              <a:rPr kumimoji="0" sz="2000" b="0" i="0"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and</a:t>
            </a:r>
            <a:r>
              <a:rPr kumimoji="0" sz="2000" b="0" i="0" u="none" strike="noStrike" kern="1200" cap="none" spc="-3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Presenter:</a:t>
            </a:r>
            <a:r>
              <a:rPr kumimoji="0" sz="2000" b="0" i="0" u="none" strike="noStrike" kern="1200" cap="none" spc="-7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Prof.</a:t>
            </a:r>
            <a:r>
              <a:rPr kumimoji="0" sz="2000" b="0" i="0" u="none" strike="noStrike" kern="1200" cap="none" spc="-4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Pingen</a:t>
            </a:r>
            <a:r>
              <a:rPr kumimoji="0" sz="2000" b="0" i="0" u="none" strike="noStrike" kern="1200" cap="none" spc="-15" normalizeH="0" baseline="0" noProof="0" dirty="0">
                <a:ln>
                  <a:noFill/>
                </a:ln>
                <a:solidFill>
                  <a:prstClr val="black"/>
                </a:solidFill>
                <a:effectLst/>
                <a:uLnTx/>
                <a:uFillTx/>
                <a:latin typeface="Arial"/>
                <a:ea typeface="+mn-ea"/>
                <a:cs typeface="Arial"/>
              </a:rPr>
              <a:t> </a:t>
            </a:r>
            <a:r>
              <a:rPr kumimoji="0" sz="2000" b="0" i="0" u="none" strike="noStrike" kern="1200" cap="none" spc="-20" normalizeH="0" baseline="0" noProof="0" dirty="0">
                <a:ln>
                  <a:noFill/>
                </a:ln>
                <a:solidFill>
                  <a:prstClr val="black"/>
                </a:solidFill>
                <a:effectLst/>
                <a:uLnTx/>
                <a:uFillTx/>
                <a:latin typeface="Arial"/>
                <a:ea typeface="+mn-ea"/>
                <a:cs typeface="Arial"/>
              </a:rPr>
              <a:t>Chen </a:t>
            </a:r>
            <a:r>
              <a:rPr kumimoji="0" sz="2000" b="0" i="0" u="none" strike="noStrike" kern="1200" cap="none" spc="-30" normalizeH="0" baseline="0" noProof="0" dirty="0">
                <a:ln>
                  <a:noFill/>
                </a:ln>
                <a:solidFill>
                  <a:prstClr val="black"/>
                </a:solidFill>
                <a:effectLst/>
                <a:uLnTx/>
                <a:uFillTx/>
                <a:latin typeface="Arial"/>
                <a:ea typeface="+mn-ea"/>
                <a:cs typeface="Arial"/>
              </a:rPr>
              <a:t>Tennessee</a:t>
            </a:r>
            <a:r>
              <a:rPr kumimoji="0" sz="2000" b="0" i="0" u="none" strike="noStrike" kern="1200" cap="none" spc="-90" normalizeH="0" baseline="0" noProof="0" dirty="0">
                <a:ln>
                  <a:noFill/>
                </a:ln>
                <a:solidFill>
                  <a:prstClr val="black"/>
                </a:solidFill>
                <a:effectLst/>
                <a:uLnTx/>
                <a:uFillTx/>
                <a:latin typeface="Arial"/>
                <a:ea typeface="+mn-ea"/>
                <a:cs typeface="Arial"/>
              </a:rPr>
              <a:t> </a:t>
            </a:r>
            <a:r>
              <a:rPr kumimoji="0" sz="2000" b="0" i="0" u="none" strike="noStrike" kern="1200" cap="none" spc="-20" normalizeH="0" baseline="0" noProof="0" dirty="0">
                <a:ln>
                  <a:noFill/>
                </a:ln>
                <a:solidFill>
                  <a:prstClr val="black"/>
                </a:solidFill>
                <a:effectLst/>
                <a:uLnTx/>
                <a:uFillTx/>
                <a:latin typeface="Arial"/>
                <a:ea typeface="+mn-ea"/>
                <a:cs typeface="Arial"/>
              </a:rPr>
              <a:t>Technological</a:t>
            </a:r>
            <a:r>
              <a:rPr kumimoji="0" sz="2000" b="0" i="0" u="none" strike="noStrike" kern="1200" cap="none" spc="-30" normalizeH="0" baseline="0" noProof="0" dirty="0">
                <a:ln>
                  <a:noFill/>
                </a:ln>
                <a:solidFill>
                  <a:prstClr val="black"/>
                </a:solidFill>
                <a:effectLst/>
                <a:uLnTx/>
                <a:uFillTx/>
                <a:latin typeface="Arial"/>
                <a:ea typeface="+mn-ea"/>
                <a:cs typeface="Arial"/>
              </a:rPr>
              <a:t> </a:t>
            </a:r>
            <a:r>
              <a:rPr kumimoji="0" sz="2000" b="0" i="0" u="none" strike="noStrike" kern="1200" cap="none" spc="-10" normalizeH="0" baseline="0" noProof="0" dirty="0">
                <a:ln>
                  <a:noFill/>
                </a:ln>
                <a:solidFill>
                  <a:prstClr val="black"/>
                </a:solidFill>
                <a:effectLst/>
                <a:uLnTx/>
                <a:uFillTx/>
                <a:latin typeface="Arial"/>
                <a:ea typeface="+mn-ea"/>
                <a:cs typeface="Arial"/>
              </a:rPr>
              <a:t>University</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810" marR="0" lvl="0" indent="0" algn="ctr" defTabSz="914400" rtl="0" eaLnBrk="1" fontAlgn="auto" latinLnBrk="0" hangingPunct="1">
              <a:lnSpc>
                <a:spcPct val="100000"/>
              </a:lnSpc>
              <a:spcBef>
                <a:spcPts val="75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Email:</a:t>
            </a:r>
            <a:r>
              <a:rPr kumimoji="0" sz="2000" b="0" i="0" u="none" strike="noStrike" kern="1200" cap="none" spc="-15" normalizeH="0" baseline="0" noProof="0" dirty="0">
                <a:ln>
                  <a:noFill/>
                </a:ln>
                <a:solidFill>
                  <a:prstClr val="black"/>
                </a:solidFill>
                <a:effectLst/>
                <a:uLnTx/>
                <a:uFillTx/>
                <a:latin typeface="Arial"/>
                <a:ea typeface="+mn-ea"/>
                <a:cs typeface="Arial"/>
              </a:rPr>
              <a:t> </a:t>
            </a:r>
            <a:r>
              <a:rPr kumimoji="0" sz="2000" b="0" i="0" u="sng" strike="noStrike" kern="1200" cap="none" spc="0" normalizeH="0" baseline="0" noProof="0" dirty="0">
                <a:ln>
                  <a:noFill/>
                </a:ln>
                <a:solidFill>
                  <a:srgbClr val="0462C1"/>
                </a:solidFill>
                <a:effectLst/>
                <a:uLnTx/>
                <a:uFill>
                  <a:solidFill>
                    <a:srgbClr val="0462C1"/>
                  </a:solidFill>
                </a:uFill>
                <a:latin typeface="Arial"/>
                <a:ea typeface="+mn-ea"/>
                <a:cs typeface="Arial"/>
                <a:hlinkClick r:id="rId2"/>
              </a:rPr>
              <a:t>pchen@tntech.edu</a:t>
            </a:r>
            <a:r>
              <a:rPr kumimoji="0" sz="2000" b="0" i="0" u="none" strike="noStrike" kern="1200" cap="none" spc="0" normalizeH="0" baseline="0" noProof="0" dirty="0">
                <a:ln>
                  <a:noFill/>
                </a:ln>
                <a:solidFill>
                  <a:prstClr val="black"/>
                </a:solidFill>
                <a:effectLst/>
                <a:uLnTx/>
                <a:uFillTx/>
                <a:latin typeface="Arial"/>
                <a:ea typeface="+mn-ea"/>
                <a:cs typeface="Arial"/>
              </a:rPr>
              <a:t>;</a:t>
            </a:r>
            <a:r>
              <a:rPr kumimoji="0" sz="2000" b="0" i="0" u="none" strike="noStrike" kern="1200" cap="none" spc="-4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Phone:</a:t>
            </a:r>
            <a:r>
              <a:rPr kumimoji="0" sz="2000" b="0" i="0" u="none" strike="noStrike" kern="1200" cap="none" spc="-25"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Arial"/>
                <a:ea typeface="+mn-ea"/>
                <a:cs typeface="Arial"/>
              </a:rPr>
              <a:t>(931)</a:t>
            </a:r>
            <a:r>
              <a:rPr kumimoji="0" sz="2000" b="0" i="0" u="none" strike="noStrike" kern="1200" cap="none" spc="-35" normalizeH="0" baseline="0" noProof="0" dirty="0">
                <a:ln>
                  <a:noFill/>
                </a:ln>
                <a:solidFill>
                  <a:prstClr val="black"/>
                </a:solidFill>
                <a:effectLst/>
                <a:uLnTx/>
                <a:uFillTx/>
                <a:latin typeface="Arial"/>
                <a:ea typeface="+mn-ea"/>
                <a:cs typeface="Arial"/>
              </a:rPr>
              <a:t> </a:t>
            </a:r>
            <a:r>
              <a:rPr kumimoji="0" sz="2000" b="0" i="0" u="none" strike="noStrike" kern="1200" cap="none" spc="-10" normalizeH="0" baseline="0" noProof="0" dirty="0">
                <a:ln>
                  <a:noFill/>
                </a:ln>
                <a:solidFill>
                  <a:prstClr val="black"/>
                </a:solidFill>
                <a:effectLst/>
                <a:uLnTx/>
                <a:uFillTx/>
                <a:latin typeface="Arial"/>
                <a:ea typeface="+mn-ea"/>
                <a:cs typeface="Arial"/>
              </a:rPr>
              <a:t>372-</a:t>
            </a:r>
            <a:r>
              <a:rPr kumimoji="0" sz="2000" b="0" i="0" u="none" strike="noStrike" kern="1200" cap="none" spc="-20" normalizeH="0" baseline="0" noProof="0" dirty="0">
                <a:ln>
                  <a:noFill/>
                </a:ln>
                <a:solidFill>
                  <a:prstClr val="black"/>
                </a:solidFill>
                <a:effectLst/>
                <a:uLnTx/>
                <a:uFillTx/>
                <a:latin typeface="Arial"/>
                <a:ea typeface="+mn-ea"/>
                <a:cs typeface="Arial"/>
              </a:rPr>
              <a:t>3310</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6" name="Picture 5">
            <a:extLst>
              <a:ext uri="{FF2B5EF4-FFF2-40B4-BE49-F238E27FC236}">
                <a16:creationId xmlns:a16="http://schemas.microsoft.com/office/drawing/2014/main" id="{93FB5394-8582-B09B-905A-DAD453FEE07D}"/>
              </a:ext>
            </a:extLst>
          </p:cNvPr>
          <p:cNvPicPr>
            <a:picLocks noChangeAspect="1"/>
          </p:cNvPicPr>
          <p:nvPr/>
        </p:nvPicPr>
        <p:blipFill>
          <a:blip r:embed="rId3"/>
          <a:stretch>
            <a:fillRect/>
          </a:stretch>
        </p:blipFill>
        <p:spPr>
          <a:xfrm>
            <a:off x="4878578" y="2276203"/>
            <a:ext cx="2263140" cy="22605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634F6-37C8-A989-4EFE-E04A6CACDE15}"/>
              </a:ext>
            </a:extLst>
          </p:cNvPr>
          <p:cNvPicPr>
            <a:picLocks noChangeAspect="1"/>
          </p:cNvPicPr>
          <p:nvPr/>
        </p:nvPicPr>
        <p:blipFill rotWithShape="1">
          <a:blip r:embed="rId3"/>
          <a:srcRect t="4823" r="1778" b="4336"/>
          <a:stretch/>
        </p:blipFill>
        <p:spPr>
          <a:xfrm>
            <a:off x="871182" y="1098266"/>
            <a:ext cx="10551236" cy="3430936"/>
          </a:xfrm>
          <a:prstGeom prst="rect">
            <a:avLst/>
          </a:prstGeom>
        </p:spPr>
      </p:pic>
      <p:sp>
        <p:nvSpPr>
          <p:cNvPr id="2" name="Title 1"/>
          <p:cNvSpPr>
            <a:spLocks noGrp="1"/>
          </p:cNvSpPr>
          <p:nvPr>
            <p:ph type="title"/>
          </p:nvPr>
        </p:nvSpPr>
        <p:spPr>
          <a:xfrm>
            <a:off x="0" y="177803"/>
            <a:ext cx="12192000" cy="1015998"/>
          </a:xfrm>
        </p:spPr>
        <p:txBody>
          <a:bodyPr>
            <a:normAutofit/>
          </a:bodyPr>
          <a:lstStyle/>
          <a:p>
            <a:r>
              <a:rPr lang="en-US" sz="2300" dirty="0"/>
              <a:t>Rural Reimagined : Rural TN EV infrastructure site host selection </a:t>
            </a:r>
            <a:r>
              <a:rPr lang="en-US" sz="2300" i="1" dirty="0"/>
              <a:t>ongoing, continually updating</a:t>
            </a:r>
            <a:br>
              <a:rPr lang="en-US" sz="2800" dirty="0"/>
            </a:br>
            <a:endParaRPr lang="en-US" sz="2800" dirty="0"/>
          </a:p>
        </p:txBody>
      </p:sp>
      <p:sp>
        <p:nvSpPr>
          <p:cNvPr id="18" name="Content Placeholder 17"/>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D7AD61E4-FBB5-5353-CF5B-FF6386ACB9F7}"/>
              </a:ext>
            </a:extLst>
          </p:cNvPr>
          <p:cNvPicPr>
            <a:picLocks noChangeAspect="1"/>
          </p:cNvPicPr>
          <p:nvPr/>
        </p:nvPicPr>
        <p:blipFill rotWithShape="1">
          <a:blip r:embed="rId4"/>
          <a:srcRect t="16181" r="1453" b="9687"/>
          <a:stretch/>
        </p:blipFill>
        <p:spPr>
          <a:xfrm>
            <a:off x="101600" y="4807821"/>
            <a:ext cx="11112675" cy="1985749"/>
          </a:xfrm>
          <a:prstGeom prst="rect">
            <a:avLst/>
          </a:prstGeom>
        </p:spPr>
      </p:pic>
      <p:sp>
        <p:nvSpPr>
          <p:cNvPr id="8" name="TextBox 7">
            <a:extLst>
              <a:ext uri="{FF2B5EF4-FFF2-40B4-BE49-F238E27FC236}">
                <a16:creationId xmlns:a16="http://schemas.microsoft.com/office/drawing/2014/main" id="{970D61AC-8C72-93DD-AE91-C2FB80438B1A}"/>
              </a:ext>
            </a:extLst>
          </p:cNvPr>
          <p:cNvSpPr txBox="1"/>
          <p:nvPr/>
        </p:nvSpPr>
        <p:spPr>
          <a:xfrm>
            <a:off x="304800" y="1478806"/>
            <a:ext cx="652743" cy="3970318"/>
          </a:xfrm>
          <a:prstGeom prst="rect">
            <a:avLst/>
          </a:prstGeom>
          <a:noFill/>
        </p:spPr>
        <p:txBody>
          <a:bodyPr wrap="none" rtlCol="0">
            <a:spAutoFit/>
          </a:bodyPr>
          <a:lstStyle/>
          <a:p>
            <a:r>
              <a:rPr lang="en-US" b="1" dirty="0"/>
              <a:t>2023</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2024</a:t>
            </a:r>
          </a:p>
          <a:p>
            <a:endParaRPr lang="en-US" dirty="0"/>
          </a:p>
        </p:txBody>
      </p:sp>
    </p:spTree>
    <p:extLst>
      <p:ext uri="{BB962C8B-B14F-4D97-AF65-F5344CB8AC3E}">
        <p14:creationId xmlns:p14="http://schemas.microsoft.com/office/powerpoint/2010/main" val="414390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accent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1" y="215583"/>
            <a:ext cx="12192000" cy="1166178"/>
          </a:xfrm>
        </p:spPr>
        <p:txBody>
          <a:bodyPr>
            <a:normAutofit fontScale="90000"/>
          </a:bodyPr>
          <a:lstStyle/>
          <a:p>
            <a:pPr algn="ctr"/>
            <a:r>
              <a:rPr lang="en-US" sz="2800" b="1" dirty="0"/>
              <a:t>Build Out EVSE In Mtn City </a:t>
            </a:r>
            <a:r>
              <a:rPr lang="en-US" sz="2800" b="1" dirty="0">
                <a:sym typeface="Wingdings" panose="05000000000000000000" pitchFamily="2" charset="2"/>
              </a:rPr>
              <a:t>  </a:t>
            </a:r>
            <a:r>
              <a:rPr lang="en-US" sz="2800" b="1" i="1" dirty="0">
                <a:sym typeface="Wingdings" panose="05000000000000000000" pitchFamily="2" charset="2"/>
              </a:rPr>
              <a:t>Through Rural Reimagined</a:t>
            </a:r>
            <a:br>
              <a:rPr lang="en-US" sz="2800" b="1" dirty="0">
                <a:sym typeface="Wingdings" panose="05000000000000000000" pitchFamily="2" charset="2"/>
              </a:rPr>
            </a:br>
            <a:r>
              <a:rPr lang="en-US" sz="2800" b="1" dirty="0">
                <a:sym typeface="Wingdings" panose="05000000000000000000" pitchFamily="2" charset="2"/>
              </a:rPr>
              <a:t>Thank you for your site hosting partnership, Town Mayor! </a:t>
            </a:r>
            <a:br>
              <a:rPr lang="en-US" sz="2800" b="1" dirty="0">
                <a:sym typeface="Wingdings" panose="05000000000000000000" pitchFamily="2" charset="2"/>
              </a:rPr>
            </a:br>
            <a:r>
              <a:rPr lang="en-US" sz="2800" b="1" i="1" dirty="0">
                <a:sym typeface="Wingdings" panose="05000000000000000000" pitchFamily="2" charset="2"/>
              </a:rPr>
              <a:t>FIRST EVSE INSTALL IN ENTIRE RURAL REIMAGINED PROGRAM</a:t>
            </a:r>
            <a:r>
              <a:rPr lang="en-US" sz="2800" b="1" dirty="0">
                <a:sym typeface="Wingdings" panose="05000000000000000000" pitchFamily="2" charset="2"/>
              </a:rPr>
              <a:t>                                     </a:t>
            </a:r>
            <a:br>
              <a:rPr lang="en-US" sz="2800" b="1" dirty="0"/>
            </a:br>
            <a:endParaRPr lang="en-US" sz="2800" b="1" dirty="0"/>
          </a:p>
        </p:txBody>
      </p:sp>
      <p:pic>
        <p:nvPicPr>
          <p:cNvPr id="14" name="Content Placeholder 13" descr="A person in a suit and tie&#10;&#10;Description automatically generated">
            <a:extLst>
              <a:ext uri="{FF2B5EF4-FFF2-40B4-BE49-F238E27FC236}">
                <a16:creationId xmlns:a16="http://schemas.microsoft.com/office/drawing/2014/main" id="{43BCA895-4476-1BFD-C8D4-7F36C8F2AD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821" y="1289881"/>
            <a:ext cx="4297468" cy="4722493"/>
          </a:xfrm>
          <a:prstGeom prst="rect">
            <a:avLst/>
          </a:prstGeom>
          <a:ln>
            <a:noFill/>
          </a:ln>
          <a:effectLst>
            <a:softEdge rad="112500"/>
          </a:effectLst>
        </p:spPr>
      </p:pic>
      <p:pic>
        <p:nvPicPr>
          <p:cNvPr id="16" name="Picture 15">
            <a:extLst>
              <a:ext uri="{FF2B5EF4-FFF2-40B4-BE49-F238E27FC236}">
                <a16:creationId xmlns:a16="http://schemas.microsoft.com/office/drawing/2014/main" id="{3ED756EA-19C1-47EF-5456-E46E33CC2E07}"/>
              </a:ext>
            </a:extLst>
          </p:cNvPr>
          <p:cNvPicPr>
            <a:picLocks noChangeAspect="1"/>
          </p:cNvPicPr>
          <p:nvPr/>
        </p:nvPicPr>
        <p:blipFill>
          <a:blip r:embed="rId4">
            <a:duotone>
              <a:schemeClr val="accent4">
                <a:shade val="45000"/>
                <a:satMod val="135000"/>
              </a:schemeClr>
              <a:prstClr val="white"/>
            </a:duotone>
          </a:blip>
          <a:stretch>
            <a:fillRect/>
          </a:stretch>
        </p:blipFill>
        <p:spPr>
          <a:xfrm>
            <a:off x="10659831" y="61277"/>
            <a:ext cx="951058" cy="957155"/>
          </a:xfrm>
          <a:prstGeom prst="rect">
            <a:avLst/>
          </a:prstGeom>
        </p:spPr>
      </p:pic>
      <p:pic>
        <p:nvPicPr>
          <p:cNvPr id="17" name="Picture 16">
            <a:extLst>
              <a:ext uri="{FF2B5EF4-FFF2-40B4-BE49-F238E27FC236}">
                <a16:creationId xmlns:a16="http://schemas.microsoft.com/office/drawing/2014/main" id="{2FE212D0-B123-6114-9972-2F0564400CE3}"/>
              </a:ext>
            </a:extLst>
          </p:cNvPr>
          <p:cNvPicPr>
            <a:picLocks noChangeAspect="1"/>
          </p:cNvPicPr>
          <p:nvPr/>
        </p:nvPicPr>
        <p:blipFill>
          <a:blip r:embed="rId5"/>
          <a:stretch>
            <a:fillRect/>
          </a:stretch>
        </p:blipFill>
        <p:spPr>
          <a:xfrm>
            <a:off x="733511" y="0"/>
            <a:ext cx="951058" cy="957155"/>
          </a:xfrm>
          <a:prstGeom prst="rect">
            <a:avLst/>
          </a:prstGeom>
        </p:spPr>
      </p:pic>
      <p:pic>
        <p:nvPicPr>
          <p:cNvPr id="21" name="Picture 20" descr="A pair of electronic juice boxes&#10;&#10;Description automatically generated">
            <a:extLst>
              <a:ext uri="{FF2B5EF4-FFF2-40B4-BE49-F238E27FC236}">
                <a16:creationId xmlns:a16="http://schemas.microsoft.com/office/drawing/2014/main" id="{2A6B04B4-B5B5-4861-66E4-48D123E8D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779881" y="1735333"/>
            <a:ext cx="5108788" cy="3831591"/>
          </a:xfrm>
          <a:prstGeom prst="rect">
            <a:avLst/>
          </a:prstGeom>
          <a:ln>
            <a:noFill/>
          </a:ln>
          <a:effectLst>
            <a:softEdge rad="112500"/>
          </a:effectLst>
        </p:spPr>
      </p:pic>
      <p:sp>
        <p:nvSpPr>
          <p:cNvPr id="22" name="TextBox 21">
            <a:extLst>
              <a:ext uri="{FF2B5EF4-FFF2-40B4-BE49-F238E27FC236}">
                <a16:creationId xmlns:a16="http://schemas.microsoft.com/office/drawing/2014/main" id="{B3EBD1F7-BBB6-9503-B280-049EB83A2D45}"/>
              </a:ext>
            </a:extLst>
          </p:cNvPr>
          <p:cNvSpPr txBox="1"/>
          <p:nvPr/>
        </p:nvSpPr>
        <p:spPr>
          <a:xfrm>
            <a:off x="8008721" y="6205522"/>
            <a:ext cx="265111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EVSE build out completed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September, 2023</a:t>
            </a:r>
          </a:p>
        </p:txBody>
      </p:sp>
      <p:sp>
        <p:nvSpPr>
          <p:cNvPr id="26" name="TextBox 25">
            <a:extLst>
              <a:ext uri="{FF2B5EF4-FFF2-40B4-BE49-F238E27FC236}">
                <a16:creationId xmlns:a16="http://schemas.microsoft.com/office/drawing/2014/main" id="{E378FF72-DCFE-AC21-9A53-DA2ACBCFBFF0}"/>
              </a:ext>
            </a:extLst>
          </p:cNvPr>
          <p:cNvSpPr txBox="1"/>
          <p:nvPr/>
        </p:nvSpPr>
        <p:spPr>
          <a:xfrm>
            <a:off x="1372835" y="622819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Mayor Jerry Jordan</a:t>
            </a:r>
          </a:p>
        </p:txBody>
      </p:sp>
      <p:sp>
        <p:nvSpPr>
          <p:cNvPr id="29" name="TextBox 28">
            <a:extLst>
              <a:ext uri="{FF2B5EF4-FFF2-40B4-BE49-F238E27FC236}">
                <a16:creationId xmlns:a16="http://schemas.microsoft.com/office/drawing/2014/main" id="{A9C426B2-E872-CDBC-A888-4A867A630EE2}"/>
              </a:ext>
            </a:extLst>
          </p:cNvPr>
          <p:cNvSpPr txBox="1"/>
          <p:nvPr/>
        </p:nvSpPr>
        <p:spPr>
          <a:xfrm>
            <a:off x="4850978" y="3327961"/>
            <a:ext cx="23274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 Level 2 Evmatch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JuiceBox</a:t>
            </a:r>
          </a:p>
        </p:txBody>
      </p:sp>
    </p:spTree>
    <p:extLst>
      <p:ext uri="{BB962C8B-B14F-4D97-AF65-F5344CB8AC3E}">
        <p14:creationId xmlns:p14="http://schemas.microsoft.com/office/powerpoint/2010/main" val="5414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accent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1" y="215583"/>
            <a:ext cx="12192000" cy="1166178"/>
          </a:xfrm>
        </p:spPr>
        <p:txBody>
          <a:bodyPr>
            <a:normAutofit fontScale="90000"/>
          </a:bodyPr>
          <a:lstStyle/>
          <a:p>
            <a:pPr algn="ctr"/>
            <a:r>
              <a:rPr lang="en-US" sz="2800" b="1" dirty="0"/>
              <a:t>First Charge of the trip in Mtn City</a:t>
            </a:r>
            <a:br>
              <a:rPr lang="en-US" sz="2800" b="1" dirty="0"/>
            </a:br>
            <a:br>
              <a:rPr lang="en-US" sz="2800" b="1" dirty="0">
                <a:sym typeface="Wingdings" panose="05000000000000000000" pitchFamily="2" charset="2"/>
              </a:rPr>
            </a:br>
            <a:r>
              <a:rPr lang="en-US" sz="2800" b="1" dirty="0">
                <a:sym typeface="Wingdings" panose="05000000000000000000" pitchFamily="2" charset="2"/>
              </a:rPr>
              <a:t>I added JuiceBox to the Plugshare Location App while there</a:t>
            </a:r>
            <a:br>
              <a:rPr lang="en-US" sz="2800" b="1" dirty="0"/>
            </a:br>
            <a:endParaRPr lang="en-US" sz="2800" b="1" dirty="0"/>
          </a:p>
        </p:txBody>
      </p:sp>
      <p:pic>
        <p:nvPicPr>
          <p:cNvPr id="19" name="Picture 18" descr="A person taking a selfie in front of a silver car&#10;&#10;Description automatically generated">
            <a:extLst>
              <a:ext uri="{FF2B5EF4-FFF2-40B4-BE49-F238E27FC236}">
                <a16:creationId xmlns:a16="http://schemas.microsoft.com/office/drawing/2014/main" id="{786E1D93-8DF5-D191-367C-14843C9C7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784" y="2021468"/>
            <a:ext cx="4542216" cy="3413759"/>
          </a:xfrm>
          <a:prstGeom prst="rect">
            <a:avLst/>
          </a:prstGeom>
          <a:ln>
            <a:noFill/>
          </a:ln>
          <a:effectLst>
            <a:softEdge rad="112500"/>
          </a:effectLst>
        </p:spPr>
      </p:pic>
      <p:pic>
        <p:nvPicPr>
          <p:cNvPr id="21" name="Picture 20" descr="A pair of electronic juice boxes&#10;&#10;Description automatically generated">
            <a:extLst>
              <a:ext uri="{FF2B5EF4-FFF2-40B4-BE49-F238E27FC236}">
                <a16:creationId xmlns:a16="http://schemas.microsoft.com/office/drawing/2014/main" id="{2A6B04B4-B5B5-4861-66E4-48D123E8D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027" y="1948127"/>
            <a:ext cx="5108788" cy="3831591"/>
          </a:xfrm>
          <a:prstGeom prst="rect">
            <a:avLst/>
          </a:prstGeom>
          <a:ln>
            <a:noFill/>
          </a:ln>
          <a:effectLst>
            <a:softEdge rad="112500"/>
          </a:effectLst>
        </p:spPr>
      </p:pic>
      <p:sp>
        <p:nvSpPr>
          <p:cNvPr id="22" name="TextBox 21">
            <a:extLst>
              <a:ext uri="{FF2B5EF4-FFF2-40B4-BE49-F238E27FC236}">
                <a16:creationId xmlns:a16="http://schemas.microsoft.com/office/drawing/2014/main" id="{B3EBD1F7-BBB6-9503-B280-049EB83A2D45}"/>
              </a:ext>
            </a:extLst>
          </p:cNvPr>
          <p:cNvSpPr txBox="1"/>
          <p:nvPr/>
        </p:nvSpPr>
        <p:spPr>
          <a:xfrm>
            <a:off x="8902615" y="5764016"/>
            <a:ext cx="31155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First Charge October 18</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2023</a:t>
            </a:r>
          </a:p>
        </p:txBody>
      </p:sp>
      <p:pic>
        <p:nvPicPr>
          <p:cNvPr id="24" name="Picture 23" descr="A screenshot of a phone&#10;&#10;Description automatically generated">
            <a:extLst>
              <a:ext uri="{FF2B5EF4-FFF2-40B4-BE49-F238E27FC236}">
                <a16:creationId xmlns:a16="http://schemas.microsoft.com/office/drawing/2014/main" id="{111A9BA7-F0AD-66EA-FDEB-1C62C1DC7EA9}"/>
              </a:ext>
            </a:extLst>
          </p:cNvPr>
          <p:cNvPicPr>
            <a:picLocks noChangeAspect="1"/>
          </p:cNvPicPr>
          <p:nvPr/>
        </p:nvPicPr>
        <p:blipFill rotWithShape="1">
          <a:blip r:embed="rId4">
            <a:extLst>
              <a:ext uri="{28A0092B-C50C-407E-A947-70E740481C1C}">
                <a14:useLocalDpi xmlns:a14="http://schemas.microsoft.com/office/drawing/2010/main" val="0"/>
              </a:ext>
            </a:extLst>
          </a:blip>
          <a:srcRect t="5824" b="5895"/>
          <a:stretch/>
        </p:blipFill>
        <p:spPr>
          <a:xfrm>
            <a:off x="4686103" y="1172738"/>
            <a:ext cx="2819794" cy="5382368"/>
          </a:xfrm>
          <a:prstGeom prst="rect">
            <a:avLst/>
          </a:prstGeom>
          <a:ln>
            <a:noFill/>
          </a:ln>
          <a:effectLst>
            <a:softEdge rad="112500"/>
          </a:effectLst>
        </p:spPr>
      </p:pic>
      <p:sp>
        <p:nvSpPr>
          <p:cNvPr id="5" name="Lightning Bolt 4">
            <a:extLst>
              <a:ext uri="{FF2B5EF4-FFF2-40B4-BE49-F238E27FC236}">
                <a16:creationId xmlns:a16="http://schemas.microsoft.com/office/drawing/2014/main" id="{B58A37B1-0E48-CA55-AC28-B7FEAA0F4EEB}"/>
              </a:ext>
            </a:extLst>
          </p:cNvPr>
          <p:cNvSpPr/>
          <p:nvPr/>
        </p:nvSpPr>
        <p:spPr>
          <a:xfrm>
            <a:off x="10335175" y="174556"/>
            <a:ext cx="914400" cy="914400"/>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2A2AF5B-BD7E-5AEB-BFDE-5776076B5339}"/>
              </a:ext>
            </a:extLst>
          </p:cNvPr>
          <p:cNvPicPr>
            <a:picLocks noChangeAspect="1"/>
          </p:cNvPicPr>
          <p:nvPr/>
        </p:nvPicPr>
        <p:blipFill>
          <a:blip r:embed="rId5"/>
          <a:stretch>
            <a:fillRect/>
          </a:stretch>
        </p:blipFill>
        <p:spPr>
          <a:xfrm>
            <a:off x="547582" y="221680"/>
            <a:ext cx="957155" cy="951058"/>
          </a:xfrm>
          <a:prstGeom prst="rect">
            <a:avLst/>
          </a:prstGeom>
        </p:spPr>
      </p:pic>
    </p:spTree>
    <p:extLst>
      <p:ext uri="{BB962C8B-B14F-4D97-AF65-F5344CB8AC3E}">
        <p14:creationId xmlns:p14="http://schemas.microsoft.com/office/powerpoint/2010/main" val="140366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6"/>
          </a:fgClr>
          <a:bgClr>
            <a:schemeClr val="bg1"/>
          </a:bgClr>
        </a:patt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9B970977-38DA-4F81-AA88-8C778B31E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605" y="625095"/>
            <a:ext cx="4114800" cy="5731349"/>
            <a:chOff x="1674895" y="1345036"/>
            <a:chExt cx="5428610" cy="4210939"/>
          </a:xfrm>
        </p:grpSpPr>
        <p:sp>
          <p:nvSpPr>
            <p:cNvPr id="30" name="Rectangle 29">
              <a:extLst>
                <a:ext uri="{FF2B5EF4-FFF2-40B4-BE49-F238E27FC236}">
                  <a16:creationId xmlns:a16="http://schemas.microsoft.com/office/drawing/2014/main" id="{ABD8D5A9-DEB3-4157-B7CD-835197F3A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DF0BC23-5452-4DFE-9C27-F7CBE1D52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C00B7DBB-97E9-4F5F-B72E-EECCFCC9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07" y="531228"/>
            <a:ext cx="4114800" cy="57313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76215" y="1526389"/>
            <a:ext cx="3785384" cy="4949191"/>
          </a:xfrm>
        </p:spPr>
        <p:txBody>
          <a:bodyPr vert="horz" lIns="91440" tIns="45720" rIns="91440" bIns="45720" rtlCol="0" anchor="b">
            <a:normAutofit fontScale="90000"/>
          </a:bodyPr>
          <a:lstStyle/>
          <a:p>
            <a:pPr algn="ctr"/>
            <a:br>
              <a:rPr lang="en-US" sz="2900" b="1" dirty="0">
                <a:solidFill>
                  <a:schemeClr val="bg1"/>
                </a:solidFill>
                <a:sym typeface="Wingdings" panose="05000000000000000000" pitchFamily="2" charset="2"/>
              </a:rPr>
            </a:br>
            <a:br>
              <a:rPr lang="en-US" sz="2900" b="1" dirty="0">
                <a:solidFill>
                  <a:schemeClr val="bg1"/>
                </a:solidFill>
                <a:sym typeface="Wingdings" panose="05000000000000000000" pitchFamily="2" charset="2"/>
              </a:rPr>
            </a:br>
            <a:r>
              <a:rPr lang="en-US" sz="2900" b="1" dirty="0">
                <a:solidFill>
                  <a:schemeClr val="bg1"/>
                </a:solidFill>
                <a:sym typeface="Wingdings" panose="05000000000000000000" pitchFamily="2" charset="2"/>
              </a:rPr>
              <a:t>Exciting Private/Public Level 2 EVSE Partnership w/Rivian and TN State Parks</a:t>
            </a:r>
            <a:br>
              <a:rPr lang="en-US" sz="2900" b="1" dirty="0">
                <a:solidFill>
                  <a:schemeClr val="bg1"/>
                </a:solidFill>
                <a:sym typeface="Wingdings" panose="05000000000000000000" pitchFamily="2" charset="2"/>
              </a:rPr>
            </a:br>
            <a:br>
              <a:rPr lang="en-US" sz="2900" b="1" dirty="0">
                <a:solidFill>
                  <a:schemeClr val="bg1"/>
                </a:solidFill>
                <a:sym typeface="Wingdings" panose="05000000000000000000" pitchFamily="2" charset="2"/>
              </a:rPr>
            </a:br>
            <a:br>
              <a:rPr lang="en-US" sz="2900" b="1" dirty="0">
                <a:solidFill>
                  <a:schemeClr val="bg1"/>
                </a:solidFill>
                <a:sym typeface="Wingdings" panose="05000000000000000000" pitchFamily="2" charset="2"/>
              </a:rPr>
            </a:br>
            <a:r>
              <a:rPr lang="en-US" sz="2900" b="1" kern="1200" dirty="0">
                <a:solidFill>
                  <a:schemeClr val="bg1"/>
                </a:solidFill>
                <a:latin typeface="+mj-lt"/>
                <a:ea typeface="+mj-ea"/>
                <a:cs typeface="+mj-cs"/>
              </a:rPr>
              <a:t>Sycamore Shoals State Historic Park</a:t>
            </a:r>
            <a:br>
              <a:rPr lang="en-US" sz="2900" b="1" kern="1200" dirty="0">
                <a:solidFill>
                  <a:schemeClr val="bg1"/>
                </a:solidFill>
                <a:latin typeface="+mj-lt"/>
                <a:ea typeface="+mj-ea"/>
                <a:cs typeface="+mj-cs"/>
                <a:sym typeface="Wingdings" panose="05000000000000000000" pitchFamily="2" charset="2"/>
              </a:rPr>
            </a:br>
            <a:br>
              <a:rPr lang="en-US" sz="2900" b="1" kern="1200" dirty="0">
                <a:solidFill>
                  <a:schemeClr val="bg1"/>
                </a:solidFill>
                <a:latin typeface="+mj-lt"/>
                <a:ea typeface="+mj-ea"/>
                <a:cs typeface="+mj-cs"/>
                <a:sym typeface="Wingdings" panose="05000000000000000000" pitchFamily="2" charset="2"/>
              </a:rPr>
            </a:br>
            <a:br>
              <a:rPr lang="en-US" sz="2900" b="1" kern="1200" dirty="0">
                <a:solidFill>
                  <a:schemeClr val="bg1"/>
                </a:solidFill>
                <a:latin typeface="+mj-lt"/>
                <a:ea typeface="+mj-ea"/>
                <a:cs typeface="+mj-cs"/>
                <a:sym typeface="Wingdings" panose="05000000000000000000" pitchFamily="2" charset="2"/>
              </a:rPr>
            </a:br>
            <a:br>
              <a:rPr lang="en-US" sz="2900" b="1" kern="1200" dirty="0">
                <a:solidFill>
                  <a:schemeClr val="bg1"/>
                </a:solidFill>
                <a:latin typeface="+mj-lt"/>
                <a:ea typeface="+mj-ea"/>
                <a:cs typeface="+mj-cs"/>
                <a:sym typeface="Wingdings" panose="05000000000000000000" pitchFamily="2" charset="2"/>
              </a:rPr>
            </a:br>
            <a:br>
              <a:rPr lang="en-US" sz="2900" b="1" kern="1200" dirty="0">
                <a:solidFill>
                  <a:schemeClr val="bg1"/>
                </a:solidFill>
                <a:latin typeface="+mj-lt"/>
                <a:ea typeface="+mj-ea"/>
                <a:cs typeface="+mj-cs"/>
              </a:rPr>
            </a:br>
            <a:endParaRPr lang="en-US" sz="2900" b="1" kern="1200" dirty="0">
              <a:solidFill>
                <a:schemeClr val="bg1"/>
              </a:solidFill>
              <a:latin typeface="+mj-lt"/>
              <a:ea typeface="+mj-ea"/>
              <a:cs typeface="+mj-cs"/>
            </a:endParaRPr>
          </a:p>
        </p:txBody>
      </p:sp>
      <p:pic>
        <p:nvPicPr>
          <p:cNvPr id="9" name="Picture 8" descr="A charging station with a car parked in the background&#10;&#10;Description automatically generated">
            <a:extLst>
              <a:ext uri="{FF2B5EF4-FFF2-40B4-BE49-F238E27FC236}">
                <a16:creationId xmlns:a16="http://schemas.microsoft.com/office/drawing/2014/main" id="{4056F0D3-A651-500D-C37C-918E62E8D742}"/>
              </a:ext>
            </a:extLst>
          </p:cNvPr>
          <p:cNvPicPr>
            <a:picLocks noChangeAspect="1"/>
          </p:cNvPicPr>
          <p:nvPr/>
        </p:nvPicPr>
        <p:blipFill rotWithShape="1">
          <a:blip r:embed="rId3">
            <a:extLst>
              <a:ext uri="{28A0092B-C50C-407E-A947-70E740481C1C}">
                <a14:useLocalDpi xmlns:a14="http://schemas.microsoft.com/office/drawing/2010/main" val="0"/>
              </a:ext>
            </a:extLst>
          </a:blip>
          <a:srcRect r="4" b="22035"/>
          <a:stretch/>
        </p:blipFill>
        <p:spPr>
          <a:xfrm>
            <a:off x="5690746" y="121920"/>
            <a:ext cx="2994924" cy="3103117"/>
          </a:xfrm>
          <a:prstGeom prst="rect">
            <a:avLst/>
          </a:prstGeom>
          <a:ln w="28575">
            <a:noFill/>
          </a:ln>
        </p:spPr>
      </p:pic>
      <p:grpSp>
        <p:nvGrpSpPr>
          <p:cNvPr id="35"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15710" y="974089"/>
            <a:ext cx="1054466" cy="469689"/>
            <a:chOff x="9841624" y="4115729"/>
            <a:chExt cx="602169" cy="268223"/>
          </a:xfrm>
          <a:solidFill>
            <a:schemeClr val="bg1"/>
          </a:solidFill>
        </p:grpSpPr>
        <p:sp>
          <p:nvSpPr>
            <p:cNvPr id="36" name="Freeform: Shape 35">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8" name="Picture 17" descr="A close up of a charging station&#10;&#10;Description automatically generated">
            <a:extLst>
              <a:ext uri="{FF2B5EF4-FFF2-40B4-BE49-F238E27FC236}">
                <a16:creationId xmlns:a16="http://schemas.microsoft.com/office/drawing/2014/main" id="{6120869A-56D4-BBE3-8DD1-067459EB42BD}"/>
              </a:ext>
            </a:extLst>
          </p:cNvPr>
          <p:cNvPicPr>
            <a:picLocks noChangeAspect="1"/>
          </p:cNvPicPr>
          <p:nvPr/>
        </p:nvPicPr>
        <p:blipFill rotWithShape="1">
          <a:blip r:embed="rId4">
            <a:extLst>
              <a:ext uri="{28A0092B-C50C-407E-A947-70E740481C1C}">
                <a14:useLocalDpi xmlns:a14="http://schemas.microsoft.com/office/drawing/2010/main" val="0"/>
              </a:ext>
            </a:extLst>
          </a:blip>
          <a:srcRect t="11892" r="4" b="10722"/>
          <a:stretch/>
        </p:blipFill>
        <p:spPr>
          <a:xfrm>
            <a:off x="8895606" y="123860"/>
            <a:ext cx="2994924" cy="3080076"/>
          </a:xfrm>
          <a:prstGeom prst="rect">
            <a:avLst/>
          </a:prstGeom>
          <a:ln w="28575">
            <a:noFill/>
          </a:ln>
        </p:spPr>
      </p:pic>
      <p:sp>
        <p:nvSpPr>
          <p:cNvPr id="42" name="Oval 41">
            <a:extLst>
              <a:ext uri="{FF2B5EF4-FFF2-40B4-BE49-F238E27FC236}">
                <a16:creationId xmlns:a16="http://schemas.microsoft.com/office/drawing/2014/main" id="{1C8B8E59-A269-4CAA-BE7D-AFD4E852C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20C5CF91-A170-4B31-B47F-D5E2E5D15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black and white gas pump&#10;&#10;Description automatically generated">
            <a:extLst>
              <a:ext uri="{FF2B5EF4-FFF2-40B4-BE49-F238E27FC236}">
                <a16:creationId xmlns:a16="http://schemas.microsoft.com/office/drawing/2014/main" id="{DE22DF75-5F2D-BF0D-16C8-1CFBDFCAC1DC}"/>
              </a:ext>
            </a:extLst>
          </p:cNvPr>
          <p:cNvPicPr>
            <a:picLocks noChangeAspect="1"/>
          </p:cNvPicPr>
          <p:nvPr/>
        </p:nvPicPr>
        <p:blipFill rotWithShape="1">
          <a:blip r:embed="rId5">
            <a:extLst>
              <a:ext uri="{28A0092B-C50C-407E-A947-70E740481C1C}">
                <a14:useLocalDpi xmlns:a14="http://schemas.microsoft.com/office/drawing/2010/main" val="0"/>
              </a:ext>
            </a:extLst>
          </a:blip>
          <a:srcRect r="4" b="21040"/>
          <a:stretch/>
        </p:blipFill>
        <p:spPr>
          <a:xfrm>
            <a:off x="5714906" y="3390753"/>
            <a:ext cx="2970761" cy="3117375"/>
          </a:xfrm>
          <a:prstGeom prst="rect">
            <a:avLst/>
          </a:prstGeom>
          <a:ln w="28575">
            <a:noFill/>
          </a:ln>
        </p:spPr>
      </p:pic>
      <p:pic>
        <p:nvPicPr>
          <p:cNvPr id="13" name="Picture 12" descr="A couple of cars parked in a parking lot&#10;&#10;Description automatically generated">
            <a:extLst>
              <a:ext uri="{FF2B5EF4-FFF2-40B4-BE49-F238E27FC236}">
                <a16:creationId xmlns:a16="http://schemas.microsoft.com/office/drawing/2014/main" id="{E83351C3-7780-FFF1-3085-6BDD99C71E18}"/>
              </a:ext>
            </a:extLst>
          </p:cNvPr>
          <p:cNvPicPr>
            <a:picLocks noChangeAspect="1"/>
          </p:cNvPicPr>
          <p:nvPr/>
        </p:nvPicPr>
        <p:blipFill rotWithShape="1">
          <a:blip r:embed="rId6">
            <a:extLst>
              <a:ext uri="{28A0092B-C50C-407E-A947-70E740481C1C}">
                <a14:useLocalDpi xmlns:a14="http://schemas.microsoft.com/office/drawing/2010/main" val="0"/>
              </a:ext>
            </a:extLst>
          </a:blip>
          <a:srcRect l="10165" r="18390"/>
          <a:stretch/>
        </p:blipFill>
        <p:spPr>
          <a:xfrm>
            <a:off x="8895606" y="3380043"/>
            <a:ext cx="3072874" cy="3236524"/>
          </a:xfrm>
          <a:prstGeom prst="rect">
            <a:avLst/>
          </a:prstGeom>
          <a:ln w="28575">
            <a:noFill/>
          </a:ln>
        </p:spPr>
      </p:pic>
      <p:pic>
        <p:nvPicPr>
          <p:cNvPr id="6" name="Picture 5">
            <a:extLst>
              <a:ext uri="{FF2B5EF4-FFF2-40B4-BE49-F238E27FC236}">
                <a16:creationId xmlns:a16="http://schemas.microsoft.com/office/drawing/2014/main" id="{D2A2AF5B-BD7E-5AEB-BFDE-5776076B5339}"/>
              </a:ext>
            </a:extLst>
          </p:cNvPr>
          <p:cNvPicPr>
            <a:picLocks noChangeAspect="1"/>
          </p:cNvPicPr>
          <p:nvPr/>
        </p:nvPicPr>
        <p:blipFill>
          <a:blip r:embed="rId7"/>
          <a:stretch>
            <a:fillRect/>
          </a:stretch>
        </p:blipFill>
        <p:spPr>
          <a:xfrm>
            <a:off x="625857" y="648017"/>
            <a:ext cx="800862" cy="795761"/>
          </a:xfrm>
          <a:prstGeom prst="rect">
            <a:avLst/>
          </a:prstGeom>
        </p:spPr>
      </p:pic>
    </p:spTree>
    <p:extLst>
      <p:ext uri="{BB962C8B-B14F-4D97-AF65-F5344CB8AC3E}">
        <p14:creationId xmlns:p14="http://schemas.microsoft.com/office/powerpoint/2010/main" val="165017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2734" y="4077996"/>
            <a:ext cx="5143571" cy="1609936"/>
          </a:xfrm>
        </p:spPr>
        <p:txBody>
          <a:bodyPr vert="horz" lIns="91440" tIns="45720" rIns="91440" bIns="45720" rtlCol="0" anchor="t">
            <a:normAutofit fontScale="90000"/>
          </a:bodyPr>
          <a:lstStyle/>
          <a:p>
            <a:r>
              <a:rPr lang="en-US" sz="2800" b="1" dirty="0"/>
              <a:t>I-81 Exit 36</a:t>
            </a: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Level 3 DCFC in Baileyton TN Exit </a:t>
            </a:r>
            <a:r>
              <a:rPr lang="en-US" sz="2800" b="1" dirty="0"/>
              <a:t>36</a:t>
            </a:r>
            <a:br>
              <a:rPr lang="en-US" sz="2800" b="1" dirty="0"/>
            </a:br>
            <a:r>
              <a:rPr lang="en-US" sz="2800" b="1" dirty="0"/>
              <a:t>Davey Crockett TA </a:t>
            </a:r>
            <a:br>
              <a:rPr lang="en-US" sz="2800" b="1" dirty="0"/>
            </a:br>
            <a:br>
              <a:rPr lang="en-US" sz="2800" b="1" dirty="0"/>
            </a:br>
            <a:r>
              <a:rPr lang="en-US" sz="2800" b="1" dirty="0"/>
              <a:t>ChargePoint (fee) Southern States Coop</a:t>
            </a:r>
            <a:br>
              <a:rPr lang="en-US" sz="1800" b="1" kern="1200" dirty="0">
                <a:solidFill>
                  <a:schemeClr val="tx1"/>
                </a:solidFill>
                <a:latin typeface="+mj-lt"/>
                <a:ea typeface="+mj-ea"/>
                <a:cs typeface="+mj-cs"/>
                <a:sym typeface="Wingdings" panose="05000000000000000000" pitchFamily="2" charset="2"/>
              </a:rPr>
            </a:br>
            <a:br>
              <a:rPr lang="en-US" sz="1800" b="1" kern="1200" dirty="0">
                <a:solidFill>
                  <a:schemeClr val="tx1"/>
                </a:solidFill>
                <a:latin typeface="+mj-lt"/>
                <a:ea typeface="+mj-ea"/>
                <a:cs typeface="+mj-cs"/>
              </a:rPr>
            </a:br>
            <a:endParaRPr lang="en-US" sz="1800" b="1" kern="1200" dirty="0">
              <a:solidFill>
                <a:schemeClr val="tx1"/>
              </a:solidFill>
              <a:latin typeface="+mj-lt"/>
              <a:ea typeface="+mj-ea"/>
              <a:cs typeface="+mj-cs"/>
            </a:endParaRPr>
          </a:p>
        </p:txBody>
      </p:sp>
      <p:sp>
        <p:nvSpPr>
          <p:cNvPr id="27" name="Freeform: Shape 2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83355C1-8EE3-862A-15BD-40240CDA4947}"/>
              </a:ext>
            </a:extLst>
          </p:cNvPr>
          <p:cNvPicPr>
            <a:picLocks noChangeAspect="1"/>
          </p:cNvPicPr>
          <p:nvPr/>
        </p:nvPicPr>
        <p:blipFill rotWithShape="1">
          <a:blip r:embed="rId3"/>
          <a:srcRect r="-1" b="103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sp>
        <p:nvSpPr>
          <p:cNvPr id="31" name="Oval 3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close up of a charging station&#10;&#10;Description automatically generated">
            <a:extLst>
              <a:ext uri="{FF2B5EF4-FFF2-40B4-BE49-F238E27FC236}">
                <a16:creationId xmlns:a16="http://schemas.microsoft.com/office/drawing/2014/main" id="{6258016B-5574-2FD3-DA59-C4C94B12014E}"/>
              </a:ext>
            </a:extLst>
          </p:cNvPr>
          <p:cNvPicPr>
            <a:picLocks noChangeAspect="1"/>
          </p:cNvPicPr>
          <p:nvPr/>
        </p:nvPicPr>
        <p:blipFill rotWithShape="1">
          <a:blip r:embed="rId4">
            <a:extLst>
              <a:ext uri="{28A0092B-C50C-407E-A947-70E740481C1C}">
                <a14:useLocalDpi xmlns:a14="http://schemas.microsoft.com/office/drawing/2010/main" val="0"/>
              </a:ext>
            </a:extLst>
          </a:blip>
          <a:srcRect t="968" r="-2" b="2378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3" name="Freeform: Shape 3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close up of a charging station&#10;&#10;Description automatically generated">
            <a:extLst>
              <a:ext uri="{FF2B5EF4-FFF2-40B4-BE49-F238E27FC236}">
                <a16:creationId xmlns:a16="http://schemas.microsoft.com/office/drawing/2014/main" id="{B4925F60-6B66-5555-CD68-8F6728A9C2D1}"/>
              </a:ext>
            </a:extLst>
          </p:cNvPr>
          <p:cNvPicPr>
            <a:picLocks noChangeAspect="1"/>
          </p:cNvPicPr>
          <p:nvPr/>
        </p:nvPicPr>
        <p:blipFill rotWithShape="1">
          <a:blip r:embed="rId5">
            <a:extLst>
              <a:ext uri="{28A0092B-C50C-407E-A947-70E740481C1C}">
                <a14:useLocalDpi xmlns:a14="http://schemas.microsoft.com/office/drawing/2010/main" val="0"/>
              </a:ext>
            </a:extLst>
          </a:blip>
          <a:srcRect r="4" b="22209"/>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5" name="Freeform: Shape 3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Two women standing next to a gas pump&#10;&#10;Description automatically generated">
            <a:extLst>
              <a:ext uri="{FF2B5EF4-FFF2-40B4-BE49-F238E27FC236}">
                <a16:creationId xmlns:a16="http://schemas.microsoft.com/office/drawing/2014/main" id="{30AD34FA-6E00-7EB6-E1CA-1C342C3278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41" r="24273" b="-3"/>
          <a:stretch/>
        </p:blipFill>
        <p:spPr>
          <a:xfrm>
            <a:off x="9363234"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pic>
        <p:nvPicPr>
          <p:cNvPr id="14" name="Picture 13">
            <a:extLst>
              <a:ext uri="{FF2B5EF4-FFF2-40B4-BE49-F238E27FC236}">
                <a16:creationId xmlns:a16="http://schemas.microsoft.com/office/drawing/2014/main" id="{0E29DE82-FA6A-B132-77CC-5B2260769B6C}"/>
              </a:ext>
            </a:extLst>
          </p:cNvPr>
          <p:cNvPicPr>
            <a:picLocks noChangeAspect="1"/>
          </p:cNvPicPr>
          <p:nvPr/>
        </p:nvPicPr>
        <p:blipFill>
          <a:blip r:embed="rId7"/>
          <a:stretch>
            <a:fillRect/>
          </a:stretch>
        </p:blipFill>
        <p:spPr>
          <a:xfrm>
            <a:off x="191982" y="3006172"/>
            <a:ext cx="2469890" cy="2454157"/>
          </a:xfrm>
          <a:prstGeom prst="rect">
            <a:avLst/>
          </a:prstGeom>
        </p:spPr>
      </p:pic>
    </p:spTree>
    <p:extLst>
      <p:ext uri="{BB962C8B-B14F-4D97-AF65-F5344CB8AC3E}">
        <p14:creationId xmlns:p14="http://schemas.microsoft.com/office/powerpoint/2010/main" val="312436520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accent6"/>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A2AF5B-BD7E-5AEB-BFDE-5776076B5339}"/>
              </a:ext>
            </a:extLst>
          </p:cNvPr>
          <p:cNvPicPr>
            <a:picLocks noChangeAspect="1"/>
          </p:cNvPicPr>
          <p:nvPr/>
        </p:nvPicPr>
        <p:blipFill>
          <a:blip r:embed="rId3"/>
          <a:stretch>
            <a:fillRect/>
          </a:stretch>
        </p:blipFill>
        <p:spPr>
          <a:xfrm>
            <a:off x="171663" y="992983"/>
            <a:ext cx="957155" cy="951058"/>
          </a:xfrm>
          <a:prstGeom prst="rect">
            <a:avLst/>
          </a:prstGeom>
        </p:spPr>
      </p:pic>
      <p:sp>
        <p:nvSpPr>
          <p:cNvPr id="4" name="Title 3">
            <a:extLst>
              <a:ext uri="{FF2B5EF4-FFF2-40B4-BE49-F238E27FC236}">
                <a16:creationId xmlns:a16="http://schemas.microsoft.com/office/drawing/2014/main" id="{AE04B705-E05A-43E1-7B24-C569C0544714}"/>
              </a:ext>
            </a:extLst>
          </p:cNvPr>
          <p:cNvSpPr>
            <a:spLocks noGrp="1"/>
          </p:cNvSpPr>
          <p:nvPr>
            <p:ph type="title"/>
          </p:nvPr>
        </p:nvSpPr>
        <p:spPr>
          <a:xfrm>
            <a:off x="547582" y="34427"/>
            <a:ext cx="11472755" cy="1325563"/>
          </a:xfrm>
        </p:spPr>
        <p:txBody>
          <a:bodyPr/>
          <a:lstStyle/>
          <a:p>
            <a:r>
              <a:rPr lang="en-US" b="1" i="1" dirty="0"/>
              <a:t>Mtn. City to Memphis Road Trip Lessons Learned</a:t>
            </a:r>
          </a:p>
        </p:txBody>
      </p:sp>
      <p:sp>
        <p:nvSpPr>
          <p:cNvPr id="9" name="TextBox 8">
            <a:extLst>
              <a:ext uri="{FF2B5EF4-FFF2-40B4-BE49-F238E27FC236}">
                <a16:creationId xmlns:a16="http://schemas.microsoft.com/office/drawing/2014/main" id="{7A46016C-B100-F6FD-4358-71618934B79A}"/>
              </a:ext>
            </a:extLst>
          </p:cNvPr>
          <p:cNvSpPr txBox="1"/>
          <p:nvPr/>
        </p:nvSpPr>
        <p:spPr>
          <a:xfrm>
            <a:off x="1128818" y="1156756"/>
            <a:ext cx="10819342" cy="71096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Tennessee is EV ready already! 154 DCFC Locations (572 ports), 714 L2 locations (1392 L2 ports)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TEVI build out </a:t>
            </a:r>
            <a:r>
              <a:rPr lang="en-US" sz="2000" dirty="0">
                <a:solidFill>
                  <a:prstClr val="black"/>
                </a:solidFill>
                <a:latin typeface="Calibri" panose="020F0502020204030204"/>
              </a:rPr>
              <a:t>is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eliminating range anxiety w/19 Fast Charge Stations today (42 DCFC plugs)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Projected EV Range vs. Actual Mileage Range is a challenge when driving solo </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It’s </a:t>
            </a:r>
            <a:r>
              <a:rPr lang="en-US" sz="2000" dirty="0">
                <a:solidFill>
                  <a:prstClr val="black"/>
                </a:solidFill>
                <a:latin typeface="Calibri" panose="020F0502020204030204"/>
              </a:rPr>
              <a:t>great to create partnerships with Clean Cities Coalitions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(East TN Clean Fuels), and Universities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Always be prepared for externalities and mishaps </a:t>
            </a:r>
            <a:endParaRPr lang="en-US" sz="20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dirty="0">
                <a:solidFill>
                  <a:prstClr val="black"/>
                </a:solidFill>
                <a:latin typeface="Calibri" panose="020F0502020204030204"/>
              </a:rPr>
              <a:t>Read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PlugShare Reviews – Especially Recent EVSE Site Location Charging Status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 driving co-pilots are ideal for on the fly EVSE locating to help prevent distracted driving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Charging Apps currently can take your money with no $$$ return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55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3525"/>
            <a:ext cx="11684000" cy="1325563"/>
          </a:xfrm>
        </p:spPr>
        <p:txBody>
          <a:bodyPr>
            <a:normAutofit/>
          </a:bodyPr>
          <a:lstStyle/>
          <a:p>
            <a:pPr algn="ctr"/>
            <a:r>
              <a:rPr lang="en-US" sz="2800" dirty="0"/>
              <a:t>Northeast Tennessee’s Tri-Cities of Bristol, Kingsport, Johnson City and small towns along the way make up a diverse region of outdoor recreation, music, history and everything in between.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6269" y="1740958"/>
            <a:ext cx="8714202" cy="4897417"/>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85" y="1740958"/>
            <a:ext cx="2688167" cy="293254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377" t="-2" r="33608" b="-136"/>
          <a:stretch/>
        </p:blipFill>
        <p:spPr>
          <a:xfrm>
            <a:off x="9447421" y="1740958"/>
            <a:ext cx="2626046" cy="313584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92153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41299"/>
            <a:ext cx="11785600" cy="762003"/>
          </a:xfrm>
        </p:spPr>
        <p:txBody>
          <a:bodyPr>
            <a:normAutofit/>
          </a:bodyPr>
          <a:lstStyle/>
          <a:p>
            <a:pPr algn="ctr"/>
            <a:r>
              <a:rPr lang="en-US" sz="2800" dirty="0"/>
              <a:t>Questions?</a:t>
            </a:r>
          </a:p>
        </p:txBody>
      </p:sp>
      <p:sp>
        <p:nvSpPr>
          <p:cNvPr id="18" name="Content Placeholder 17"/>
          <p:cNvSpPr>
            <a:spLocks noGrp="1"/>
          </p:cNvSpPr>
          <p:nvPr>
            <p:ph idx="1"/>
          </p:nvPr>
        </p:nvSpPr>
        <p:spPr>
          <a:xfrm>
            <a:off x="304800" y="1193801"/>
            <a:ext cx="7873882" cy="4958465"/>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10458571" y="6152266"/>
            <a:ext cx="1530229" cy="70573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6712" y="1289051"/>
            <a:ext cx="3298975" cy="4398634"/>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8891629" y="5735309"/>
            <a:ext cx="2689140" cy="369332"/>
          </a:xfrm>
          <a:prstGeom prst="rect">
            <a:avLst/>
          </a:prstGeom>
          <a:noFill/>
        </p:spPr>
        <p:txBody>
          <a:bodyPr wrap="square" rtlCol="0">
            <a:spAutoFit/>
          </a:bodyPr>
          <a:lstStyle/>
          <a:p>
            <a:r>
              <a:rPr lang="en-US" b="1" dirty="0"/>
              <a:t>FTDD Office, Johnson City</a:t>
            </a:r>
          </a:p>
        </p:txBody>
      </p:sp>
      <p:sp>
        <p:nvSpPr>
          <p:cNvPr id="7" name="TextBox 6">
            <a:extLst>
              <a:ext uri="{FF2B5EF4-FFF2-40B4-BE49-F238E27FC236}">
                <a16:creationId xmlns:a16="http://schemas.microsoft.com/office/drawing/2014/main" id="{2DFE78F7-02B8-9059-D3D5-9DA57D0CE36E}"/>
              </a:ext>
            </a:extLst>
          </p:cNvPr>
          <p:cNvSpPr txBox="1"/>
          <p:nvPr/>
        </p:nvSpPr>
        <p:spPr>
          <a:xfrm>
            <a:off x="-103230" y="2026429"/>
            <a:ext cx="4178300" cy="2923877"/>
          </a:xfrm>
          <a:prstGeom prst="rect">
            <a:avLst/>
          </a:prstGeom>
          <a:noFill/>
        </p:spPr>
        <p:txBody>
          <a:bodyPr wrap="square">
            <a:spAutoFit/>
          </a:bodyPr>
          <a:lstStyle/>
          <a:p>
            <a:pPr lvl="0" algn="ctr" eaLnBrk="0" fontAlgn="base" hangingPunct="0">
              <a:spcBef>
                <a:spcPct val="0"/>
              </a:spcBef>
              <a:spcAft>
                <a:spcPct val="0"/>
              </a:spcAft>
            </a:pPr>
            <a:r>
              <a:rPr lang="en-US" altLang="en-US" sz="2400" b="1" dirty="0">
                <a:ea typeface="Times New Roman" panose="02020603050405020304" pitchFamily="18" charset="0"/>
                <a:cs typeface="Times New Roman" panose="02020603050405020304" pitchFamily="18" charset="0"/>
              </a:rPr>
              <a:t>C</a:t>
            </a:r>
            <a:r>
              <a:rPr lang="en-US" altLang="en-US" sz="2400" b="1" dirty="0" bmk="">
                <a:ea typeface="Times New Roman" panose="02020603050405020304" pitchFamily="18" charset="0"/>
                <a:cs typeface="Times New Roman" panose="02020603050405020304" pitchFamily="18" charset="0"/>
              </a:rPr>
              <a:t>hase Milner</a:t>
            </a:r>
            <a:endParaRPr lang="en-US" altLang="en-US" sz="2400" b="1" dirty="0"/>
          </a:p>
          <a:p>
            <a:pPr lvl="0" algn="ctr" eaLnBrk="0" fontAlgn="base" hangingPunct="0">
              <a:spcBef>
                <a:spcPct val="0"/>
              </a:spcBef>
              <a:spcAft>
                <a:spcPct val="0"/>
              </a:spcAft>
            </a:pPr>
            <a:r>
              <a:rPr lang="en-US" altLang="en-US" sz="2000" b="1" dirty="0" bmk="_MailAutoSig">
                <a:solidFill>
                  <a:srgbClr val="0563C1"/>
                </a:solidFill>
                <a:ea typeface="Times New Roman" panose="02020603050405020304" pitchFamily="18" charset="0"/>
                <a:cs typeface="Times New Roman" panose="02020603050405020304" pitchFamily="18" charset="0"/>
                <a:hlinkClick r:id="rId5"/>
              </a:rPr>
              <a:t>Rural Planning Organization Coordinator </a:t>
            </a:r>
            <a:endParaRPr lang="en-US" altLang="en-US" sz="2000" b="1" dirty="0" bmk="_MailAutoSig"/>
          </a:p>
          <a:p>
            <a:pPr lvl="0" algn="ctr" eaLnBrk="0" fontAlgn="base" hangingPunct="0">
              <a:spcBef>
                <a:spcPct val="0"/>
              </a:spcBef>
              <a:spcAft>
                <a:spcPct val="0"/>
              </a:spcAft>
            </a:pPr>
            <a:r>
              <a:rPr lang="en-US" altLang="en-US" sz="2000" b="1" dirty="0" bmk="_MailAutoSig">
                <a:ea typeface="Times New Roman" panose="02020603050405020304" pitchFamily="18" charset="0"/>
                <a:cs typeface="Times New Roman" panose="02020603050405020304" pitchFamily="18" charset="0"/>
              </a:rPr>
              <a:t>First Tennessee Development District </a:t>
            </a:r>
            <a:endParaRPr lang="en-US" altLang="en-US" sz="2000" b="1" dirty="0" bmk="_MailAutoSig"/>
          </a:p>
          <a:p>
            <a:pPr lvl="0" algn="ctr" eaLnBrk="0" fontAlgn="base" hangingPunct="0">
              <a:spcBef>
                <a:spcPct val="0"/>
              </a:spcBef>
              <a:spcAft>
                <a:spcPct val="0"/>
              </a:spcAft>
            </a:pPr>
            <a:r>
              <a:rPr lang="en-US" altLang="en-US" sz="2000" b="1" dirty="0" bmk="_MailAutoSig">
                <a:ea typeface="Times New Roman" panose="02020603050405020304" pitchFamily="18" charset="0"/>
                <a:cs typeface="Times New Roman" panose="02020603050405020304" pitchFamily="18" charset="0"/>
              </a:rPr>
              <a:t>3211 N. Roan Street</a:t>
            </a:r>
            <a:endParaRPr lang="en-US" altLang="en-US" sz="2000" b="1" dirty="0" bmk="_MailAutoSig"/>
          </a:p>
          <a:p>
            <a:pPr lvl="0" algn="ctr" eaLnBrk="0" fontAlgn="base" hangingPunct="0">
              <a:spcBef>
                <a:spcPct val="0"/>
              </a:spcBef>
              <a:spcAft>
                <a:spcPct val="0"/>
              </a:spcAft>
            </a:pPr>
            <a:r>
              <a:rPr lang="en-US" altLang="en-US" sz="2000" b="1" dirty="0" bmk="_MailAutoSig">
                <a:ea typeface="Times New Roman" panose="02020603050405020304" pitchFamily="18" charset="0"/>
                <a:cs typeface="Times New Roman" panose="02020603050405020304" pitchFamily="18" charset="0"/>
              </a:rPr>
              <a:t>Johnson City, TN 37601</a:t>
            </a:r>
            <a:endParaRPr lang="en-US" altLang="en-US" sz="2000" b="1" dirty="0" bmk="_MailAutoSig"/>
          </a:p>
          <a:p>
            <a:pPr lvl="0" algn="ctr" eaLnBrk="0" fontAlgn="base" hangingPunct="0">
              <a:spcBef>
                <a:spcPct val="0"/>
              </a:spcBef>
              <a:spcAft>
                <a:spcPct val="0"/>
              </a:spcAft>
            </a:pPr>
            <a:r>
              <a:rPr lang="en-US" altLang="en-US" sz="2000" b="1" dirty="0" bmk="_MailAutoSig">
                <a:ea typeface="Times New Roman" panose="02020603050405020304" pitchFamily="18" charset="0"/>
                <a:cs typeface="Times New Roman" panose="02020603050405020304" pitchFamily="18" charset="0"/>
              </a:rPr>
              <a:t>o: 423-722-5217</a:t>
            </a:r>
            <a:endParaRPr lang="en-US" altLang="en-US" sz="2000" b="1" dirty="0" bmk="_MailAutoSig"/>
          </a:p>
          <a:p>
            <a:pPr lvl="0" algn="ctr" eaLnBrk="0" fontAlgn="base" hangingPunct="0">
              <a:spcBef>
                <a:spcPct val="0"/>
              </a:spcBef>
              <a:spcAft>
                <a:spcPct val="0"/>
              </a:spcAft>
            </a:pPr>
            <a:r>
              <a:rPr lang="en-US" altLang="en-US" sz="2000" b="1" dirty="0" bmk="_MailAutoSig">
                <a:solidFill>
                  <a:srgbClr val="4472C4"/>
                </a:solidFill>
                <a:ea typeface="Times New Roman" panose="02020603050405020304" pitchFamily="18" charset="0"/>
                <a:cs typeface="Times New Roman" panose="02020603050405020304" pitchFamily="18" charset="0"/>
                <a:hlinkClick r:id="rId6"/>
              </a:rPr>
              <a:t>cmilner@ftdd.org</a:t>
            </a:r>
            <a:r>
              <a:rPr lang="en-US" altLang="en-US" sz="2000" b="1" dirty="0" bmk="_MailAutoSig">
                <a:solidFill>
                  <a:srgbClr val="4472C4"/>
                </a:solidFill>
                <a:ea typeface="Times New Roman" panose="02020603050405020304" pitchFamily="18" charset="0"/>
                <a:cs typeface="Times New Roman" panose="02020603050405020304" pitchFamily="18" charset="0"/>
              </a:rPr>
              <a:t> </a:t>
            </a:r>
            <a:endParaRPr lang="en-US" altLang="en-US" sz="2000" b="1" dirty="0" bmk="_MailAutoSig"/>
          </a:p>
          <a:p>
            <a:pPr lvl="0" algn="ctr" eaLnBrk="0" fontAlgn="base" hangingPunct="0">
              <a:spcBef>
                <a:spcPct val="0"/>
              </a:spcBef>
              <a:spcAft>
                <a:spcPct val="0"/>
              </a:spcAft>
            </a:pPr>
            <a:r>
              <a:rPr lang="en-US" altLang="en-US" sz="2000" b="1" dirty="0" bmk="_MailAutoSig">
                <a:solidFill>
                  <a:srgbClr val="4472C4"/>
                </a:solidFill>
                <a:ea typeface="Times New Roman" panose="02020603050405020304" pitchFamily="18" charset="0"/>
                <a:cs typeface="Times New Roman" panose="02020603050405020304" pitchFamily="18" charset="0"/>
                <a:hlinkClick r:id="rId7"/>
              </a:rPr>
              <a:t>www.FTDD.org</a:t>
            </a:r>
            <a:endParaRPr lang="en-US" altLang="en-US" sz="2000" b="1" dirty="0"/>
          </a:p>
        </p:txBody>
      </p:sp>
      <p:pic>
        <p:nvPicPr>
          <p:cNvPr id="13" name="Picture 12" descr="A silver car parked in front of a white building&#10;&#10;Description automatically generated">
            <a:extLst>
              <a:ext uri="{FF2B5EF4-FFF2-40B4-BE49-F238E27FC236}">
                <a16:creationId xmlns:a16="http://schemas.microsoft.com/office/drawing/2014/main" id="{6AFEF9DA-9E68-BE08-830B-73454AE586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2876" y="1786567"/>
            <a:ext cx="4379821" cy="328486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1D56065-7F31-3B3A-0649-502FBB64DB8B}"/>
              </a:ext>
            </a:extLst>
          </p:cNvPr>
          <p:cNvSpPr txBox="1"/>
          <p:nvPr/>
        </p:nvSpPr>
        <p:spPr>
          <a:xfrm>
            <a:off x="4002876" y="5427183"/>
            <a:ext cx="4379821" cy="923330"/>
          </a:xfrm>
          <a:prstGeom prst="rect">
            <a:avLst/>
          </a:prstGeom>
          <a:noFill/>
        </p:spPr>
        <p:txBody>
          <a:bodyPr wrap="square" rtlCol="0">
            <a:spAutoFit/>
          </a:bodyPr>
          <a:lstStyle/>
          <a:p>
            <a:r>
              <a:rPr lang="en-US" b="1" dirty="0"/>
              <a:t>FIRST Rural Reimagined EVSE installed in Mountain City – September, 2023</a:t>
            </a:r>
          </a:p>
          <a:p>
            <a:endParaRPr lang="en-US" b="1" dirty="0"/>
          </a:p>
        </p:txBody>
      </p:sp>
    </p:spTree>
    <p:extLst>
      <p:ext uri="{BB962C8B-B14F-4D97-AF65-F5344CB8AC3E}">
        <p14:creationId xmlns:p14="http://schemas.microsoft.com/office/powerpoint/2010/main" val="390327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accent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First TN RPO Region</a:t>
            </a:r>
          </a:p>
        </p:txBody>
      </p:sp>
      <p:sp>
        <p:nvSpPr>
          <p:cNvPr id="18" name="Content Placeholder 17"/>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813"/>
            <a:ext cx="12191999" cy="5665832"/>
          </a:xfrm>
          <a:prstGeom prst="rect">
            <a:avLst/>
          </a:prstGeom>
        </p:spPr>
      </p:pic>
    </p:spTree>
    <p:extLst>
      <p:ext uri="{BB962C8B-B14F-4D97-AF65-F5344CB8AC3E}">
        <p14:creationId xmlns:p14="http://schemas.microsoft.com/office/powerpoint/2010/main" val="1118042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RPO?</a:t>
            </a:r>
          </a:p>
        </p:txBody>
      </p:sp>
      <p:sp>
        <p:nvSpPr>
          <p:cNvPr id="3" name="Content Placeholder 2"/>
          <p:cNvSpPr>
            <a:spLocks noGrp="1"/>
          </p:cNvSpPr>
          <p:nvPr>
            <p:ph idx="1"/>
          </p:nvPr>
        </p:nvSpPr>
        <p:spPr/>
        <p:txBody>
          <a:bodyPr>
            <a:normAutofit lnSpcReduction="10000"/>
          </a:bodyPr>
          <a:lstStyle/>
          <a:p>
            <a:r>
              <a:rPr lang="en-US" b="1" u="sng" dirty="0"/>
              <a:t>R</a:t>
            </a:r>
            <a:r>
              <a:rPr lang="en-US" dirty="0"/>
              <a:t>ural </a:t>
            </a:r>
            <a:r>
              <a:rPr lang="en-US" b="1" u="sng" dirty="0"/>
              <a:t>P</a:t>
            </a:r>
            <a:r>
              <a:rPr lang="en-US" dirty="0"/>
              <a:t>lanning </a:t>
            </a:r>
            <a:r>
              <a:rPr lang="en-US" b="1" u="sng" dirty="0"/>
              <a:t>O</a:t>
            </a:r>
            <a:r>
              <a:rPr lang="en-US" dirty="0"/>
              <a:t>rganization</a:t>
            </a:r>
          </a:p>
          <a:p>
            <a:r>
              <a:rPr lang="en-US" dirty="0"/>
              <a:t>Formed in 2005 to enhance state- and regional-level partnerships in rural areas for transportation planning purposes</a:t>
            </a:r>
          </a:p>
          <a:p>
            <a:r>
              <a:rPr lang="en-US" dirty="0"/>
              <a:t>12 RPO’s within Tennessee</a:t>
            </a:r>
          </a:p>
          <a:p>
            <a:r>
              <a:rPr lang="en-US" dirty="0"/>
              <a:t>Funding for transportation projects and programs are channeled through this planning process</a:t>
            </a:r>
          </a:p>
          <a:p>
            <a:r>
              <a:rPr lang="en-US" dirty="0"/>
              <a:t>FTRPO housed within the FTDD (one of nine Development Districts in TN)</a:t>
            </a:r>
          </a:p>
          <a:p>
            <a:pPr marL="0" indent="0">
              <a:buNone/>
            </a:pPr>
            <a:endParaRPr lang="en-US" dirty="0"/>
          </a:p>
        </p:txBody>
      </p:sp>
    </p:spTree>
    <p:extLst>
      <p:ext uri="{BB962C8B-B14F-4D97-AF65-F5344CB8AC3E}">
        <p14:creationId xmlns:p14="http://schemas.microsoft.com/office/powerpoint/2010/main" val="212261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470647"/>
            <a:ext cx="9144000" cy="5916706"/>
          </a:xfrm>
          <a:prstGeom prst="rect">
            <a:avLst/>
          </a:prstGeom>
        </p:spPr>
      </p:pic>
    </p:spTree>
    <p:extLst>
      <p:ext uri="{BB962C8B-B14F-4D97-AF65-F5344CB8AC3E}">
        <p14:creationId xmlns:p14="http://schemas.microsoft.com/office/powerpoint/2010/main" val="15359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purpose of the RPO?</a:t>
            </a:r>
          </a:p>
        </p:txBody>
      </p:sp>
      <p:sp>
        <p:nvSpPr>
          <p:cNvPr id="3" name="Content Placeholder 2"/>
          <p:cNvSpPr>
            <a:spLocks noGrp="1"/>
          </p:cNvSpPr>
          <p:nvPr>
            <p:ph idx="1"/>
          </p:nvPr>
        </p:nvSpPr>
        <p:spPr/>
        <p:txBody>
          <a:bodyPr>
            <a:normAutofit/>
          </a:bodyPr>
          <a:lstStyle/>
          <a:p>
            <a:r>
              <a:rPr lang="en-US" dirty="0"/>
              <a:t>The purpose of an RPO is to </a:t>
            </a:r>
            <a:r>
              <a:rPr lang="en-US" b="1" dirty="0"/>
              <a:t>involve local officials in multimodal transportation planning</a:t>
            </a:r>
            <a:r>
              <a:rPr lang="en-US" dirty="0"/>
              <a:t>, through a structured process, to ensure </a:t>
            </a:r>
            <a:r>
              <a:rPr lang="en-US" b="1" dirty="0"/>
              <a:t>quality, competence, </a:t>
            </a:r>
            <a:r>
              <a:rPr lang="en-US" dirty="0"/>
              <a:t>and</a:t>
            </a:r>
            <a:r>
              <a:rPr lang="en-US" b="1" dirty="0"/>
              <a:t> fairness </a:t>
            </a:r>
            <a:r>
              <a:rPr lang="en-US" dirty="0"/>
              <a:t>in the transportation decision-making process.</a:t>
            </a:r>
          </a:p>
        </p:txBody>
      </p:sp>
    </p:spTree>
    <p:extLst>
      <p:ext uri="{BB962C8B-B14F-4D97-AF65-F5344CB8AC3E}">
        <p14:creationId xmlns:p14="http://schemas.microsoft.com/office/powerpoint/2010/main" val="573268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RPO do?</a:t>
            </a:r>
          </a:p>
        </p:txBody>
      </p:sp>
      <p:sp>
        <p:nvSpPr>
          <p:cNvPr id="3" name="Content Placeholder 2"/>
          <p:cNvSpPr>
            <a:spLocks noGrp="1"/>
          </p:cNvSpPr>
          <p:nvPr>
            <p:ph idx="1"/>
          </p:nvPr>
        </p:nvSpPr>
        <p:spPr/>
        <p:txBody>
          <a:bodyPr/>
          <a:lstStyle/>
          <a:p>
            <a:r>
              <a:rPr lang="en-US" dirty="0"/>
              <a:t>Consider </a:t>
            </a:r>
            <a:r>
              <a:rPr lang="en-US" b="1" dirty="0"/>
              <a:t>multimodal</a:t>
            </a:r>
            <a:r>
              <a:rPr lang="en-US" dirty="0"/>
              <a:t> transportation needs on a </a:t>
            </a:r>
            <a:r>
              <a:rPr lang="en-US" b="1" dirty="0"/>
              <a:t>local</a:t>
            </a:r>
            <a:r>
              <a:rPr lang="en-US" dirty="0"/>
              <a:t> and </a:t>
            </a:r>
            <a:r>
              <a:rPr lang="en-US" b="1" dirty="0"/>
              <a:t>regional</a:t>
            </a:r>
            <a:r>
              <a:rPr lang="en-US" dirty="0"/>
              <a:t> basis</a:t>
            </a:r>
          </a:p>
          <a:p>
            <a:r>
              <a:rPr lang="en-US" dirty="0"/>
              <a:t>Review </a:t>
            </a:r>
            <a:r>
              <a:rPr lang="en-US" b="1" dirty="0"/>
              <a:t>long-term needs </a:t>
            </a:r>
            <a:r>
              <a:rPr lang="en-US" dirty="0"/>
              <a:t>as well as </a:t>
            </a:r>
            <a:r>
              <a:rPr lang="en-US" b="1" dirty="0"/>
              <a:t>short-term funding priorities</a:t>
            </a:r>
          </a:p>
          <a:p>
            <a:r>
              <a:rPr lang="en-US" dirty="0"/>
              <a:t>Rural regional transportation planning</a:t>
            </a:r>
          </a:p>
          <a:p>
            <a:r>
              <a:rPr lang="en-US" dirty="0"/>
              <a:t>RPO centric Task 5 Work Plan Objectives (Ex. EVSE/Climate)</a:t>
            </a:r>
          </a:p>
          <a:p>
            <a:r>
              <a:rPr lang="en-US" dirty="0"/>
              <a:t>Make </a:t>
            </a:r>
            <a:r>
              <a:rPr lang="en-US" b="1" dirty="0"/>
              <a:t>recommendations</a:t>
            </a:r>
            <a:r>
              <a:rPr lang="en-US" dirty="0"/>
              <a:t> to TDOT</a:t>
            </a:r>
          </a:p>
          <a:p>
            <a:endParaRPr lang="en-US" dirty="0"/>
          </a:p>
        </p:txBody>
      </p:sp>
    </p:spTree>
    <p:extLst>
      <p:ext uri="{BB962C8B-B14F-4D97-AF65-F5344CB8AC3E}">
        <p14:creationId xmlns:p14="http://schemas.microsoft.com/office/powerpoint/2010/main" val="4060549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RPO EVSE/Climate Opportunities Underway  </a:t>
            </a:r>
          </a:p>
        </p:txBody>
      </p:sp>
      <p:sp>
        <p:nvSpPr>
          <p:cNvPr id="3" name="Content Placeholder 2"/>
          <p:cNvSpPr>
            <a:spLocks noGrp="1"/>
          </p:cNvSpPr>
          <p:nvPr>
            <p:ph idx="1"/>
          </p:nvPr>
        </p:nvSpPr>
        <p:spPr>
          <a:xfrm>
            <a:off x="609600" y="1417638"/>
            <a:ext cx="11100179" cy="4815979"/>
          </a:xfrm>
        </p:spPr>
        <p:txBody>
          <a:bodyPr/>
          <a:lstStyle/>
          <a:p>
            <a:r>
              <a:rPr lang="en-US" dirty="0"/>
              <a:t>EMPOWER</a:t>
            </a:r>
          </a:p>
          <a:p>
            <a:r>
              <a:rPr lang="en-US" dirty="0"/>
              <a:t>NEVI/TEVI (TDOT)</a:t>
            </a:r>
          </a:p>
          <a:p>
            <a:r>
              <a:rPr lang="en-US" dirty="0"/>
              <a:t>USDOT R.O.U.T.E.S Toolkit </a:t>
            </a:r>
          </a:p>
          <a:p>
            <a:r>
              <a:rPr lang="en-US" dirty="0"/>
              <a:t>DOE </a:t>
            </a:r>
          </a:p>
          <a:p>
            <a:pPr marL="0" indent="0">
              <a:buNone/>
            </a:pPr>
            <a:r>
              <a:rPr lang="en-US" dirty="0"/>
              <a:t>	1. Communities Taking Charge Accelerator, Fiscal Year 2024 Funding Opportunity Announcement</a:t>
            </a:r>
          </a:p>
          <a:p>
            <a:pPr marL="0" indent="0">
              <a:buNone/>
            </a:pPr>
            <a:r>
              <a:rPr lang="en-US" dirty="0"/>
              <a:t>	2. Rural Reimagined</a:t>
            </a:r>
          </a:p>
        </p:txBody>
      </p:sp>
    </p:spTree>
    <p:extLst>
      <p:ext uri="{BB962C8B-B14F-4D97-AF65-F5344CB8AC3E}">
        <p14:creationId xmlns:p14="http://schemas.microsoft.com/office/powerpoint/2010/main" val="2812683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2759</TotalTime>
  <Words>1770</Words>
  <Application>Microsoft Office PowerPoint</Application>
  <PresentationFormat>Widescreen</PresentationFormat>
  <Paragraphs>227</Paragraphs>
  <Slides>30</Slides>
  <Notes>14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Arial</vt:lpstr>
      <vt:lpstr>Calibri</vt:lpstr>
      <vt:lpstr>Calibri Light</vt:lpstr>
      <vt:lpstr>Courier New</vt:lpstr>
      <vt:lpstr>Open Sans</vt:lpstr>
      <vt:lpstr>PermianSlabSerifTypeface</vt:lpstr>
      <vt:lpstr>Times New Roman</vt:lpstr>
      <vt:lpstr>Wingdings</vt:lpstr>
      <vt:lpstr>Office Theme</vt:lpstr>
      <vt:lpstr>1_Office Theme</vt:lpstr>
      <vt:lpstr>2_Office Theme</vt:lpstr>
      <vt:lpstr>3_Office Theme</vt:lpstr>
      <vt:lpstr>4_Office Theme</vt:lpstr>
      <vt:lpstr>First Tennessee Rural Planning Organization </vt:lpstr>
      <vt:lpstr>The Appalachian Highlands/Tri-Cities is a Combined Statistical Area of more than 500,000 residents. Johnson City placed as #14 on Forbes’ Best Small Places for Business and Careers List recently, and as one of The 10 least Expensive Places for Living in the US by Kiplinger. The attributes of affordable housing and below average utility, transportation and healthcare costs are shared by each of the communities across the Tri-Cities.</vt:lpstr>
      <vt:lpstr>Northeast Tennessee’s Tri-Cities of Bristol, Kingsport, Johnson City and small towns along the way make up a diverse region of outdoor recreation, music, history and everything in between.</vt:lpstr>
      <vt:lpstr>First TN RPO Region</vt:lpstr>
      <vt:lpstr>What is an RPO?</vt:lpstr>
      <vt:lpstr>PowerPoint Presentation</vt:lpstr>
      <vt:lpstr>What is the purpose of the RPO?</vt:lpstr>
      <vt:lpstr>What does the RPO do?</vt:lpstr>
      <vt:lpstr>RPO EVSE/Climate Opportunities Underway  </vt:lpstr>
      <vt:lpstr>https://www.transportation.gov/rural</vt:lpstr>
      <vt:lpstr>Wait…What is (TEVI)?TN Electric Vehicle Infrastructure?</vt:lpstr>
      <vt:lpstr>TN Electric Vehicle Infrastructure (TEVI)</vt:lpstr>
      <vt:lpstr>First Tennessee RPO’s FY23-24 Work Program At A Glance</vt:lpstr>
      <vt:lpstr>FTRPO Rural Planning Initiatives – Task 5 Completion FY2024 Projects </vt:lpstr>
      <vt:lpstr>PowerPoint Presentation</vt:lpstr>
      <vt:lpstr>Find An EV                                          https://rural-reimagined.com/ </vt:lpstr>
      <vt:lpstr>Rural Reimagined: Building an EV Ecosystem Across the RPO </vt:lpstr>
      <vt:lpstr>Rural Reimagined : Vanguard of the Rural TN EV infrastructure revolution </vt:lpstr>
      <vt:lpstr>Project Organization Chart</vt:lpstr>
      <vt:lpstr>PowerPoint Presentation</vt:lpstr>
      <vt:lpstr>Rural Reimagined Project Overview</vt:lpstr>
      <vt:lpstr>Proposed Technologies</vt:lpstr>
      <vt:lpstr>Interested In More Rural Reimagined Info?</vt:lpstr>
      <vt:lpstr>Rural Reimagined : Rural TN EV infrastructure site host selection ongoing, continually updating </vt:lpstr>
      <vt:lpstr>Build Out EVSE In Mtn City   Through Rural Reimagined Thank you for your site hosting partnership, Town Mayor!  FIRST EVSE INSTALL IN ENTIRE RURAL REIMAGINED PROGRAM                                      </vt:lpstr>
      <vt:lpstr>First Charge of the trip in Mtn City  I added JuiceBox to the Plugshare Location App while there </vt:lpstr>
      <vt:lpstr>  Exciting Private/Public Level 2 EVSE Partnership w/Rivian and TN State Parks   Sycamore Shoals State Historic Park     </vt:lpstr>
      <vt:lpstr>I-81 Exit 36  Level 3 DCFC in Baileyton TN Exit 36 Davey Crockett TA   ChargePoint (fee) Southern States Coop  </vt:lpstr>
      <vt:lpstr>Mtn. City to Memphis Road Trip Lessons Learned</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Chase Milner</dc:creator>
  <cp:lastModifiedBy>Krishna Kunapareddy</cp:lastModifiedBy>
  <cp:revision>82</cp:revision>
  <dcterms:created xsi:type="dcterms:W3CDTF">2019-09-05T20:12:51Z</dcterms:created>
  <dcterms:modified xsi:type="dcterms:W3CDTF">2024-07-30T02:31:51Z</dcterms:modified>
</cp:coreProperties>
</file>