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147171009" r:id="rId3"/>
    <p:sldId id="2147171008" r:id="rId4"/>
    <p:sldId id="2147171007" r:id="rId5"/>
    <p:sldId id="284" r:id="rId6"/>
    <p:sldId id="275"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0946B"/>
    <a:srgbClr val="A683AF"/>
    <a:srgbClr val="9A0000"/>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p:restoredTop sz="94672"/>
  </p:normalViewPr>
  <p:slideViewPr>
    <p:cSldViewPr snapToGrid="0">
      <p:cViewPr varScale="1">
        <p:scale>
          <a:sx n="112" d="100"/>
          <a:sy n="112" d="100"/>
        </p:scale>
        <p:origin x="568"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89311-70D3-42B3-B996-252DFD18839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0FD1F0-AF68-4DB1-A4F7-E3A0FD5FEE71}">
      <dgm:prSet/>
      <dgm:spPr/>
      <dgm:t>
        <a:bodyPr/>
        <a:lstStyle/>
        <a:p>
          <a:r>
            <a:rPr lang="en-US"/>
            <a:t>Take an index card from the table.</a:t>
          </a:r>
        </a:p>
      </dgm:t>
    </dgm:pt>
    <dgm:pt modelId="{3C8842AC-9C02-412D-8D90-FF138C8F7838}" type="parTrans" cxnId="{4050D098-F1E9-4141-895B-A9EF31275198}">
      <dgm:prSet/>
      <dgm:spPr/>
      <dgm:t>
        <a:bodyPr/>
        <a:lstStyle/>
        <a:p>
          <a:endParaRPr lang="en-US"/>
        </a:p>
      </dgm:t>
    </dgm:pt>
    <dgm:pt modelId="{A1E1539A-87C1-4F21-92CB-C3D658733583}" type="sibTrans" cxnId="{4050D098-F1E9-4141-895B-A9EF31275198}">
      <dgm:prSet/>
      <dgm:spPr/>
      <dgm:t>
        <a:bodyPr/>
        <a:lstStyle/>
        <a:p>
          <a:endParaRPr lang="en-US"/>
        </a:p>
      </dgm:t>
    </dgm:pt>
    <dgm:pt modelId="{70A096E5-30A8-492C-AFD9-B4B0022F2E10}">
      <dgm:prSet/>
      <dgm:spPr/>
      <dgm:t>
        <a:bodyPr/>
        <a:lstStyle/>
        <a:p>
          <a:r>
            <a:rPr lang="en-US"/>
            <a:t>Write down the 1-2 things that would be most helpful to you as you think about integrating Wealth Creation into your work. </a:t>
          </a:r>
        </a:p>
      </dgm:t>
    </dgm:pt>
    <dgm:pt modelId="{CB5A56DF-627A-4C8D-A9E8-E04B2CDB06AF}" type="parTrans" cxnId="{91811450-21C8-4DE5-8300-08087629BF07}">
      <dgm:prSet/>
      <dgm:spPr/>
      <dgm:t>
        <a:bodyPr/>
        <a:lstStyle/>
        <a:p>
          <a:endParaRPr lang="en-US"/>
        </a:p>
      </dgm:t>
    </dgm:pt>
    <dgm:pt modelId="{C4F0208C-002B-4563-AA4C-B9DB537AB118}" type="sibTrans" cxnId="{91811450-21C8-4DE5-8300-08087629BF07}">
      <dgm:prSet/>
      <dgm:spPr/>
      <dgm:t>
        <a:bodyPr/>
        <a:lstStyle/>
        <a:p>
          <a:endParaRPr lang="en-US"/>
        </a:p>
      </dgm:t>
    </dgm:pt>
    <dgm:pt modelId="{DC2DADEB-FC1D-43BB-B266-41B433BAEB93}" type="pres">
      <dgm:prSet presAssocID="{5AB89311-70D3-42B3-B996-252DFD188393}" presName="root" presStyleCnt="0">
        <dgm:presLayoutVars>
          <dgm:dir/>
          <dgm:resizeHandles val="exact"/>
        </dgm:presLayoutVars>
      </dgm:prSet>
      <dgm:spPr/>
    </dgm:pt>
    <dgm:pt modelId="{B46D149A-C889-4753-8EAC-FA7195A7FA02}" type="pres">
      <dgm:prSet presAssocID="{CD0FD1F0-AF68-4DB1-A4F7-E3A0FD5FEE71}" presName="compNode" presStyleCnt="0"/>
      <dgm:spPr/>
    </dgm:pt>
    <dgm:pt modelId="{3467B87E-9365-4143-99CF-5672396306CA}" type="pres">
      <dgm:prSet presAssocID="{CD0FD1F0-AF68-4DB1-A4F7-E3A0FD5FEE71}" presName="bgRect" presStyleLbl="bgShp" presStyleIdx="0" presStyleCnt="2"/>
      <dgm:spPr/>
    </dgm:pt>
    <dgm:pt modelId="{3A4B9812-E890-4E0F-9B7B-62F236E16D54}" type="pres">
      <dgm:prSet presAssocID="{CD0FD1F0-AF68-4DB1-A4F7-E3A0FD5FEE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ing Cards"/>
        </a:ext>
      </dgm:extLst>
    </dgm:pt>
    <dgm:pt modelId="{922F70F2-C39B-4FD2-87AF-A637D968457A}" type="pres">
      <dgm:prSet presAssocID="{CD0FD1F0-AF68-4DB1-A4F7-E3A0FD5FEE71}" presName="spaceRect" presStyleCnt="0"/>
      <dgm:spPr/>
    </dgm:pt>
    <dgm:pt modelId="{E515BC41-680C-429D-AB70-E1A603B92D09}" type="pres">
      <dgm:prSet presAssocID="{CD0FD1F0-AF68-4DB1-A4F7-E3A0FD5FEE71}" presName="parTx" presStyleLbl="revTx" presStyleIdx="0" presStyleCnt="2">
        <dgm:presLayoutVars>
          <dgm:chMax val="0"/>
          <dgm:chPref val="0"/>
        </dgm:presLayoutVars>
      </dgm:prSet>
      <dgm:spPr/>
    </dgm:pt>
    <dgm:pt modelId="{0B2529C1-4BF2-4BF6-AE1C-5F85EF848229}" type="pres">
      <dgm:prSet presAssocID="{A1E1539A-87C1-4F21-92CB-C3D658733583}" presName="sibTrans" presStyleCnt="0"/>
      <dgm:spPr/>
    </dgm:pt>
    <dgm:pt modelId="{D67B30DD-8A82-4FBD-8806-7BDC7ECD60C5}" type="pres">
      <dgm:prSet presAssocID="{70A096E5-30A8-492C-AFD9-B4B0022F2E10}" presName="compNode" presStyleCnt="0"/>
      <dgm:spPr/>
    </dgm:pt>
    <dgm:pt modelId="{7E3CE28F-C689-4ED7-A6F2-A189BBF8E9E8}" type="pres">
      <dgm:prSet presAssocID="{70A096E5-30A8-492C-AFD9-B4B0022F2E10}" presName="bgRect" presStyleLbl="bgShp" presStyleIdx="1" presStyleCnt="2"/>
      <dgm:spPr/>
    </dgm:pt>
    <dgm:pt modelId="{5E8B57A0-28FC-4CF6-AC5B-2A0FCCB3036F}" type="pres">
      <dgm:prSet presAssocID="{70A096E5-30A8-492C-AFD9-B4B0022F2E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8B298F45-5CC0-49E7-AD91-6078329B7905}" type="pres">
      <dgm:prSet presAssocID="{70A096E5-30A8-492C-AFD9-B4B0022F2E10}" presName="spaceRect" presStyleCnt="0"/>
      <dgm:spPr/>
    </dgm:pt>
    <dgm:pt modelId="{91341B86-6328-493C-B38E-680E8330EE2A}" type="pres">
      <dgm:prSet presAssocID="{70A096E5-30A8-492C-AFD9-B4B0022F2E10}" presName="parTx" presStyleLbl="revTx" presStyleIdx="1" presStyleCnt="2">
        <dgm:presLayoutVars>
          <dgm:chMax val="0"/>
          <dgm:chPref val="0"/>
        </dgm:presLayoutVars>
      </dgm:prSet>
      <dgm:spPr/>
    </dgm:pt>
  </dgm:ptLst>
  <dgm:cxnLst>
    <dgm:cxn modelId="{A5EF0805-E8ED-47B8-AF0A-6CD8CDEDD0AE}" type="presOf" srcId="{70A096E5-30A8-492C-AFD9-B4B0022F2E10}" destId="{91341B86-6328-493C-B38E-680E8330EE2A}" srcOrd="0" destOrd="0" presId="urn:microsoft.com/office/officeart/2018/2/layout/IconVerticalSolidList"/>
    <dgm:cxn modelId="{39BBA90E-C9B1-44E9-B2A0-C5279045FAF4}" type="presOf" srcId="{5AB89311-70D3-42B3-B996-252DFD188393}" destId="{DC2DADEB-FC1D-43BB-B266-41B433BAEB93}" srcOrd="0" destOrd="0" presId="urn:microsoft.com/office/officeart/2018/2/layout/IconVerticalSolidList"/>
    <dgm:cxn modelId="{91811450-21C8-4DE5-8300-08087629BF07}" srcId="{5AB89311-70D3-42B3-B996-252DFD188393}" destId="{70A096E5-30A8-492C-AFD9-B4B0022F2E10}" srcOrd="1" destOrd="0" parTransId="{CB5A56DF-627A-4C8D-A9E8-E04B2CDB06AF}" sibTransId="{C4F0208C-002B-4563-AA4C-B9DB537AB118}"/>
    <dgm:cxn modelId="{4050D098-F1E9-4141-895B-A9EF31275198}" srcId="{5AB89311-70D3-42B3-B996-252DFD188393}" destId="{CD0FD1F0-AF68-4DB1-A4F7-E3A0FD5FEE71}" srcOrd="0" destOrd="0" parTransId="{3C8842AC-9C02-412D-8D90-FF138C8F7838}" sibTransId="{A1E1539A-87C1-4F21-92CB-C3D658733583}"/>
    <dgm:cxn modelId="{F56623D3-1F7F-4A70-9199-819CF5B6E4D9}" type="presOf" srcId="{CD0FD1F0-AF68-4DB1-A4F7-E3A0FD5FEE71}" destId="{E515BC41-680C-429D-AB70-E1A603B92D09}" srcOrd="0" destOrd="0" presId="urn:microsoft.com/office/officeart/2018/2/layout/IconVerticalSolidList"/>
    <dgm:cxn modelId="{16FF77D2-3B30-4ED6-9DE5-E184D60D1548}" type="presParOf" srcId="{DC2DADEB-FC1D-43BB-B266-41B433BAEB93}" destId="{B46D149A-C889-4753-8EAC-FA7195A7FA02}" srcOrd="0" destOrd="0" presId="urn:microsoft.com/office/officeart/2018/2/layout/IconVerticalSolidList"/>
    <dgm:cxn modelId="{97537AE1-FF29-4669-A21B-5A1F4C60422A}" type="presParOf" srcId="{B46D149A-C889-4753-8EAC-FA7195A7FA02}" destId="{3467B87E-9365-4143-99CF-5672396306CA}" srcOrd="0" destOrd="0" presId="urn:microsoft.com/office/officeart/2018/2/layout/IconVerticalSolidList"/>
    <dgm:cxn modelId="{E4002C56-56EE-4D17-B7C4-C418C8D596DC}" type="presParOf" srcId="{B46D149A-C889-4753-8EAC-FA7195A7FA02}" destId="{3A4B9812-E890-4E0F-9B7B-62F236E16D54}" srcOrd="1" destOrd="0" presId="urn:microsoft.com/office/officeart/2018/2/layout/IconVerticalSolidList"/>
    <dgm:cxn modelId="{DA6D672C-2F3A-4EED-BFBE-5A7434C82696}" type="presParOf" srcId="{B46D149A-C889-4753-8EAC-FA7195A7FA02}" destId="{922F70F2-C39B-4FD2-87AF-A637D968457A}" srcOrd="2" destOrd="0" presId="urn:microsoft.com/office/officeart/2018/2/layout/IconVerticalSolidList"/>
    <dgm:cxn modelId="{4C5082A4-E382-464E-B968-4600CE3920EF}" type="presParOf" srcId="{B46D149A-C889-4753-8EAC-FA7195A7FA02}" destId="{E515BC41-680C-429D-AB70-E1A603B92D09}" srcOrd="3" destOrd="0" presId="urn:microsoft.com/office/officeart/2018/2/layout/IconVerticalSolidList"/>
    <dgm:cxn modelId="{DE8F332B-2755-4E0B-BBE7-AB4371BE277F}" type="presParOf" srcId="{DC2DADEB-FC1D-43BB-B266-41B433BAEB93}" destId="{0B2529C1-4BF2-4BF6-AE1C-5F85EF848229}" srcOrd="1" destOrd="0" presId="urn:microsoft.com/office/officeart/2018/2/layout/IconVerticalSolidList"/>
    <dgm:cxn modelId="{358309BE-CB05-4673-A585-1372E5906740}" type="presParOf" srcId="{DC2DADEB-FC1D-43BB-B266-41B433BAEB93}" destId="{D67B30DD-8A82-4FBD-8806-7BDC7ECD60C5}" srcOrd="2" destOrd="0" presId="urn:microsoft.com/office/officeart/2018/2/layout/IconVerticalSolidList"/>
    <dgm:cxn modelId="{758AA7C8-8FFF-4C3B-9991-44FB7E92AB97}" type="presParOf" srcId="{D67B30DD-8A82-4FBD-8806-7BDC7ECD60C5}" destId="{7E3CE28F-C689-4ED7-A6F2-A189BBF8E9E8}" srcOrd="0" destOrd="0" presId="urn:microsoft.com/office/officeart/2018/2/layout/IconVerticalSolidList"/>
    <dgm:cxn modelId="{B4A6B86B-35B4-46F3-A98E-3AE0C17EED29}" type="presParOf" srcId="{D67B30DD-8A82-4FBD-8806-7BDC7ECD60C5}" destId="{5E8B57A0-28FC-4CF6-AC5B-2A0FCCB3036F}" srcOrd="1" destOrd="0" presId="urn:microsoft.com/office/officeart/2018/2/layout/IconVerticalSolidList"/>
    <dgm:cxn modelId="{A3058540-29FC-4E10-8B35-3679315DF9ED}" type="presParOf" srcId="{D67B30DD-8A82-4FBD-8806-7BDC7ECD60C5}" destId="{8B298F45-5CC0-49E7-AD91-6078329B7905}" srcOrd="2" destOrd="0" presId="urn:microsoft.com/office/officeart/2018/2/layout/IconVerticalSolidList"/>
    <dgm:cxn modelId="{B9681732-1967-42CC-9646-12B50729E3AD}" type="presParOf" srcId="{D67B30DD-8A82-4FBD-8806-7BDC7ECD60C5}" destId="{91341B86-6328-493C-B38E-680E8330EE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B87E-9365-4143-99CF-5672396306CA}">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B9812-E890-4E0F-9B7B-62F236E16D54}">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5BC41-680C-429D-AB70-E1A603B92D09}">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a:t>Take an index card from the table.</a:t>
          </a:r>
        </a:p>
      </dsp:txBody>
      <dsp:txXfrm>
        <a:off x="1568246" y="735468"/>
        <a:ext cx="6661353" cy="1357788"/>
      </dsp:txXfrm>
    </dsp:sp>
    <dsp:sp modelId="{7E3CE28F-C689-4ED7-A6F2-A189BBF8E9E8}">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B57A0-28FC-4CF6-AC5B-2A0FCCB3036F}">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341B86-6328-493C-B38E-680E8330EE2A}">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a:t>Write down the 1-2 things that would be most helpful to you as you think about integrating Wealth Creation into your work. </a:t>
          </a:r>
        </a:p>
      </dsp:txBody>
      <dsp:txXfrm>
        <a:off x="1568246" y="2432705"/>
        <a:ext cx="6661353" cy="13577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8/2/24</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8/2/24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5</a:t>
            </a:fld>
            <a:endParaRPr lang="en-US" dirty="0"/>
          </a:p>
        </p:txBody>
      </p:sp>
    </p:spTree>
    <p:extLst>
      <p:ext uri="{BB962C8B-B14F-4D97-AF65-F5344CB8AC3E}">
        <p14:creationId xmlns:p14="http://schemas.microsoft.com/office/powerpoint/2010/main" val="424178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6</a:t>
            </a:fld>
            <a:endParaRPr lang="en-US"/>
          </a:p>
        </p:txBody>
      </p:sp>
    </p:spTree>
    <p:extLst>
      <p:ext uri="{BB962C8B-B14F-4D97-AF65-F5344CB8AC3E}">
        <p14:creationId xmlns:p14="http://schemas.microsoft.com/office/powerpoint/2010/main" val="2777642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www.wealthworks.or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ado.org/wealthcreatio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hyperlink" Target="http://www.wealthworks.org/connect/hub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ckissel@nado.org" TargetMode="External"/><Relationship Id="rId5" Type="http://schemas.openxmlformats.org/officeDocument/2006/relationships/image" Target="../media/image20.png"/><Relationship Id="rId4" Type="http://schemas.openxmlformats.org/officeDocument/2006/relationships/hyperlink" Target="http://www.nad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680" y="857250"/>
            <a:ext cx="9225359" cy="1903646"/>
          </a:xfrm>
          <a:custGeom>
            <a:avLst/>
            <a:gdLst/>
            <a:ahLst/>
            <a:cxnLst/>
            <a:rect l="l" t="t" r="r" b="b"/>
            <a:pathLst>
              <a:path w="18450717" h="3807291">
                <a:moveTo>
                  <a:pt x="0" y="0"/>
                </a:moveTo>
                <a:lnTo>
                  <a:pt x="18450718" y="0"/>
                </a:lnTo>
                <a:lnTo>
                  <a:pt x="18450718" y="3807291"/>
                </a:lnTo>
                <a:lnTo>
                  <a:pt x="0" y="3807291"/>
                </a:lnTo>
                <a:lnTo>
                  <a:pt x="0" y="0"/>
                </a:lnTo>
                <a:close/>
              </a:path>
            </a:pathLst>
          </a:custGeom>
          <a:blipFill>
            <a:blip r:embed="rId2">
              <a:extLst>
                <a:ext uri="{96DAC541-7B7A-43D3-8B79-37D633B846F1}">
                  <asvg:svgBlip xmlns:asvg="http://schemas.microsoft.com/office/drawing/2016/SVG/main" r:embed="rId3"/>
                </a:ext>
              </a:extLst>
            </a:blip>
            <a:stretch>
              <a:fillRect l="-463" r="-463"/>
            </a:stretch>
          </a:blipFill>
        </p:spPr>
        <p:txBody>
          <a:bodyPr/>
          <a:lstStyle/>
          <a:p>
            <a:endParaRPr lang="en-US" sz="900"/>
          </a:p>
        </p:txBody>
      </p:sp>
      <p:sp>
        <p:nvSpPr>
          <p:cNvPr id="3" name="Freeform 3"/>
          <p:cNvSpPr/>
          <p:nvPr/>
        </p:nvSpPr>
        <p:spPr>
          <a:xfrm rot="-10800000">
            <a:off x="0" y="4321484"/>
            <a:ext cx="9144000" cy="1878339"/>
          </a:xfrm>
          <a:custGeom>
            <a:avLst/>
            <a:gdLst/>
            <a:ahLst/>
            <a:cxnLst/>
            <a:rect l="l" t="t" r="r" b="b"/>
            <a:pathLst>
              <a:path w="18288000" h="3756677">
                <a:moveTo>
                  <a:pt x="0" y="0"/>
                </a:moveTo>
                <a:lnTo>
                  <a:pt x="18288000" y="0"/>
                </a:lnTo>
                <a:lnTo>
                  <a:pt x="18288000" y="3756678"/>
                </a:lnTo>
                <a:lnTo>
                  <a:pt x="0" y="3756678"/>
                </a:lnTo>
                <a:lnTo>
                  <a:pt x="0" y="0"/>
                </a:lnTo>
                <a:close/>
              </a:path>
            </a:pathLst>
          </a:custGeom>
          <a:blipFill>
            <a:blip r:embed="rId4">
              <a:extLst>
                <a:ext uri="{96DAC541-7B7A-43D3-8B79-37D633B846F1}">
                  <asvg:svgBlip xmlns:asvg="http://schemas.microsoft.com/office/drawing/2016/SVG/main" r:embed="rId5"/>
                </a:ext>
              </a:extLst>
            </a:blip>
            <a:stretch>
              <a:fillRect l="-235" r="-235"/>
            </a:stretch>
          </a:blipFill>
        </p:spPr>
        <p:txBody>
          <a:bodyPr/>
          <a:lstStyle/>
          <a:p>
            <a:endParaRPr lang="en-US" sz="900"/>
          </a:p>
        </p:txBody>
      </p:sp>
      <p:grpSp>
        <p:nvGrpSpPr>
          <p:cNvPr id="4" name="Group 4"/>
          <p:cNvGrpSpPr/>
          <p:nvPr/>
        </p:nvGrpSpPr>
        <p:grpSpPr>
          <a:xfrm>
            <a:off x="564582" y="1659249"/>
            <a:ext cx="8014837" cy="3539503"/>
            <a:chOff x="0" y="0"/>
            <a:chExt cx="5587686" cy="2467627"/>
          </a:xfrm>
        </p:grpSpPr>
        <p:sp>
          <p:nvSpPr>
            <p:cNvPr id="5" name="Freeform 5"/>
            <p:cNvSpPr/>
            <p:nvPr/>
          </p:nvSpPr>
          <p:spPr>
            <a:xfrm>
              <a:off x="0" y="0"/>
              <a:ext cx="5587686" cy="2467627"/>
            </a:xfrm>
            <a:custGeom>
              <a:avLst/>
              <a:gdLst/>
              <a:ahLst/>
              <a:cxnLst/>
              <a:rect l="l" t="t" r="r" b="b"/>
              <a:pathLst>
                <a:path w="5587686" h="2467627">
                  <a:moveTo>
                    <a:pt x="0" y="0"/>
                  </a:moveTo>
                  <a:lnTo>
                    <a:pt x="5587686" y="0"/>
                  </a:lnTo>
                  <a:lnTo>
                    <a:pt x="5587686" y="2467627"/>
                  </a:lnTo>
                  <a:lnTo>
                    <a:pt x="0" y="2467627"/>
                  </a:lnTo>
                  <a:close/>
                </a:path>
              </a:pathLst>
            </a:custGeom>
            <a:solidFill>
              <a:srgbClr val="FFFFFF"/>
            </a:solidFill>
            <a:ln w="66675" cap="sq">
              <a:solidFill>
                <a:srgbClr val="7A8096"/>
              </a:solidFill>
              <a:prstDash val="solid"/>
              <a:miter/>
            </a:ln>
          </p:spPr>
          <p:txBody>
            <a:bodyPr/>
            <a:lstStyle/>
            <a:p>
              <a:endParaRPr lang="en-US" sz="900"/>
            </a:p>
          </p:txBody>
        </p:sp>
        <p:sp>
          <p:nvSpPr>
            <p:cNvPr id="6" name="TextBox 6"/>
            <p:cNvSpPr txBox="1"/>
            <p:nvPr/>
          </p:nvSpPr>
          <p:spPr>
            <a:xfrm>
              <a:off x="0" y="-28575"/>
              <a:ext cx="5587686" cy="2496202"/>
            </a:xfrm>
            <a:prstGeom prst="rect">
              <a:avLst/>
            </a:prstGeom>
          </p:spPr>
          <p:txBody>
            <a:bodyPr lIns="25400" tIns="25400" rIns="25400" bIns="25400" rtlCol="0" anchor="ctr"/>
            <a:lstStyle/>
            <a:p>
              <a:pPr algn="ctr">
                <a:lnSpc>
                  <a:spcPts val="1145"/>
                </a:lnSpc>
              </a:pPr>
              <a:endParaRPr sz="900"/>
            </a:p>
          </p:txBody>
        </p:sp>
      </p:grpSp>
      <p:grpSp>
        <p:nvGrpSpPr>
          <p:cNvPr id="7" name="Group 7"/>
          <p:cNvGrpSpPr/>
          <p:nvPr/>
        </p:nvGrpSpPr>
        <p:grpSpPr>
          <a:xfrm>
            <a:off x="1009303" y="4392467"/>
            <a:ext cx="527509" cy="671643"/>
            <a:chOff x="0" y="0"/>
            <a:chExt cx="1406690" cy="1791047"/>
          </a:xfrm>
        </p:grpSpPr>
        <p:sp>
          <p:nvSpPr>
            <p:cNvPr id="8" name="Freeform 8"/>
            <p:cNvSpPr/>
            <p:nvPr/>
          </p:nvSpPr>
          <p:spPr>
            <a:xfrm>
              <a:off x="0" y="0"/>
              <a:ext cx="1406690" cy="1404931"/>
            </a:xfrm>
            <a:custGeom>
              <a:avLst/>
              <a:gdLst/>
              <a:ahLst/>
              <a:cxnLst/>
              <a:rect l="l" t="t" r="r" b="b"/>
              <a:pathLst>
                <a:path w="1406690" h="1404931">
                  <a:moveTo>
                    <a:pt x="0" y="0"/>
                  </a:moveTo>
                  <a:lnTo>
                    <a:pt x="1406690" y="0"/>
                  </a:lnTo>
                  <a:lnTo>
                    <a:pt x="1406690" y="1404931"/>
                  </a:lnTo>
                  <a:lnTo>
                    <a:pt x="0" y="14049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900"/>
            </a:p>
          </p:txBody>
        </p:sp>
        <p:sp>
          <p:nvSpPr>
            <p:cNvPr id="9" name="TextBox 9"/>
            <p:cNvSpPr txBox="1"/>
            <p:nvPr/>
          </p:nvSpPr>
          <p:spPr>
            <a:xfrm>
              <a:off x="0" y="1408719"/>
              <a:ext cx="1406690" cy="382328"/>
            </a:xfrm>
            <a:prstGeom prst="rect">
              <a:avLst/>
            </a:prstGeom>
          </p:spPr>
          <p:txBody>
            <a:bodyPr lIns="0" tIns="0" rIns="0" bIns="0" rtlCol="0" anchor="t">
              <a:spAutoFit/>
            </a:bodyPr>
            <a:lstStyle/>
            <a:p>
              <a:pPr algn="ctr">
                <a:lnSpc>
                  <a:spcPts val="1156"/>
                </a:lnSpc>
              </a:pPr>
              <a:r>
                <a:rPr lang="en-US" sz="825">
                  <a:solidFill>
                    <a:srgbClr val="1F3763"/>
                  </a:solidFill>
                  <a:latin typeface="Genty Sans"/>
                  <a:ea typeface="Genty Sans"/>
                  <a:cs typeface="Genty Sans"/>
                  <a:sym typeface="Genty Sans"/>
                </a:rPr>
                <a:t>EDD CoP</a:t>
              </a:r>
            </a:p>
          </p:txBody>
        </p:sp>
      </p:grpSp>
      <p:sp>
        <p:nvSpPr>
          <p:cNvPr id="10" name="Freeform 10"/>
          <p:cNvSpPr/>
          <p:nvPr/>
        </p:nvSpPr>
        <p:spPr>
          <a:xfrm>
            <a:off x="3344957" y="2282349"/>
            <a:ext cx="2454087" cy="478547"/>
          </a:xfrm>
          <a:custGeom>
            <a:avLst/>
            <a:gdLst/>
            <a:ahLst/>
            <a:cxnLst/>
            <a:rect l="l" t="t" r="r" b="b"/>
            <a:pathLst>
              <a:path w="4908173" h="957094">
                <a:moveTo>
                  <a:pt x="0" y="0"/>
                </a:moveTo>
                <a:lnTo>
                  <a:pt x="4908172" y="0"/>
                </a:lnTo>
                <a:lnTo>
                  <a:pt x="4908172" y="957094"/>
                </a:lnTo>
                <a:lnTo>
                  <a:pt x="0" y="957094"/>
                </a:lnTo>
                <a:lnTo>
                  <a:pt x="0" y="0"/>
                </a:lnTo>
                <a:close/>
              </a:path>
            </a:pathLst>
          </a:custGeom>
          <a:blipFill>
            <a:blip r:embed="rId8"/>
            <a:stretch>
              <a:fillRect/>
            </a:stretch>
          </a:blipFill>
        </p:spPr>
        <p:txBody>
          <a:bodyPr/>
          <a:lstStyle/>
          <a:p>
            <a:endParaRPr lang="en-US" sz="900"/>
          </a:p>
        </p:txBody>
      </p:sp>
      <p:sp>
        <p:nvSpPr>
          <p:cNvPr id="11" name="Freeform 11"/>
          <p:cNvSpPr/>
          <p:nvPr/>
        </p:nvSpPr>
        <p:spPr>
          <a:xfrm>
            <a:off x="7135030" y="4637990"/>
            <a:ext cx="999668" cy="289904"/>
          </a:xfrm>
          <a:custGeom>
            <a:avLst/>
            <a:gdLst/>
            <a:ahLst/>
            <a:cxnLst/>
            <a:rect l="l" t="t" r="r" b="b"/>
            <a:pathLst>
              <a:path w="1999336" h="579808">
                <a:moveTo>
                  <a:pt x="0" y="0"/>
                </a:moveTo>
                <a:lnTo>
                  <a:pt x="1999336" y="0"/>
                </a:lnTo>
                <a:lnTo>
                  <a:pt x="1999336" y="579807"/>
                </a:lnTo>
                <a:lnTo>
                  <a:pt x="0" y="579807"/>
                </a:lnTo>
                <a:lnTo>
                  <a:pt x="0" y="0"/>
                </a:lnTo>
                <a:close/>
              </a:path>
            </a:pathLst>
          </a:custGeom>
          <a:blipFill>
            <a:blip r:embed="rId9"/>
            <a:stretch>
              <a:fillRect/>
            </a:stretch>
          </a:blipFill>
        </p:spPr>
        <p:txBody>
          <a:bodyPr/>
          <a:lstStyle/>
          <a:p>
            <a:endParaRPr lang="en-US" sz="900"/>
          </a:p>
        </p:txBody>
      </p:sp>
      <p:sp>
        <p:nvSpPr>
          <p:cNvPr id="12" name="Freeform 12"/>
          <p:cNvSpPr/>
          <p:nvPr/>
        </p:nvSpPr>
        <p:spPr>
          <a:xfrm>
            <a:off x="6689612" y="5263692"/>
            <a:ext cx="445418" cy="445418"/>
          </a:xfrm>
          <a:custGeom>
            <a:avLst/>
            <a:gdLst/>
            <a:ahLst/>
            <a:cxnLst/>
            <a:rect l="l" t="t" r="r" b="b"/>
            <a:pathLst>
              <a:path w="890835" h="890835">
                <a:moveTo>
                  <a:pt x="0" y="0"/>
                </a:moveTo>
                <a:lnTo>
                  <a:pt x="890835" y="0"/>
                </a:lnTo>
                <a:lnTo>
                  <a:pt x="890835" y="890834"/>
                </a:lnTo>
                <a:lnTo>
                  <a:pt x="0" y="890834"/>
                </a:lnTo>
                <a:lnTo>
                  <a:pt x="0" y="0"/>
                </a:lnTo>
                <a:close/>
              </a:path>
            </a:pathLst>
          </a:custGeom>
          <a:blipFill>
            <a:blip r:embed="rId10"/>
            <a:stretch>
              <a:fillRect/>
            </a:stretch>
          </a:blipFill>
        </p:spPr>
        <p:txBody>
          <a:bodyPr/>
          <a:lstStyle/>
          <a:p>
            <a:endParaRPr lang="en-US" sz="900"/>
          </a:p>
        </p:txBody>
      </p:sp>
      <p:sp>
        <p:nvSpPr>
          <p:cNvPr id="13" name="TextBox 13"/>
          <p:cNvSpPr txBox="1"/>
          <p:nvPr/>
        </p:nvSpPr>
        <p:spPr>
          <a:xfrm>
            <a:off x="7240065" y="5254968"/>
            <a:ext cx="1339354" cy="604268"/>
          </a:xfrm>
          <a:prstGeom prst="rect">
            <a:avLst/>
          </a:prstGeom>
        </p:spPr>
        <p:txBody>
          <a:bodyPr lIns="0" tIns="0" rIns="0" bIns="0" rtlCol="0" anchor="t">
            <a:spAutoFit/>
          </a:bodyPr>
          <a:lstStyle/>
          <a:p>
            <a:pPr>
              <a:lnSpc>
                <a:spcPts val="1172"/>
              </a:lnSpc>
            </a:pPr>
            <a:r>
              <a:rPr lang="en-US" sz="802" spc="80">
                <a:solidFill>
                  <a:srgbClr val="222222"/>
                </a:solidFill>
                <a:latin typeface="Economica"/>
                <a:ea typeface="Economica"/>
                <a:cs typeface="Economica"/>
                <a:sym typeface="Economica"/>
              </a:rPr>
              <a:t>FOLLOW THE QR CODE WITH YOUR PHONE’S CAMERA FOR WEALTH CREATION RESOURCES.</a:t>
            </a:r>
          </a:p>
        </p:txBody>
      </p:sp>
      <p:sp>
        <p:nvSpPr>
          <p:cNvPr id="14" name="TextBox 14"/>
          <p:cNvSpPr txBox="1"/>
          <p:nvPr/>
        </p:nvSpPr>
        <p:spPr>
          <a:xfrm>
            <a:off x="1681032" y="4445309"/>
            <a:ext cx="5350077" cy="606000"/>
          </a:xfrm>
          <a:prstGeom prst="rect">
            <a:avLst/>
          </a:prstGeom>
        </p:spPr>
        <p:txBody>
          <a:bodyPr lIns="0" tIns="0" rIns="0" bIns="0" rtlCol="0" anchor="t">
            <a:spAutoFit/>
          </a:bodyPr>
          <a:lstStyle/>
          <a:p>
            <a:pPr algn="just">
              <a:lnSpc>
                <a:spcPts val="1196"/>
              </a:lnSpc>
              <a:spcBef>
                <a:spcPct val="0"/>
              </a:spcBef>
            </a:pPr>
            <a:r>
              <a:rPr lang="en-US" sz="854" dirty="0">
                <a:solidFill>
                  <a:srgbClr val="000000"/>
                </a:solidFill>
                <a:latin typeface="Economica"/>
                <a:ea typeface="Economica"/>
                <a:cs typeface="Economica"/>
                <a:sym typeface="Economica"/>
              </a:rPr>
              <a:t>This event is offered through the Economic Development District Community of Practice (EDD CoP), managed by the NADO Research Foundation to build the capacity of the national network of EDDs. To learn more, visit: </a:t>
            </a:r>
            <a:r>
              <a:rPr lang="en-US" sz="854" dirty="0" err="1">
                <a:solidFill>
                  <a:srgbClr val="000000"/>
                </a:solidFill>
                <a:latin typeface="Economica"/>
                <a:ea typeface="Economica"/>
                <a:cs typeface="Economica"/>
                <a:sym typeface="Economica"/>
              </a:rPr>
              <a:t>www.nado.org</a:t>
            </a:r>
            <a:r>
              <a:rPr lang="en-US" sz="854" dirty="0">
                <a:solidFill>
                  <a:srgbClr val="000000"/>
                </a:solidFill>
                <a:latin typeface="Economica"/>
                <a:ea typeface="Economica"/>
                <a:cs typeface="Economica"/>
                <a:sym typeface="Economica"/>
              </a:rPr>
              <a:t>/</a:t>
            </a:r>
            <a:r>
              <a:rPr lang="en-US" sz="854" dirty="0" err="1">
                <a:solidFill>
                  <a:srgbClr val="000000"/>
                </a:solidFill>
                <a:latin typeface="Economica"/>
                <a:ea typeface="Economica"/>
                <a:cs typeface="Economica"/>
                <a:sym typeface="Economica"/>
              </a:rPr>
              <a:t>EDDCoP</a:t>
            </a:r>
            <a:r>
              <a:rPr lang="en-US" sz="854" dirty="0">
                <a:solidFill>
                  <a:srgbClr val="000000"/>
                </a:solidFill>
                <a:latin typeface="Economica"/>
                <a:ea typeface="Economica"/>
                <a:cs typeface="Economica"/>
                <a:sym typeface="Economica"/>
              </a:rPr>
              <a:t>. The EDD CoP is made possible through an award from the U.S. Economic Development Administration, U.S. Department of Commerce (ED22HDQ3070106). </a:t>
            </a:r>
          </a:p>
        </p:txBody>
      </p:sp>
      <p:sp>
        <p:nvSpPr>
          <p:cNvPr id="15" name="TextBox 15"/>
          <p:cNvSpPr txBox="1"/>
          <p:nvPr/>
        </p:nvSpPr>
        <p:spPr>
          <a:xfrm>
            <a:off x="2100996" y="3341616"/>
            <a:ext cx="4930113" cy="512961"/>
          </a:xfrm>
          <a:prstGeom prst="rect">
            <a:avLst/>
          </a:prstGeom>
        </p:spPr>
        <p:txBody>
          <a:bodyPr lIns="0" tIns="0" rIns="0" bIns="0" rtlCol="0" anchor="t">
            <a:spAutoFit/>
          </a:bodyPr>
          <a:lstStyle/>
          <a:p>
            <a:pPr algn="ctr">
              <a:lnSpc>
                <a:spcPts val="1974"/>
              </a:lnSpc>
            </a:pPr>
            <a:r>
              <a:rPr lang="en-US" sz="1673" spc="167" dirty="0">
                <a:solidFill>
                  <a:srgbClr val="7A8096"/>
                </a:solidFill>
                <a:latin typeface="Agrandir Bold"/>
                <a:ea typeface="Agrandir Bold"/>
                <a:cs typeface="Agrandir Bold"/>
                <a:sym typeface="Agrandir Bold"/>
              </a:rPr>
              <a:t>2024 EDD Wealth Creation Summit:</a:t>
            </a:r>
          </a:p>
          <a:p>
            <a:pPr algn="ctr">
              <a:lnSpc>
                <a:spcPts val="1974"/>
              </a:lnSpc>
            </a:pPr>
            <a:r>
              <a:rPr lang="en-US" sz="1673" spc="167" dirty="0">
                <a:solidFill>
                  <a:srgbClr val="7A8096"/>
                </a:solidFill>
                <a:latin typeface="Agrandir Bold"/>
                <a:ea typeface="Agrandir Bold"/>
                <a:cs typeface="Agrandir Bold"/>
                <a:sym typeface="Agrandir Bold"/>
              </a:rPr>
              <a:t>Building Equitable Regional Economies</a:t>
            </a:r>
          </a:p>
        </p:txBody>
      </p:sp>
      <p:sp>
        <p:nvSpPr>
          <p:cNvPr id="16" name="TextBox 16"/>
          <p:cNvSpPr txBox="1"/>
          <p:nvPr/>
        </p:nvSpPr>
        <p:spPr>
          <a:xfrm>
            <a:off x="3019270" y="3981413"/>
            <a:ext cx="3404390" cy="202363"/>
          </a:xfrm>
          <a:prstGeom prst="rect">
            <a:avLst/>
          </a:prstGeom>
        </p:spPr>
        <p:txBody>
          <a:bodyPr wrap="square" lIns="0" tIns="0" rIns="0" bIns="0" rtlCol="0" anchor="t">
            <a:spAutoFit/>
          </a:bodyPr>
          <a:lstStyle/>
          <a:p>
            <a:pPr algn="ctr">
              <a:lnSpc>
                <a:spcPts val="1675"/>
              </a:lnSpc>
            </a:pPr>
            <a:r>
              <a:rPr lang="en-US" sz="1147" spc="115" dirty="0">
                <a:solidFill>
                  <a:srgbClr val="7A8096"/>
                </a:solidFill>
                <a:latin typeface="Economica"/>
                <a:ea typeface="Economica"/>
                <a:cs typeface="Economica"/>
                <a:sym typeface="Economica"/>
              </a:rPr>
              <a:t>JULY 31 - AUGUST 2, 2024  |  GREENVILLE, SC</a:t>
            </a:r>
          </a:p>
        </p:txBody>
      </p:sp>
      <p:sp>
        <p:nvSpPr>
          <p:cNvPr id="17" name="TextBox 17"/>
          <p:cNvSpPr txBox="1"/>
          <p:nvPr/>
        </p:nvSpPr>
        <p:spPr>
          <a:xfrm>
            <a:off x="1820310" y="2870346"/>
            <a:ext cx="5503382" cy="420371"/>
          </a:xfrm>
          <a:prstGeom prst="rect">
            <a:avLst/>
          </a:prstGeom>
        </p:spPr>
        <p:txBody>
          <a:bodyPr lIns="0" tIns="0" rIns="0" bIns="0" rtlCol="0" anchor="t">
            <a:spAutoFit/>
          </a:bodyPr>
          <a:lstStyle/>
          <a:p>
            <a:pPr algn="ctr">
              <a:lnSpc>
                <a:spcPts val="1675"/>
              </a:lnSpc>
            </a:pPr>
            <a:r>
              <a:rPr lang="en-US" sz="1147" spc="115" dirty="0">
                <a:solidFill>
                  <a:srgbClr val="7A8096"/>
                </a:solidFill>
                <a:latin typeface="Economica"/>
                <a:ea typeface="Economica"/>
                <a:cs typeface="Economica"/>
                <a:sym typeface="Economica"/>
              </a:rPr>
              <a:t>THE ECONOMIC DEVELOPMENT DISTRICT COMMUNITY OF PRACTICE PRESENTS THE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2A378-A3B7-04DA-39CC-E9F687314B7B}"/>
              </a:ext>
            </a:extLst>
          </p:cNvPr>
          <p:cNvSpPr>
            <a:spLocks noGrp="1"/>
          </p:cNvSpPr>
          <p:nvPr>
            <p:ph type="title"/>
          </p:nvPr>
        </p:nvSpPr>
        <p:spPr>
          <a:xfrm>
            <a:off x="457200" y="274638"/>
            <a:ext cx="8229600" cy="1143000"/>
          </a:xfrm>
        </p:spPr>
        <p:txBody>
          <a:bodyPr anchor="ctr">
            <a:normAutofit/>
          </a:bodyPr>
          <a:lstStyle/>
          <a:p>
            <a:r>
              <a:rPr lang="en-US" dirty="0"/>
              <a:t>What’s Next?</a:t>
            </a:r>
          </a:p>
        </p:txBody>
      </p:sp>
      <p:sp>
        <p:nvSpPr>
          <p:cNvPr id="10" name="Slide Number Placeholder 3">
            <a:extLst>
              <a:ext uri="{FF2B5EF4-FFF2-40B4-BE49-F238E27FC236}">
                <a16:creationId xmlns:a16="http://schemas.microsoft.com/office/drawing/2014/main" id="{45F8186F-7C09-F8C5-98FB-9EEDE0DA0A0E}"/>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6" name="Content Placeholder 3">
            <a:extLst>
              <a:ext uri="{FF2B5EF4-FFF2-40B4-BE49-F238E27FC236}">
                <a16:creationId xmlns:a16="http://schemas.microsoft.com/office/drawing/2014/main" id="{9F6E95C4-5C26-AE89-E910-3E291901CBD1}"/>
              </a:ext>
            </a:extLst>
          </p:cNvPr>
          <p:cNvGraphicFramePr>
            <a:graphicFrameLocks noGrp="1"/>
          </p:cNvGraphicFramePr>
          <p:nvPr>
            <p:ph idx="1"/>
            <p:extLst>
              <p:ext uri="{D42A27DB-BD31-4B8C-83A1-F6EECF244321}">
                <p14:modId xmlns:p14="http://schemas.microsoft.com/office/powerpoint/2010/main" val="27889687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42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7858"/>
            <a:ext cx="9909728" cy="4525963"/>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725214" y="274638"/>
            <a:ext cx="7114739" cy="523220"/>
          </a:xfrm>
          <a:prstGeom prst="rect">
            <a:avLst/>
          </a:prstGeom>
          <a:noFill/>
        </p:spPr>
        <p:txBody>
          <a:bodyPr wrap="square" rtlCol="0">
            <a:spAutoFit/>
          </a:bodyPr>
          <a:lstStyle/>
          <a:p>
            <a:r>
              <a:rPr lang="en-US" sz="2800" dirty="0">
                <a:hlinkClick r:id="rId3"/>
              </a:rPr>
              <a:t>WealthWorks Website - www.wealthworks.org</a:t>
            </a:r>
            <a:r>
              <a:rPr lang="en-US" sz="2800" dirty="0"/>
              <a:t> </a:t>
            </a:r>
          </a:p>
        </p:txBody>
      </p:sp>
    </p:spTree>
    <p:extLst>
      <p:ext uri="{BB962C8B-B14F-4D97-AF65-F5344CB8AC3E}">
        <p14:creationId xmlns:p14="http://schemas.microsoft.com/office/powerpoint/2010/main" val="348336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8C01B-6974-24A4-A607-9E795CC3B8F4}"/>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DAE5FDB-6D18-1C81-4FF2-C86B96126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3" y="1095410"/>
            <a:ext cx="7772400" cy="5762590"/>
          </a:xfrm>
          <a:prstGeom prst="rect">
            <a:avLst/>
          </a:prstGeom>
        </p:spPr>
      </p:pic>
      <p:sp>
        <p:nvSpPr>
          <p:cNvPr id="2" name="TextBox 1">
            <a:extLst>
              <a:ext uri="{FF2B5EF4-FFF2-40B4-BE49-F238E27FC236}">
                <a16:creationId xmlns:a16="http://schemas.microsoft.com/office/drawing/2014/main" id="{0D6F3B93-7EC8-0F02-A057-3A30C8CE9974}"/>
              </a:ext>
            </a:extLst>
          </p:cNvPr>
          <p:cNvSpPr txBox="1"/>
          <p:nvPr/>
        </p:nvSpPr>
        <p:spPr>
          <a:xfrm>
            <a:off x="725214" y="274638"/>
            <a:ext cx="7114739" cy="954107"/>
          </a:xfrm>
          <a:prstGeom prst="rect">
            <a:avLst/>
          </a:prstGeom>
          <a:noFill/>
        </p:spPr>
        <p:txBody>
          <a:bodyPr wrap="square" rtlCol="0">
            <a:spAutoFit/>
          </a:bodyPr>
          <a:lstStyle/>
          <a:p>
            <a:r>
              <a:rPr lang="en-US" sz="2800" dirty="0"/>
              <a:t>NADO Wealth Creation Website – </a:t>
            </a:r>
            <a:r>
              <a:rPr lang="en-US" sz="2800" dirty="0">
                <a:hlinkClick r:id="rId3"/>
              </a:rPr>
              <a:t>www.nado.org/wealthcreation</a:t>
            </a:r>
            <a:r>
              <a:rPr lang="en-US" sz="2800" dirty="0"/>
              <a:t> </a:t>
            </a:r>
          </a:p>
        </p:txBody>
      </p:sp>
    </p:spTree>
    <p:extLst>
      <p:ext uri="{BB962C8B-B14F-4D97-AF65-F5344CB8AC3E}">
        <p14:creationId xmlns:p14="http://schemas.microsoft.com/office/powerpoint/2010/main" val="406282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For More Information </a:t>
            </a:r>
          </a:p>
        </p:txBody>
      </p:sp>
      <p:sp>
        <p:nvSpPr>
          <p:cNvPr id="6" name="Slide Number Placeholder 5"/>
          <p:cNvSpPr>
            <a:spLocks noGrp="1"/>
          </p:cNvSpPr>
          <p:nvPr>
            <p:ph type="sldNum" sz="quarter" idx="4"/>
          </p:nvPr>
        </p:nvSpPr>
        <p:spPr/>
        <p:txBody>
          <a:bodyPr/>
          <a:lstStyle/>
          <a:p>
            <a:endParaRPr lang="en-US"/>
          </a:p>
        </p:txBody>
      </p:sp>
      <p:sp>
        <p:nvSpPr>
          <p:cNvPr id="8" name="TextBox 7">
            <a:extLst>
              <a:ext uri="{FF2B5EF4-FFF2-40B4-BE49-F238E27FC236}">
                <a16:creationId xmlns:a16="http://schemas.microsoft.com/office/drawing/2014/main" id="{C81E30A0-1C82-599A-18B6-1C03E44447F0}"/>
              </a:ext>
            </a:extLst>
          </p:cNvPr>
          <p:cNvSpPr txBox="1"/>
          <p:nvPr/>
        </p:nvSpPr>
        <p:spPr>
          <a:xfrm>
            <a:off x="685800" y="1752600"/>
            <a:ext cx="1920766" cy="1477328"/>
          </a:xfrm>
          <a:prstGeom prst="rect">
            <a:avLst/>
          </a:prstGeom>
          <a:noFill/>
        </p:spPr>
        <p:txBody>
          <a:bodyPr wrap="square" rtlCol="0">
            <a:spAutoFit/>
          </a:bodyPr>
          <a:lstStyle/>
          <a:p>
            <a:r>
              <a:rPr lang="en-US" dirty="0"/>
              <a:t>Melissa Levy</a:t>
            </a:r>
          </a:p>
          <a:p>
            <a:r>
              <a:rPr lang="en-US" dirty="0"/>
              <a:t>NADO</a:t>
            </a:r>
          </a:p>
          <a:p>
            <a:r>
              <a:rPr lang="en-US" dirty="0">
                <a:hlinkClick r:id="rId3"/>
              </a:rPr>
              <a:t>mlevy@nado.org</a:t>
            </a:r>
            <a:endParaRPr lang="en-US" dirty="0"/>
          </a:p>
          <a:p>
            <a:r>
              <a:rPr lang="en-US" dirty="0">
                <a:hlinkClick r:id="rId4"/>
              </a:rPr>
              <a:t>www.nado.org</a:t>
            </a:r>
            <a:endParaRPr lang="en-US" dirty="0"/>
          </a:p>
          <a:p>
            <a:endParaRPr lang="en-US" dirty="0"/>
          </a:p>
        </p:txBody>
      </p:sp>
      <p:pic>
        <p:nvPicPr>
          <p:cNvPr id="15" name="Picture 14" descr="A picture containing text, graphics, graphic design, font&#10;&#10;Description automatically generated">
            <a:extLst>
              <a:ext uri="{FF2B5EF4-FFF2-40B4-BE49-F238E27FC236}">
                <a16:creationId xmlns:a16="http://schemas.microsoft.com/office/drawing/2014/main" id="{50241EB6-F859-E4D0-5C18-2A97878775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294" y="3747477"/>
            <a:ext cx="8229600" cy="2031023"/>
          </a:xfrm>
          <a:prstGeom prst="rect">
            <a:avLst/>
          </a:prstGeom>
        </p:spPr>
      </p:pic>
      <p:sp>
        <p:nvSpPr>
          <p:cNvPr id="3" name="TextBox 2">
            <a:extLst>
              <a:ext uri="{FF2B5EF4-FFF2-40B4-BE49-F238E27FC236}">
                <a16:creationId xmlns:a16="http://schemas.microsoft.com/office/drawing/2014/main" id="{957351FF-9BD4-86FE-0246-01B2A58F84B8}"/>
              </a:ext>
            </a:extLst>
          </p:cNvPr>
          <p:cNvSpPr txBox="1"/>
          <p:nvPr/>
        </p:nvSpPr>
        <p:spPr>
          <a:xfrm>
            <a:off x="3434256" y="1752600"/>
            <a:ext cx="1920766" cy="1477328"/>
          </a:xfrm>
          <a:prstGeom prst="rect">
            <a:avLst/>
          </a:prstGeom>
          <a:noFill/>
        </p:spPr>
        <p:txBody>
          <a:bodyPr wrap="square" rtlCol="0">
            <a:spAutoFit/>
          </a:bodyPr>
          <a:lstStyle/>
          <a:p>
            <a:r>
              <a:rPr lang="en-US" dirty="0"/>
              <a:t>Carrie Kissel</a:t>
            </a:r>
          </a:p>
          <a:p>
            <a:r>
              <a:rPr lang="en-US" dirty="0"/>
              <a:t>NADO</a:t>
            </a:r>
          </a:p>
          <a:p>
            <a:r>
              <a:rPr lang="en-US" dirty="0">
                <a:hlinkClick r:id="rId6"/>
              </a:rPr>
              <a:t>ckissel@nado.org</a:t>
            </a:r>
            <a:r>
              <a:rPr lang="en-US"/>
              <a:t> </a:t>
            </a:r>
            <a:endParaRPr lang="en-US" dirty="0"/>
          </a:p>
          <a:p>
            <a:r>
              <a:rPr lang="en-US" dirty="0">
                <a:hlinkClick r:id="rId4"/>
              </a:rPr>
              <a:t>www.nado.org</a:t>
            </a:r>
            <a:endParaRPr lang="en-US" dirty="0"/>
          </a:p>
          <a:p>
            <a:endParaRPr lang="en-US" dirty="0"/>
          </a:p>
        </p:txBody>
      </p:sp>
    </p:spTree>
  </p:cSld>
  <p:clrMapOvr>
    <a:masterClrMapping/>
  </p:clrMapOvr>
</p:sld>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2013 05 30</Template>
  <TotalTime>1721</TotalTime>
  <Words>220</Words>
  <Application>Microsoft Macintosh PowerPoint</Application>
  <PresentationFormat>On-screen Show (4:3)</PresentationFormat>
  <Paragraphs>25</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Agrandir Bold</vt:lpstr>
      <vt:lpstr>Arial</vt:lpstr>
      <vt:lpstr>Calibri</vt:lpstr>
      <vt:lpstr>Economica</vt:lpstr>
      <vt:lpstr>Genty Sans</vt:lpstr>
      <vt:lpstr>Powerpoint 2013 05 30</vt:lpstr>
      <vt:lpstr>PowerPoint Presentation</vt:lpstr>
      <vt:lpstr>What’s Next?</vt:lpstr>
      <vt:lpstr>PowerPoint Presentation</vt:lpstr>
      <vt:lpstr>PowerPoint Presentation</vt:lpstr>
      <vt:lpstr>WealthWorks Regional Hubs</vt:lpstr>
      <vt:lpstr>For More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cp:lastModifiedBy>
  <cp:revision>36</cp:revision>
  <cp:lastPrinted>2023-08-10T19:15:20Z</cp:lastPrinted>
  <dcterms:created xsi:type="dcterms:W3CDTF">2014-09-09T11:43:06Z</dcterms:created>
  <dcterms:modified xsi:type="dcterms:W3CDTF">2024-08-02T11:05:16Z</dcterms:modified>
</cp:coreProperties>
</file>