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5" r:id="rId5"/>
    <p:sldMasterId id="2147483697" r:id="rId6"/>
  </p:sldMasterIdLst>
  <p:notesMasterIdLst>
    <p:notesMasterId r:id="rId22"/>
  </p:notesMasterIdLst>
  <p:handoutMasterIdLst>
    <p:handoutMasterId r:id="rId23"/>
  </p:handoutMasterIdLst>
  <p:sldIdLst>
    <p:sldId id="257" r:id="rId7"/>
    <p:sldId id="345" r:id="rId8"/>
    <p:sldId id="526" r:id="rId9"/>
    <p:sldId id="527" r:id="rId10"/>
    <p:sldId id="645" r:id="rId11"/>
    <p:sldId id="270" r:id="rId12"/>
    <p:sldId id="272" r:id="rId13"/>
    <p:sldId id="267" r:id="rId14"/>
    <p:sldId id="647" r:id="rId15"/>
    <p:sldId id="646" r:id="rId16"/>
    <p:sldId id="268" r:id="rId17"/>
    <p:sldId id="648" r:id="rId18"/>
    <p:sldId id="292" r:id="rId19"/>
    <p:sldId id="335" r:id="rId20"/>
    <p:sldId id="516" r:id="rId21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DFCA52-D920-4D26-B793-C76B6E6B4AC5}">
          <p14:sldIdLst>
            <p14:sldId id="257"/>
            <p14:sldId id="345"/>
            <p14:sldId id="526"/>
            <p14:sldId id="527"/>
            <p14:sldId id="645"/>
            <p14:sldId id="270"/>
            <p14:sldId id="272"/>
            <p14:sldId id="267"/>
            <p14:sldId id="647"/>
            <p14:sldId id="646"/>
            <p14:sldId id="268"/>
            <p14:sldId id="648"/>
            <p14:sldId id="292"/>
            <p14:sldId id="335"/>
            <p14:sldId id="5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6" autoAdjust="0"/>
    <p:restoredTop sz="94270" autoAdjust="0"/>
  </p:normalViewPr>
  <p:slideViewPr>
    <p:cSldViewPr>
      <p:cViewPr varScale="1">
        <p:scale>
          <a:sx n="104" d="100"/>
          <a:sy n="104" d="100"/>
        </p:scale>
        <p:origin x="162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14" d="100"/>
        <a:sy n="214" d="100"/>
      </p:scale>
      <p:origin x="0" y="57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8E638394-F1B9-47A1-84D5-542B7B9F6BA9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76363" cy="46926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8914407"/>
            <a:ext cx="3076363" cy="46926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61CFBA11-17E7-4F22-843D-2984D5505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07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989DE032-FD51-6946-97C7-D1DF60F2F90D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6926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6926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EFF859FE-5E37-ED4D-A6EC-89186696B2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7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59FE-5E37-ED4D-A6EC-89186696B2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88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859FE-5E37-ED4D-A6EC-89186696B2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83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859FE-5E37-ED4D-A6EC-89186696B24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5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BD96-5DD5-A543-B6D0-FB6BE3622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48417-31B7-DD48-A727-1234A30ED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57A6A-293D-5F4F-B1CC-493B6F48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E8B2-76DC-3943-9B22-E03FDA63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9D543-BA53-9945-9B43-2DF06F67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7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8E81-5D1B-0444-91F6-E4E23EA2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30B72-CEFE-CF42-9325-389729575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38000-F79B-A443-BEF2-3638E7E7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4F07-4518-D547-81EE-E1D37B20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516CA-3E5F-6B41-BDEE-7BDEF82C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0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FB1984-2203-BC40-B618-FDDC0A9BE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30976-1D29-7E4A-88AE-77008DE6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B45DC-6392-044F-B87F-08B89997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27CE8-58B3-C045-BD25-055B88E6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A3AE4-716D-DC4F-9411-239F37D0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57BF8-1B24-4FB1-ACF8-D19A8E14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D2A25-87F9-4588-BC31-FD906704A2FF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95A5B-2649-4C16-A22C-2C29D9FA6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DF90E-7283-4F6A-BC5F-70342A81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96BE6-572B-4924-B8BC-845810509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55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2E9F1-1D9D-4D93-92BC-65573DE5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DD901-E114-45D6-BC8D-A4706DE63AA6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A23E2-478F-4782-918C-89735C76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FD868-6CCD-4DFE-B1BE-6220BDF0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1C35-E490-4583-A1AC-49F85BBE5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28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7313E-F0CA-438C-85A1-7CA5E2E1E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59CB-98E4-40BE-B487-C33A77FFF7CC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E81CE-2269-428D-8EFE-90FA739ED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46A55-9893-4374-B598-F280D0E3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7739-B38B-40DD-B982-898F29B29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99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E88C81-9341-4CF7-A4FB-59986DBB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E4F6F-C1F0-4C11-861D-8622595FA9CE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6F30D5-6278-4DFC-9A85-B729080B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C7F320-A132-4D58-A031-53CB1349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D791-E40A-4545-8249-FB476759D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64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5E3AE2C-BFCF-4F50-BB73-05A3ECF87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F73C2-AC7C-4E21-9C67-255D42C6DF94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EADD21-D8E0-4E99-AB47-38851DE2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EE391B-2C69-4417-A1FA-84CF6FC1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CC300-46D3-4C1B-AEF3-B881F176E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09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0D2DCF2-C2DE-463B-86F1-65F2E2DC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13103-B048-434C-A45E-75FA69DADEF5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C43FF4-0CF2-453F-B5C3-19720320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377C74-A532-41A8-9CAE-C2098D782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56295-1E2A-4829-894E-4A5DF84AC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17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C572A8-69C4-4A1E-9284-1D27883C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AD8BD-2F50-481F-9133-67B78141B3AF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23DB947-2E7E-4134-A35E-DD66DC2A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39FC14-381C-4657-A1D0-90B217C2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E88DB-C96D-4FCC-8DAF-F9EA8FA48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28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B0CEA2-E0F0-4B00-B791-63C17C79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F2DAD-7241-4353-9CF7-485DBBA1D651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379A01-4985-4877-9301-35E753BC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FA93FE-F15A-401F-8449-0006C792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8D21-25D3-4947-AC00-ABEFEEE91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6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1358-D3CE-5E4D-B5D1-DAFF6294E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97EF1-BB43-5046-8593-2D9EC3E47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C7806-8527-1F42-B39D-E5931275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C62A5-6843-BB40-9587-81A6F86C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AF496-4653-9F4A-A24E-68787D42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0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AAFC72-D9AD-4457-BA99-E9F10F4B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0819-8B17-42B9-B061-91B9916AD7D7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61F9C-6D4A-4ED6-BABF-EBC29D36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FE5EA1-6E5E-4B46-B5FB-50F7FFE4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5A08-5262-44E8-97A9-3B2F42A67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64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5D56D-5FAD-4431-B511-70E3BF59E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ADA55-7899-4B43-B3E4-22B617ABE500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5874D-1DBD-415B-BC9D-1E7398D7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431C6-E4A1-4C13-A2D6-C469BD8F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7425C-72AE-4BC5-A36F-FFD50A77A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29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74FD0-5094-405A-A9C7-260013751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A4435-EB16-4165-B852-93177594A3AD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07146-41FF-4012-AEF5-932783B4D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EDC07-0D5A-4701-B30A-8B211E77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D230-72DF-4D53-921C-4A5EE5A90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32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57BF8-1B24-4FB1-ACF8-D19A8E14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D2A25-87F9-4588-BC31-FD906704A2FF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95A5B-2649-4C16-A22C-2C29D9FA6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DF90E-7283-4F6A-BC5F-70342A81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96BE6-572B-4924-B8BC-845810509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2E9F1-1D9D-4D93-92BC-65573DE5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DD901-E114-45D6-BC8D-A4706DE63AA6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A23E2-478F-4782-918C-89735C76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FD868-6CCD-4DFE-B1BE-6220BDF0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1C35-E490-4583-A1AC-49F85BBE5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55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7313E-F0CA-438C-85A1-7CA5E2E1E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59CB-98E4-40BE-B487-C33A77FFF7CC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E81CE-2269-428D-8EFE-90FA739ED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46A55-9893-4374-B598-F280D0E3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7739-B38B-40DD-B982-898F29B29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29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E88C81-9341-4CF7-A4FB-59986DBB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E4F6F-C1F0-4C11-861D-8622595FA9CE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6F30D5-6278-4DFC-9A85-B729080B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C7F320-A132-4D58-A031-53CB1349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D791-E40A-4545-8249-FB476759D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7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5E3AE2C-BFCF-4F50-BB73-05A3ECF87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F73C2-AC7C-4E21-9C67-255D42C6DF94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EADD21-D8E0-4E99-AB47-38851DE2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EE391B-2C69-4417-A1FA-84CF6FC1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CC300-46D3-4C1B-AEF3-B881F176E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2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0D2DCF2-C2DE-463B-86F1-65F2E2DC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13103-B048-434C-A45E-75FA69DADEF5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C43FF4-0CF2-453F-B5C3-19720320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377C74-A532-41A8-9CAE-C2098D782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56295-1E2A-4829-894E-4A5DF84AC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83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C572A8-69C4-4A1E-9284-1D27883C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AD8BD-2F50-481F-9133-67B78141B3AF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23DB947-2E7E-4134-A35E-DD66DC2A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39FC14-381C-4657-A1D0-90B217C2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E88DB-C96D-4FCC-8DAF-F9EA8FA48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7BB4-CDCD-B841-9338-259C27EC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FEB28-0EDC-CF47-B98F-D3B69B015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8E8A-5266-5D4A-B1A6-F062EC5F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3FA9-D6A2-9A4B-A082-94613115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5F73B-7EB8-8B49-842E-484302DD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50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B0CEA2-E0F0-4B00-B791-63C17C79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F2DAD-7241-4353-9CF7-485DBBA1D651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379A01-4985-4877-9301-35E753BC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FA93FE-F15A-401F-8449-0006C792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8D21-25D3-4947-AC00-ABEFEEE91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58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AAFC72-D9AD-4457-BA99-E9F10F4B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0819-8B17-42B9-B061-91B9916AD7D7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61F9C-6D4A-4ED6-BABF-EBC29D36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FE5EA1-6E5E-4B46-B5FB-50F7FFE4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5A08-5262-44E8-97A9-3B2F42A67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86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5D56D-5FAD-4431-B511-70E3BF59E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ADA55-7899-4B43-B3E4-22B617ABE500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5874D-1DBD-415B-BC9D-1E7398D7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431C6-E4A1-4C13-A2D6-C469BD8F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7425C-72AE-4BC5-A36F-FFD50A77A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80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74FD0-5094-405A-A9C7-260013751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A4435-EB16-4165-B852-93177594A3AD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07146-41FF-4012-AEF5-932783B4D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EDC07-0D5A-4701-B30A-8B211E77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D230-72DF-4D53-921C-4A5EE5A90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0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B34CC-1B1E-4C42-981F-C8F40A43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6B6F7-1371-9A4F-A1B3-4785792ED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72C9B-A4FD-8440-9594-8EE3F4A06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E6AAA-B651-AC4D-B065-4E30E90C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AD107-1396-C94C-8062-4AA97EBE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D0E15-8ED5-694D-B756-484E0E05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7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2F2F-2C99-5148-BB76-C085DA21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7A5F-4422-3646-A309-9D1E8E99A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0CEDA-0547-C546-A3FD-961408C20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D53C-D9F7-6B43-B4A2-EA0307EAA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88F29-B3B9-DF46-8B2E-4BB57FBE0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95139-42A4-754E-9112-8446E586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55311-A3B6-EF40-A335-21F3F122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221478-57B8-7E4B-B297-3E64D00C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3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0576-0DC9-DE4A-BEC9-027BAFF9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453F1-678F-E94B-8E99-65CBF125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5FC4D-8D35-9145-B4C6-AEE845B1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37758-AF1D-B649-B309-18C8CF7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D2764-9176-064C-B7C4-76BB676A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0FB88-B1C1-5842-B87A-4E992F0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DA169-A746-AF47-A5F1-365E6F3F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2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B64B-8D1A-8D41-96DC-4B4D3620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0D885-220B-7B41-A32F-FB6371F4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9CC36-AB1C-A643-98E5-DADBCCBAD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2DC4B-33BC-5841-BBB1-97CFF8D6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6449-4702-EE41-BA0D-722DFE1E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DB688-CBFB-3448-8B45-BB1AEBC4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6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C4AA-71FA-C348-B354-15FD73F7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3A876-98D6-F647-87D3-8ED3762F9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485B9-8958-954C-AA55-FD9E8779A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92211-2E78-AC4B-8225-15BED036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C4C04-2EC3-354B-901A-AF9B6EC9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4E15B-D5B4-7946-B8BD-9B05C65F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8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1B0A4D-DB78-AE4B-A86B-48CA3B8D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71B4F-3E2A-4C48-BE26-627C28C0B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8953-A92E-A44E-B1F6-F9072B8DC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A3B0F-FFEE-B74C-ABBC-BCE4751F31F7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01097-5C2A-594B-ACFA-FD2C946FB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35E8D-216B-3140-B0E8-B69F1B04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8423A0-9472-C043-BE7A-F5A85753737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3"/>
            <a:ext cx="91440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51FE82-E439-DF4C-8008-8ADF68117BB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86324" y="6492876"/>
            <a:ext cx="1671927" cy="17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99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D2C6C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D2C6C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D2C6C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D2C6C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D2C6C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D2C6C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606D75F4-233D-4EF3-BFF8-63DF05150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31A06AC-80A5-42BE-80B2-394A82684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00F37-25B3-46AA-8226-97AD033B2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CDEEA2-2521-4B9C-B648-6DA3D3311FF7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37815-3D2B-4ECD-AF15-6FB8B3095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E86FF-A606-4AB7-B6DA-37513AC25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3689EF-0EBF-4A1C-8886-6AEBFCB8B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9">
            <a:extLst>
              <a:ext uri="{FF2B5EF4-FFF2-40B4-BE49-F238E27FC236}">
                <a16:creationId xmlns:a16="http://schemas.microsoft.com/office/drawing/2014/main" id="{F9275CFB-044D-40E0-979D-7E4A1E9600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>
            <a:extLst>
              <a:ext uri="{FF2B5EF4-FFF2-40B4-BE49-F238E27FC236}">
                <a16:creationId xmlns:a16="http://schemas.microsoft.com/office/drawing/2014/main" id="{50E5ECDD-E74C-4454-A0B7-2443FBD131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6492875"/>
            <a:ext cx="167163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625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rgbClr val="0D2C6C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D2C6C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D2C6C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D2C6C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D2C6C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D2C6C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D2C6C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D2C6C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D2C6C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0D2C6C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2C6C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0D2C6C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0D2C6C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0D2C6C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606D75F4-233D-4EF3-BFF8-63DF05150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31A06AC-80A5-42BE-80B2-394A82684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00F37-25B3-46AA-8226-97AD033B2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CDEEA2-2521-4B9C-B648-6DA3D3311FF7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37815-3D2B-4ECD-AF15-6FB8B3095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E86FF-A606-4AB7-B6DA-37513AC25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3689EF-0EBF-4A1C-8886-6AEBFCB8B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9">
            <a:extLst>
              <a:ext uri="{FF2B5EF4-FFF2-40B4-BE49-F238E27FC236}">
                <a16:creationId xmlns:a16="http://schemas.microsoft.com/office/drawing/2014/main" id="{F9275CFB-044D-40E0-979D-7E4A1E9600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>
            <a:extLst>
              <a:ext uri="{FF2B5EF4-FFF2-40B4-BE49-F238E27FC236}">
                <a16:creationId xmlns:a16="http://schemas.microsoft.com/office/drawing/2014/main" id="{50E5ECDD-E74C-4454-A0B7-2443FBD131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613" y="6492875"/>
            <a:ext cx="167163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458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rgbClr val="0D2C6C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D2C6C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D2C6C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D2C6C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D2C6C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D2C6C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D2C6C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D2C6C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D2C6C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0D2C6C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2C6C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0D2C6C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0D2C6C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0D2C6C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6LG8I4gKWLI&amp;t=1s&amp;ab_channel=NationalRTAP" TargetMode="External"/><Relationship Id="rId13" Type="http://schemas.openxmlformats.org/officeDocument/2006/relationships/hyperlink" Target="http://www.trb.org/Main/Blurbs/178931.aspx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hyperlink" Target="https://vimeo.com/48086552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LCgkmKcofM&amp;ab_channel=NationalRTAP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hyperlink" Target="https://www.foursquareitp.com/whitepapers/what-is-microtransit/" TargetMode="External"/><Relationship Id="rId10" Type="http://schemas.openxmlformats.org/officeDocument/2006/relationships/hyperlink" Target="https://learn.sharedusemobilitycenter.org/" TargetMode="External"/><Relationship Id="rId4" Type="http://schemas.openxmlformats.org/officeDocument/2006/relationships/hyperlink" Target="https://www.youtube.com/watch?v=PAY7dp2jg0E&amp;ab_channel=NationalRTAP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38275"/>
            <a:ext cx="6858000" cy="1427162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Mobility and </a:t>
            </a:r>
            <a:r>
              <a:rPr lang="en-US" sz="4000" b="1" dirty="0" err="1"/>
              <a:t>Microtransit</a:t>
            </a:r>
            <a:r>
              <a:rPr lang="en-US" sz="4000" b="1" dirty="0"/>
              <a:t> </a:t>
            </a:r>
            <a:br>
              <a:rPr lang="en-US" sz="4000" dirty="0"/>
            </a:br>
            <a:r>
              <a:rPr lang="en-US" sz="3100" dirty="0"/>
              <a:t>Presentation for the 2024 NADO</a:t>
            </a:r>
            <a:br>
              <a:rPr lang="en-US" sz="3100" dirty="0"/>
            </a:br>
            <a:r>
              <a:rPr lang="en-US" sz="3100" dirty="0"/>
              <a:t>National Regional Transportation Conference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67338"/>
            <a:ext cx="8534400" cy="1427162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David Kack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Director - Small Urban, Rural and Tribal Center on Mobility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Program Manager – Mobility and Public Transportation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Western Transportation Institute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F072A-4B6A-5561-D140-40D2FA975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399" y="3507801"/>
            <a:ext cx="2798307" cy="1091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0FC2AD-1C95-FDD1-056F-66197CD46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4648200"/>
            <a:ext cx="2621507" cy="1961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5E6C46-DBB3-27B1-56BD-068178712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71" y="3650613"/>
            <a:ext cx="2408129" cy="2517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D68E41-AED8-0CEC-9842-1D86D6257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2338" y="3620075"/>
            <a:ext cx="2475191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2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D4C118-C5FD-09DC-53D1-CAECDBF8E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97" y="1143000"/>
            <a:ext cx="7915206" cy="3352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2D90D0-312E-2391-0003-A36F3361694A}"/>
              </a:ext>
            </a:extLst>
          </p:cNvPr>
          <p:cNvSpPr txBox="1"/>
          <p:nvPr/>
        </p:nvSpPr>
        <p:spPr>
          <a:xfrm>
            <a:off x="685800" y="4572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Riders per hour translated into annual estimates by WTI based upon 12 revenue hours per day, 6 days of service per week, and 52 weeks of service per year.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5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67020"/>
            <a:ext cx="9154204" cy="3272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What are the 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next steps </a:t>
            </a:r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to bringing </a:t>
            </a:r>
            <a:r>
              <a:rPr lang="en-US" sz="3600" dirty="0" err="1">
                <a:solidFill>
                  <a:srgbClr val="002060"/>
                </a:solidFill>
                <a:latin typeface="Arial"/>
                <a:cs typeface="Arial"/>
              </a:rPr>
              <a:t>microtransit</a:t>
            </a:r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 to your community?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8CFA07-FD1F-42B5-B41E-BF3E3A59603D}"/>
              </a:ext>
            </a:extLst>
          </p:cNvPr>
          <p:cNvSpPr txBox="1">
            <a:spLocks/>
          </p:cNvSpPr>
          <p:nvPr/>
        </p:nvSpPr>
        <p:spPr>
          <a:xfrm>
            <a:off x="113071" y="1295400"/>
            <a:ext cx="8917858" cy="47029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</a:rPr>
              <a:t>Do you have a transit service budget?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</a:rPr>
              <a:t>What is per capita transit funding (e.g., historically, peer communities)?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</a:rPr>
              <a:t>Do you already have drivers and vehicles you would like to retain?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</a:rPr>
              <a:t>Software as a Service (SaaS)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</a:rPr>
              <a:t>Competitive market with many vendors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</a:rPr>
              <a:t>Typically contracted as per vehicle subscription with upfront installation fee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</a:rPr>
              <a:t>Do you prefer an all-in-one/turnkey service?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</a:rPr>
              <a:t>Transportation as a Service (</a:t>
            </a:r>
            <a:r>
              <a:rPr lang="en-US" sz="2000" dirty="0" err="1">
                <a:solidFill>
                  <a:srgbClr val="002060"/>
                </a:solidFill>
              </a:rPr>
              <a:t>TaaS</a:t>
            </a:r>
            <a:r>
              <a:rPr lang="en-US" sz="2000" dirty="0">
                <a:solidFill>
                  <a:srgbClr val="002060"/>
                </a:solidFill>
              </a:rPr>
              <a:t>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</a:rPr>
              <a:t>Limited market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</a:rPr>
              <a:t>Typically contracted as overall service fee with optional farebox sharing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</a:rPr>
              <a:t>Do you have existing transit providers to coordinate with?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</a:rPr>
              <a:t>Get started!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</a:rPr>
              <a:t>Reach out to peers with </a:t>
            </a:r>
            <a:r>
              <a:rPr lang="en-US" sz="2000" dirty="0" err="1">
                <a:solidFill>
                  <a:srgbClr val="002060"/>
                </a:solidFill>
              </a:rPr>
              <a:t>microtransit</a:t>
            </a:r>
            <a:r>
              <a:rPr lang="en-US" sz="2000" dirty="0">
                <a:solidFill>
                  <a:srgbClr val="002060"/>
                </a:solidFill>
              </a:rPr>
              <a:t> programs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</a:rPr>
              <a:t>Contact vendors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</a:rPr>
              <a:t>Develop RFP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95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76045-8B8F-6595-259B-5D707C1AC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0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Microtransit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82631-82B6-439A-133C-00C33CFED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4351338"/>
          </a:xfrm>
        </p:spPr>
        <p:txBody>
          <a:bodyPr/>
          <a:lstStyle/>
          <a:p>
            <a:r>
              <a:rPr lang="en-US" dirty="0"/>
              <a:t>Wilson, NC (RIDE September 2020)</a:t>
            </a:r>
          </a:p>
          <a:p>
            <a:r>
              <a:rPr lang="en-US" dirty="0"/>
              <a:t>Idaho Falls, ID (Greater Idaho Falls Transit “GIFT” June 2022)</a:t>
            </a:r>
          </a:p>
          <a:p>
            <a:r>
              <a:rPr lang="en-US" dirty="0"/>
              <a:t>Twin Falls, ID (Twin Falls Transit “TFT” July 2023)</a:t>
            </a:r>
          </a:p>
          <a:p>
            <a:r>
              <a:rPr lang="en-US" dirty="0"/>
              <a:t>Gastonia, NC (July 1, 2024)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56025-0B81-D8BC-C8FC-30E7C0BD9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67" t="15402" r="25000" b="30741"/>
          <a:stretch/>
        </p:blipFill>
        <p:spPr>
          <a:xfrm>
            <a:off x="4315240" y="2392362"/>
            <a:ext cx="4782738" cy="3779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B4CD8C-383A-A1B8-D775-414D673493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46" t="18889" r="10834" b="23507"/>
          <a:stretch/>
        </p:blipFill>
        <p:spPr>
          <a:xfrm>
            <a:off x="105064" y="3279679"/>
            <a:ext cx="5076536" cy="21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2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640A9-59F5-DF16-773E-62DD79D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1650"/>
            <a:ext cx="8382000" cy="457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Continuum of Transportation</a:t>
            </a:r>
          </a:p>
        </p:txBody>
      </p:sp>
      <p:pic>
        <p:nvPicPr>
          <p:cNvPr id="15363" name="Picture 2" descr="http://www.autobytel.com/images/2007/Toyota/Camry_SE/400/2007_Toyota_Camry_SE_exrrpass34.jpg">
            <a:extLst>
              <a:ext uri="{FF2B5EF4-FFF2-40B4-BE49-F238E27FC236}">
                <a16:creationId xmlns:a16="http://schemas.microsoft.com/office/drawing/2014/main" id="{6664A983-BBA7-F35E-DFC3-A8B5AE665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39098" r="3999"/>
          <a:stretch>
            <a:fillRect/>
          </a:stretch>
        </p:blipFill>
        <p:spPr bwMode="auto">
          <a:xfrm>
            <a:off x="5365402" y="4253089"/>
            <a:ext cx="257175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i.ehow.co.uk/images/a02/5m/e4/arrange-carpools--800X800.jpg">
            <a:extLst>
              <a:ext uri="{FF2B5EF4-FFF2-40B4-BE49-F238E27FC236}">
                <a16:creationId xmlns:a16="http://schemas.microsoft.com/office/drawing/2014/main" id="{1F01A9F9-EBC1-13A5-FB8B-82220D7F1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1"/>
          <a:stretch>
            <a:fillRect/>
          </a:stretch>
        </p:blipFill>
        <p:spPr bwMode="auto">
          <a:xfrm>
            <a:off x="1773859" y="2927475"/>
            <a:ext cx="1992567" cy="10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http://www.rpoon.net/gpk/img/vanpool02.jpg">
            <a:extLst>
              <a:ext uri="{FF2B5EF4-FFF2-40B4-BE49-F238E27FC236}">
                <a16:creationId xmlns:a16="http://schemas.microsoft.com/office/drawing/2014/main" id="{1319ADA4-F5F9-E8D2-573D-B35FF45C8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26030" r="9773" b="13232"/>
          <a:stretch>
            <a:fillRect/>
          </a:stretch>
        </p:blipFill>
        <p:spPr bwMode="auto">
          <a:xfrm>
            <a:off x="4543345" y="2926758"/>
            <a:ext cx="2202415" cy="11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Streamline2.jpg">
            <a:extLst>
              <a:ext uri="{FF2B5EF4-FFF2-40B4-BE49-F238E27FC236}">
                <a16:creationId xmlns:a16="http://schemas.microsoft.com/office/drawing/2014/main" id="{636AB3A3-F956-8507-93FA-BA0EF56F68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t="31290" r="4004" b="11140"/>
          <a:stretch>
            <a:fillRect/>
          </a:stretch>
        </p:blipFill>
        <p:spPr bwMode="auto">
          <a:xfrm>
            <a:off x="1778060" y="4251010"/>
            <a:ext cx="29718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39CDCF-5292-33F7-650D-2099E66A68E1}"/>
              </a:ext>
            </a:extLst>
          </p:cNvPr>
          <p:cNvCxnSpPr>
            <a:cxnSpLocks/>
          </p:cNvCxnSpPr>
          <p:nvPr/>
        </p:nvCxnSpPr>
        <p:spPr>
          <a:xfrm>
            <a:off x="3537959" y="2035380"/>
            <a:ext cx="1518459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B67D2582-D7F9-093A-B0CE-7954D1044F06}"/>
              </a:ext>
            </a:extLst>
          </p:cNvPr>
          <p:cNvCxnSpPr/>
          <p:nvPr/>
        </p:nvCxnSpPr>
        <p:spPr>
          <a:xfrm rot="5400000">
            <a:off x="3290889" y="1014394"/>
            <a:ext cx="878681" cy="4260056"/>
          </a:xfrm>
          <a:prstGeom prst="bentConnector4">
            <a:avLst>
              <a:gd name="adj1" fmla="val 13397"/>
              <a:gd name="adj2" fmla="val 104025"/>
            </a:avLst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0" name="Picture 12" descr="http://sierraclub.typepad.com/photos/uncategorized/2008/10/16/bike_commute_istock_000006065227xsm.jpg">
            <a:extLst>
              <a:ext uri="{FF2B5EF4-FFF2-40B4-BE49-F238E27FC236}">
                <a16:creationId xmlns:a16="http://schemas.microsoft.com/office/drawing/2014/main" id="{81949C28-CBD3-CD2C-CDD0-907AC520B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15294"/>
          <a:stretch>
            <a:fillRect/>
          </a:stretch>
        </p:blipFill>
        <p:spPr bwMode="auto">
          <a:xfrm>
            <a:off x="5069237" y="1371601"/>
            <a:ext cx="1582040" cy="132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E449328-0793-903F-BEC4-E5136D44EAA6}"/>
              </a:ext>
            </a:extLst>
          </p:cNvPr>
          <p:cNvCxnSpPr>
            <a:cxnSpLocks/>
          </p:cNvCxnSpPr>
          <p:nvPr/>
        </p:nvCxnSpPr>
        <p:spPr>
          <a:xfrm>
            <a:off x="3827713" y="3548120"/>
            <a:ext cx="660703" cy="1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14">
            <a:extLst>
              <a:ext uri="{FF2B5EF4-FFF2-40B4-BE49-F238E27FC236}">
                <a16:creationId xmlns:a16="http://schemas.microsoft.com/office/drawing/2014/main" id="{F230A2A4-A2D9-B8F8-DFA5-1A744DF21BA1}"/>
              </a:ext>
            </a:extLst>
          </p:cNvPr>
          <p:cNvCxnSpPr/>
          <p:nvPr/>
        </p:nvCxnSpPr>
        <p:spPr>
          <a:xfrm rot="5400000">
            <a:off x="3462339" y="2366964"/>
            <a:ext cx="878681" cy="4260056"/>
          </a:xfrm>
          <a:prstGeom prst="bentConnector4">
            <a:avLst>
              <a:gd name="adj1" fmla="val 13397"/>
              <a:gd name="adj2" fmla="val 106866"/>
            </a:avLst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15772D3-BB8B-7267-F670-ECE639020A8B}"/>
              </a:ext>
            </a:extLst>
          </p:cNvPr>
          <p:cNvCxnSpPr>
            <a:cxnSpLocks/>
          </p:cNvCxnSpPr>
          <p:nvPr/>
        </p:nvCxnSpPr>
        <p:spPr>
          <a:xfrm>
            <a:off x="4787781" y="4904423"/>
            <a:ext cx="551738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BF00CD7-5A76-365B-D54F-FC3A6CDD61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901" y="1371600"/>
            <a:ext cx="1994774" cy="1329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17CCD-8BEC-4A8A-8628-6C27A456D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3" y="1154546"/>
            <a:ext cx="7024687" cy="2090738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ja-JP" altLang="en-US" sz="3000" dirty="0">
                <a:ea typeface="ＭＳ Ｐゴシック" pitchFamily="34" charset="-128"/>
              </a:rPr>
              <a:t>“</a:t>
            </a:r>
            <a:r>
              <a:rPr lang="en-US" altLang="ja-JP" sz="3000" dirty="0">
                <a:ea typeface="ＭＳ Ｐゴシック" pitchFamily="34" charset="-128"/>
              </a:rPr>
              <a:t>I have been impressed with the urgency of doing. Knowing is not enough; we must apply. </a:t>
            </a:r>
            <a:r>
              <a:rPr lang="en-US" altLang="en-US" sz="3000" dirty="0">
                <a:ea typeface="ＭＳ Ｐゴシック" pitchFamily="34" charset="-128"/>
              </a:rPr>
              <a:t>Being willing is not enough; we must do.</a:t>
            </a:r>
            <a:r>
              <a:rPr lang="ja-JP" altLang="en-US" sz="3000" dirty="0">
                <a:ea typeface="ＭＳ Ｐゴシック" pitchFamily="34" charset="-128"/>
              </a:rPr>
              <a:t>”</a:t>
            </a:r>
            <a:r>
              <a:rPr lang="en-US" altLang="ja-JP" sz="3000" dirty="0">
                <a:ea typeface="ＭＳ Ｐゴシック" pitchFamily="34" charset="-128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ea typeface="ＭＳ Ｐゴシック" pitchFamily="34" charset="-128"/>
              </a:rPr>
              <a:t>	-Leonardo Da Vinci</a:t>
            </a:r>
          </a:p>
          <a:p>
            <a:pPr marL="0" indent="0">
              <a:buFontTx/>
              <a:buNone/>
              <a:defRPr/>
            </a:pPr>
            <a:endParaRPr lang="en-US" altLang="en-US" sz="3000" dirty="0">
              <a:ea typeface="ＭＳ Ｐゴシック" pitchFamily="34" charset="-128"/>
            </a:endParaRPr>
          </a:p>
          <a:p>
            <a:pPr marL="0" indent="0">
              <a:buFontTx/>
              <a:buNone/>
              <a:defRPr/>
            </a:pPr>
            <a:endParaRPr lang="en-US" altLang="en-US" sz="3000" dirty="0">
              <a:ea typeface="ＭＳ Ｐゴシック" pitchFamily="34" charset="-128"/>
            </a:endParaRP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8913A2A2-BE05-B9C9-9FB3-438C342DA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54546"/>
            <a:ext cx="19224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C6B1D89-891D-4954-82BD-1CCBCE8C9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2" y="4076268"/>
            <a:ext cx="5715000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ja-JP" altLang="en-US" sz="3000" dirty="0">
                <a:solidFill>
                  <a:srgbClr val="002060"/>
                </a:solidFill>
                <a:latin typeface="+mn-lt"/>
              </a:rPr>
              <a:t>“</a:t>
            </a:r>
            <a:r>
              <a:rPr lang="en-US" altLang="ja-JP" sz="3000" dirty="0">
                <a:solidFill>
                  <a:srgbClr val="002060"/>
                </a:solidFill>
                <a:latin typeface="+mn-lt"/>
              </a:rPr>
              <a:t>Progress is accomplished by the man who does things</a:t>
            </a:r>
            <a:r>
              <a:rPr lang="ja-JP" altLang="en-US" sz="3000" dirty="0">
                <a:solidFill>
                  <a:srgbClr val="002060"/>
                </a:solidFill>
                <a:latin typeface="+mn-lt"/>
              </a:rPr>
              <a:t>”</a:t>
            </a:r>
            <a:endParaRPr lang="en-US" altLang="ja-JP" sz="30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3000" dirty="0">
                <a:solidFill>
                  <a:srgbClr val="002060"/>
                </a:solidFill>
                <a:latin typeface="+mn-lt"/>
              </a:rPr>
              <a:t>				</a:t>
            </a:r>
          </a:p>
        </p:txBody>
      </p:sp>
      <p:pic>
        <p:nvPicPr>
          <p:cNvPr id="19461" name="Picture 6">
            <a:extLst>
              <a:ext uri="{FF2B5EF4-FFF2-40B4-BE49-F238E27FC236}">
                <a16:creationId xmlns:a16="http://schemas.microsoft.com/office/drawing/2014/main" id="{62133D5F-902E-4892-8547-E70A1608E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7" y="3610408"/>
            <a:ext cx="3400425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54" name="TextBox 1">
            <a:extLst>
              <a:ext uri="{FF2B5EF4-FFF2-40B4-BE49-F238E27FC236}">
                <a16:creationId xmlns:a16="http://schemas.microsoft.com/office/drawing/2014/main" id="{9CB7102F-3C18-9FC3-98AB-EDB7036EE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994564"/>
            <a:ext cx="3414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ea typeface="MS PGothic" panose="020B0600070205080204" pitchFamily="34" charset="-128"/>
              </a:rPr>
              <a:t>-President Theodore Roosevelt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FE8A35-CE2A-4F86-B5DE-B1E90659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" y="-111125"/>
            <a:ext cx="8991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4400" dirty="0">
                <a:ea typeface="ＭＳ Ｐゴシック" pitchFamily="34" charset="-128"/>
              </a:rPr>
              <a:t>Inspiration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2DA30014-36A0-4C36-AC4B-B8EDCEC905E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0800"/>
            <a:ext cx="8229600" cy="620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400" dirty="0"/>
              <a:t>Questions &amp; Discussion</a:t>
            </a:r>
          </a:p>
        </p:txBody>
      </p:sp>
      <p:pic>
        <p:nvPicPr>
          <p:cNvPr id="81923" name="Picture 2">
            <a:extLst>
              <a:ext uri="{FF2B5EF4-FFF2-40B4-BE49-F238E27FC236}">
                <a16:creationId xmlns:a16="http://schemas.microsoft.com/office/drawing/2014/main" id="{D3B28712-1781-4038-ABCC-44804F91BBB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1604" y="609600"/>
            <a:ext cx="6368512" cy="216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4" name="Picture 3">
            <a:extLst>
              <a:ext uri="{FF2B5EF4-FFF2-40B4-BE49-F238E27FC236}">
                <a16:creationId xmlns:a16="http://schemas.microsoft.com/office/drawing/2014/main" id="{770D6343-8422-4B34-9B28-5413BE79D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54" y="2778838"/>
            <a:ext cx="4092575" cy="207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6" name="Picture 6">
            <a:extLst>
              <a:ext uri="{FF2B5EF4-FFF2-40B4-BE49-F238E27FC236}">
                <a16:creationId xmlns:a16="http://schemas.microsoft.com/office/drawing/2014/main" id="{A8266DE2-B343-421E-AA2D-17E22BF4C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11620" r="8055"/>
          <a:stretch>
            <a:fillRect/>
          </a:stretch>
        </p:blipFill>
        <p:spPr bwMode="auto">
          <a:xfrm>
            <a:off x="3445971" y="5045652"/>
            <a:ext cx="55499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artoon of a bear and raccoons on a street with a bus in the background&#10;&#10;Description automatically generated">
            <a:extLst>
              <a:ext uri="{FF2B5EF4-FFF2-40B4-BE49-F238E27FC236}">
                <a16:creationId xmlns:a16="http://schemas.microsoft.com/office/drawing/2014/main" id="{6990A469-28CD-E612-412A-127FE6A2C2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9" y="2691674"/>
            <a:ext cx="3052271" cy="34117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862DCAE7-1097-42AE-8459-6DBE39617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2463" y="101600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 altLang="en-US" sz="4400" dirty="0"/>
              <a:t>Mobility: A Means To An End</a:t>
            </a:r>
          </a:p>
        </p:txBody>
      </p:sp>
      <p:pic>
        <p:nvPicPr>
          <p:cNvPr id="23555" name="Picture Placeholder 8">
            <a:extLst>
              <a:ext uri="{FF2B5EF4-FFF2-40B4-BE49-F238E27FC236}">
                <a16:creationId xmlns:a16="http://schemas.microsoft.com/office/drawing/2014/main" id="{36A6B0ED-62EC-41FD-941C-0AE3AA312C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875" y="1165225"/>
            <a:ext cx="6111875" cy="4927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7657FA4-F341-41FA-9AF0-064199F39F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899" y="152400"/>
            <a:ext cx="6172200" cy="50958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400" dirty="0"/>
              <a:t>Cost of Mobility</a:t>
            </a:r>
          </a:p>
        </p:txBody>
      </p:sp>
      <p:graphicFrame>
        <p:nvGraphicFramePr>
          <p:cNvPr id="24579" name="Content Placeholder 4">
            <a:extLst>
              <a:ext uri="{FF2B5EF4-FFF2-40B4-BE49-F238E27FC236}">
                <a16:creationId xmlns:a16="http://schemas.microsoft.com/office/drawing/2014/main" id="{683D7196-2564-46DC-958F-5881FB0F7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699879"/>
              </p:ext>
            </p:extLst>
          </p:nvPr>
        </p:nvGraphicFramePr>
        <p:xfrm>
          <a:off x="838200" y="661988"/>
          <a:ext cx="7315200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096281" imgH="4724343" progId="Excel.Chart.8">
                  <p:embed/>
                </p:oleObj>
              </mc:Choice>
              <mc:Fallback>
                <p:oleObj name="Chart" r:id="rId2" imgW="7096281" imgH="4724343" progId="Excel.Chart.8">
                  <p:embed/>
                  <p:pic>
                    <p:nvPicPr>
                      <p:cNvPr id="24579" name="Content Placeholder 4">
                        <a:extLst>
                          <a:ext uri="{FF2B5EF4-FFF2-40B4-BE49-F238E27FC236}">
                            <a16:creationId xmlns:a16="http://schemas.microsoft.com/office/drawing/2014/main" id="{683D7196-2564-46DC-958F-5881FB0F75CC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61988"/>
                        <a:ext cx="7315200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5">
            <a:extLst>
              <a:ext uri="{FF2B5EF4-FFF2-40B4-BE49-F238E27FC236}">
                <a16:creationId xmlns:a16="http://schemas.microsoft.com/office/drawing/2014/main" id="{A1A955CC-B5F0-4EE1-ABA1-12DA56CE9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939" y="5588168"/>
            <a:ext cx="565308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050" dirty="0">
                <a:solidFill>
                  <a:srgbClr val="002060"/>
                </a:solidFill>
              </a:rPr>
              <a:t>Source: 2022 Consumer Expenditures. Bureau of Labor Statistics, U.S. Department of Labor</a:t>
            </a:r>
          </a:p>
        </p:txBody>
      </p:sp>
      <p:sp>
        <p:nvSpPr>
          <p:cNvPr id="24581" name="TextBox 1">
            <a:extLst>
              <a:ext uri="{FF2B5EF4-FFF2-40B4-BE49-F238E27FC236}">
                <a16:creationId xmlns:a16="http://schemas.microsoft.com/office/drawing/2014/main" id="{C4FF7996-0432-4933-8EDE-80293760A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974" y="5842084"/>
            <a:ext cx="54864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050" dirty="0">
                <a:solidFill>
                  <a:srgbClr val="002060"/>
                </a:solidFill>
              </a:rPr>
              <a:t>Note: In 1917 transportation was 2% of the budget, or the 6</a:t>
            </a:r>
            <a:r>
              <a:rPr lang="en-US" altLang="en-US" sz="1050" baseline="30000" dirty="0">
                <a:solidFill>
                  <a:srgbClr val="002060"/>
                </a:solidFill>
              </a:rPr>
              <a:t>th</a:t>
            </a:r>
            <a:r>
              <a:rPr lang="en-US" altLang="en-US" sz="1050" dirty="0">
                <a:solidFill>
                  <a:srgbClr val="002060"/>
                </a:solidFill>
              </a:rPr>
              <a:t> highest expense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>
            <a:extLst>
              <a:ext uri="{FF2B5EF4-FFF2-40B4-BE49-F238E27FC236}">
                <a16:creationId xmlns:a16="http://schemas.microsoft.com/office/drawing/2014/main" id="{617C0601-62D1-48F9-9315-17569A71E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163" y="249238"/>
            <a:ext cx="8510587" cy="1147762"/>
          </a:xfrm>
        </p:spPr>
        <p:txBody>
          <a:bodyPr/>
          <a:lstStyle/>
          <a:p>
            <a:pPr algn="ctr" eaLnBrk="1" hangingPunct="1"/>
            <a:r>
              <a:rPr lang="en-US" altLang="en-US" sz="4400" dirty="0"/>
              <a:t>Cost of Mobility</a:t>
            </a:r>
            <a:br>
              <a:rPr lang="en-US" altLang="en-US" sz="4400" dirty="0"/>
            </a:br>
            <a:r>
              <a:rPr lang="en-US" altLang="en-US" sz="4400" dirty="0"/>
              <a:t>Annual Cost to Own &amp; Operate a Car</a:t>
            </a:r>
          </a:p>
        </p:txBody>
      </p:sp>
      <p:sp>
        <p:nvSpPr>
          <p:cNvPr id="25603" name="TextBox 5">
            <a:extLst>
              <a:ext uri="{FF2B5EF4-FFF2-40B4-BE49-F238E27FC236}">
                <a16:creationId xmlns:a16="http://schemas.microsoft.com/office/drawing/2014/main" id="{CA4C78A1-92C2-46D7-8017-2841501E3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5715000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Source: AAA Your Driving Costs 2020 Edition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BF95E8-594F-4876-AB50-3F31BF20EAA7}"/>
              </a:ext>
            </a:extLst>
          </p:cNvPr>
          <p:cNvGraphicFramePr>
            <a:graphicFrameLocks noGrp="1"/>
          </p:cNvGraphicFramePr>
          <p:nvPr/>
        </p:nvGraphicFramePr>
        <p:xfrm>
          <a:off x="284163" y="2005013"/>
          <a:ext cx="8555038" cy="1692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1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5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5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0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933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Annual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Mileage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Small Sedan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Medium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Sedan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Large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Sedan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Small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SUV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Medium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SUV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Minivan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Pickup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Weighted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10,000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$6,521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$7,607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$9,822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$7,188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$8,586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$8,805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indent="0" algn="r"/>
                      <a:r>
                        <a:rPr lang="en-US" sz="1600" dirty="0"/>
                        <a:t>$9,653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$8,236</a:t>
                      </a: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15,000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$7,516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$8,734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$11,182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$8,362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$10,036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$10,101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$11,308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$9,561</a:t>
                      </a: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20,000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$8,528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$9,880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$12,566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$9,560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$11,518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$11,419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$13,004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$10,914</a:t>
                      </a: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656" name="TextBox 2">
            <a:extLst>
              <a:ext uri="{FF2B5EF4-FFF2-40B4-BE49-F238E27FC236}">
                <a16:creationId xmlns:a16="http://schemas.microsoft.com/office/drawing/2014/main" id="{9279D491-421C-4A08-B9B8-109EBAEB7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4006850"/>
            <a:ext cx="8413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Note: Based on 250 working days,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10,000 miles equals 40 miles per day (20 </a:t>
            </a:r>
            <a:r>
              <a:rPr lang="en-US" altLang="en-US" sz="1600" dirty="0">
                <a:solidFill>
                  <a:srgbClr val="002060"/>
                </a:solidFill>
              </a:rPr>
              <a:t>miles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each way)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15,000 miles equals 50 miles per day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20,000 miles equals 80 miles per day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5AFE6FA-FAEE-4E02-B7B5-02743A6B8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9" y="29817"/>
            <a:ext cx="3486150" cy="47263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600" dirty="0"/>
              <a:t>Key Sources </a:t>
            </a:r>
          </a:p>
        </p:txBody>
      </p:sp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id="{67F53008-35AE-484A-A466-3DA7532844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080" y="1"/>
            <a:ext cx="2195920" cy="2895600"/>
          </a:xfr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9F498E74-0797-410D-9BFD-5E5CCBD74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60"/>
            <a:ext cx="4343887" cy="142727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E1D9C6-F8F6-4F20-957A-4159A26B1F12}"/>
              </a:ext>
            </a:extLst>
          </p:cNvPr>
          <p:cNvSpPr txBox="1"/>
          <p:nvPr/>
        </p:nvSpPr>
        <p:spPr>
          <a:xfrm>
            <a:off x="1361326" y="1618594"/>
            <a:ext cx="1281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Recording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E046B-3C91-4D3C-B3E1-B5E8A4A31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92359"/>
            <a:ext cx="4343887" cy="13637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22C5DE-789B-46A2-B8FB-3D8E59FEB386}"/>
              </a:ext>
            </a:extLst>
          </p:cNvPr>
          <p:cNvSpPr txBox="1"/>
          <p:nvPr/>
        </p:nvSpPr>
        <p:spPr>
          <a:xfrm>
            <a:off x="1409943" y="30709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Recording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7F7D64-7660-4491-A265-A8CF5C49E5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19557"/>
            <a:ext cx="4343887" cy="1256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73E1C0-B8A9-412A-9BB0-B2B26BA4EBE1}"/>
              </a:ext>
            </a:extLst>
          </p:cNvPr>
          <p:cNvSpPr txBox="1"/>
          <p:nvPr/>
        </p:nvSpPr>
        <p:spPr>
          <a:xfrm>
            <a:off x="1346074" y="442098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Recording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5F37ADC-EC73-4822-A431-64EFC7615E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2962021"/>
            <a:ext cx="2971800" cy="3279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095B9D-F641-4B53-AC50-6EEBD7D14CB7}"/>
              </a:ext>
            </a:extLst>
          </p:cNvPr>
          <p:cNvSpPr txBox="1"/>
          <p:nvPr/>
        </p:nvSpPr>
        <p:spPr>
          <a:xfrm>
            <a:off x="7010400" y="4485781"/>
            <a:ext cx="190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0"/>
              </a:rPr>
              <a:t>Learning Center</a:t>
            </a:r>
            <a:endParaRPr lang="en-US" dirty="0"/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121E8706-14D5-4D38-8760-173F5E53C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15" y="4804516"/>
            <a:ext cx="2426174" cy="14371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9414907-E211-4813-8E10-EFE9975A900F}"/>
              </a:ext>
            </a:extLst>
          </p:cNvPr>
          <p:cNvSpPr txBox="1"/>
          <p:nvPr/>
        </p:nvSpPr>
        <p:spPr>
          <a:xfrm>
            <a:off x="1357204" y="5268338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Recording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24956A-E63B-4DED-9BA5-3AEDF8823CD5}"/>
              </a:ext>
            </a:extLst>
          </p:cNvPr>
          <p:cNvSpPr txBox="1"/>
          <p:nvPr/>
        </p:nvSpPr>
        <p:spPr>
          <a:xfrm>
            <a:off x="7010400" y="40112"/>
            <a:ext cx="132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3"/>
              </a:rPr>
              <a:t>Full Report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40C1C99-E184-4548-AF30-6F00504FA4F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30793" y="35389"/>
            <a:ext cx="2201248" cy="12565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6" name="TextBox 25">
            <a:hlinkClick r:id="rId15"/>
            <a:extLst>
              <a:ext uri="{FF2B5EF4-FFF2-40B4-BE49-F238E27FC236}">
                <a16:creationId xmlns:a16="http://schemas.microsoft.com/office/drawing/2014/main" id="{3B6B1898-347B-4703-9C21-26C0F5A23399}"/>
              </a:ext>
            </a:extLst>
          </p:cNvPr>
          <p:cNvSpPr txBox="1"/>
          <p:nvPr/>
        </p:nvSpPr>
        <p:spPr>
          <a:xfrm>
            <a:off x="5137461" y="7089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15"/>
              </a:rPr>
              <a:t>Full White Paper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C1C3FD-F163-4CAE-9F65-CD896EE0A1E0}"/>
              </a:ext>
            </a:extLst>
          </p:cNvPr>
          <p:cNvSpPr txBox="1"/>
          <p:nvPr/>
        </p:nvSpPr>
        <p:spPr>
          <a:xfrm>
            <a:off x="4504236" y="1665575"/>
            <a:ext cx="1600200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Reports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Webinars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Case Studies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FB44CBD-45E4-44B0-9682-CD1D5A0F6DC9}"/>
              </a:ext>
            </a:extLst>
          </p:cNvPr>
          <p:cNvCxnSpPr>
            <a:cxnSpLocks/>
          </p:cNvCxnSpPr>
          <p:nvPr/>
        </p:nvCxnSpPr>
        <p:spPr>
          <a:xfrm flipH="1">
            <a:off x="4504236" y="2667000"/>
            <a:ext cx="1058364" cy="0"/>
          </a:xfrm>
          <a:prstGeom prst="straightConnector1">
            <a:avLst/>
          </a:prstGeom>
          <a:ln w="381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D440CA-02DA-4C67-933C-B111DD18F60F}"/>
              </a:ext>
            </a:extLst>
          </p:cNvPr>
          <p:cNvCxnSpPr>
            <a:cxnSpLocks/>
          </p:cNvCxnSpPr>
          <p:nvPr/>
        </p:nvCxnSpPr>
        <p:spPr>
          <a:xfrm flipV="1">
            <a:off x="5137461" y="2079511"/>
            <a:ext cx="876300" cy="12848"/>
          </a:xfrm>
          <a:prstGeom prst="straightConnector1">
            <a:avLst/>
          </a:prstGeom>
          <a:ln w="381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10B920D-C67D-47B4-B32E-B9F843C66B13}"/>
              </a:ext>
            </a:extLst>
          </p:cNvPr>
          <p:cNvCxnSpPr>
            <a:cxnSpLocks/>
          </p:cNvCxnSpPr>
          <p:nvPr/>
        </p:nvCxnSpPr>
        <p:spPr>
          <a:xfrm>
            <a:off x="5137461" y="3254489"/>
            <a:ext cx="876300" cy="1"/>
          </a:xfrm>
          <a:prstGeom prst="straightConnector1">
            <a:avLst/>
          </a:prstGeom>
          <a:ln w="381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6200" y="120538"/>
            <a:ext cx="8991600" cy="13679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What are the primary goals of transit? What is successful transit?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8CFA07-FD1F-42B5-B41E-BF3E3A59603D}"/>
              </a:ext>
            </a:extLst>
          </p:cNvPr>
          <p:cNvSpPr txBox="1">
            <a:spLocks/>
          </p:cNvSpPr>
          <p:nvPr/>
        </p:nvSpPr>
        <p:spPr>
          <a:xfrm>
            <a:off x="304800" y="1741928"/>
            <a:ext cx="8686800" cy="38206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Social Service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Enable Upward Mobility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Enhance Quality of Life</a:t>
            </a:r>
          </a:p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Resource-Efficient Movement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Enable High Utilization of Assets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Limit Space Needed for Travel Lanes &amp; Parking</a:t>
            </a:r>
          </a:p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Catalyst for Economic Development &amp; Land Use Changes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Stimulate Densification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C84904-844F-49B6-A5FF-E5F20BACA1AE}"/>
              </a:ext>
            </a:extLst>
          </p:cNvPr>
          <p:cNvSpPr txBox="1"/>
          <p:nvPr/>
        </p:nvSpPr>
        <p:spPr>
          <a:xfrm>
            <a:off x="304800" y="5878072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Source: Just Around the Corner: The Future of U.S. Public Transportation (Polzin, 2018)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528814-5D71-48A4-BBCC-29470918B25F}"/>
              </a:ext>
            </a:extLst>
          </p:cNvPr>
          <p:cNvSpPr txBox="1"/>
          <p:nvPr/>
        </p:nvSpPr>
        <p:spPr>
          <a:xfrm>
            <a:off x="5933697" y="1485846"/>
            <a:ext cx="297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Performance Measures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 Participation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Trips Per Capita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Riders Per Hour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Per Vehicle Hour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Per Trip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Foregone Parking Expansion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Retail Sales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Dwelling Units Per Acre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D98247-9A66-4B59-9EE1-0A048BCB3A18}"/>
              </a:ext>
            </a:extLst>
          </p:cNvPr>
          <p:cNvCxnSpPr/>
          <p:nvPr/>
        </p:nvCxnSpPr>
        <p:spPr>
          <a:xfrm>
            <a:off x="4343400" y="2057400"/>
            <a:ext cx="18288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0A869A-652F-4372-B9F3-C4A08AA1000F}"/>
              </a:ext>
            </a:extLst>
          </p:cNvPr>
          <p:cNvCxnSpPr>
            <a:cxnSpLocks/>
          </p:cNvCxnSpPr>
          <p:nvPr/>
        </p:nvCxnSpPr>
        <p:spPr>
          <a:xfrm flipV="1">
            <a:off x="5562600" y="2891658"/>
            <a:ext cx="609600" cy="30874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430198-50DB-4868-A8A7-095224E87A71}"/>
              </a:ext>
            </a:extLst>
          </p:cNvPr>
          <p:cNvCxnSpPr/>
          <p:nvPr/>
        </p:nvCxnSpPr>
        <p:spPr>
          <a:xfrm flipV="1">
            <a:off x="7848600" y="4038600"/>
            <a:ext cx="0" cy="44115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89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6200" y="76200"/>
            <a:ext cx="8991600" cy="6674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Why not always choose fixed route transit?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8CFA07-FD1F-42B5-B41E-BF3E3A59603D}"/>
              </a:ext>
            </a:extLst>
          </p:cNvPr>
          <p:cNvSpPr txBox="1">
            <a:spLocks/>
          </p:cNvSpPr>
          <p:nvPr/>
        </p:nvSpPr>
        <p:spPr>
          <a:xfrm>
            <a:off x="304800" y="743693"/>
            <a:ext cx="8229600" cy="496146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</a:rPr>
              <a:t>Significant Access Burdens</a:t>
            </a:r>
          </a:p>
          <a:p>
            <a:pPr lvl="1" fontAlgn="auto">
              <a:spcAft>
                <a:spcPts val="0"/>
              </a:spcAft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</a:rPr>
              <a:t>Only Useful for Trips Starting/Ending Near Fixed Stops or For Those Willing/Able to Undertake Access Trips</a:t>
            </a:r>
          </a:p>
          <a:p>
            <a:pPr lvl="1" fontAlgn="auto">
              <a:spcAft>
                <a:spcPts val="0"/>
              </a:spcAft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</a:rPr>
              <a:t>Riders Must Adhere to Schedules &amp; Stop Locations</a:t>
            </a:r>
          </a:p>
          <a:p>
            <a:pPr fontAlgn="auto">
              <a:spcAft>
                <a:spcPts val="0"/>
              </a:spcAft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Efficiency Depends on Load Factors</a:t>
            </a:r>
          </a:p>
          <a:p>
            <a:pPr lvl="1" fontAlgn="auto">
              <a:spcAft>
                <a:spcPts val="0"/>
              </a:spcAft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Empty or Mostly Empty Buses Can Be As Resource Intensive As SOVs</a:t>
            </a:r>
          </a:p>
          <a:p>
            <a:pPr lvl="1" fontAlgn="auto">
              <a:spcAft>
                <a:spcPts val="0"/>
              </a:spcAft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Most Communities in the US Remain Reluctant to Reduce Parking</a:t>
            </a:r>
          </a:p>
          <a:p>
            <a:pPr lvl="1" fontAlgn="auto">
              <a:spcAft>
                <a:spcPts val="0"/>
              </a:spcAft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Complementary Paratransit Required by ADA </a:t>
            </a:r>
          </a:p>
          <a:p>
            <a:pPr fontAlgn="auto">
              <a:spcAft>
                <a:spcPts val="0"/>
              </a:spcAft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Densification Takes Time</a:t>
            </a:r>
          </a:p>
          <a:p>
            <a:pPr lvl="1" fontAlgn="auto">
              <a:spcAft>
                <a:spcPts val="0"/>
              </a:spcAft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Auto Ownership Remains High Even in Many Transit Rich Areas</a:t>
            </a:r>
          </a:p>
          <a:p>
            <a:pPr lvl="1" fontAlgn="auto">
              <a:spcAft>
                <a:spcPts val="0"/>
              </a:spcAft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Complementary Investments May Get Stalled</a:t>
            </a:r>
          </a:p>
        </p:txBody>
      </p:sp>
    </p:spTree>
    <p:extLst>
      <p:ext uri="{BB962C8B-B14F-4D97-AF65-F5344CB8AC3E}">
        <p14:creationId xmlns:p14="http://schemas.microsoft.com/office/powerpoint/2010/main" val="293425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6200" y="76200"/>
            <a:ext cx="8991600" cy="11803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When is </a:t>
            </a:r>
            <a:r>
              <a:rPr lang="en-US" sz="3600" dirty="0" err="1">
                <a:solidFill>
                  <a:srgbClr val="002060"/>
                </a:solidFill>
                <a:latin typeface="Arial"/>
                <a:cs typeface="Arial"/>
              </a:rPr>
              <a:t>microtransit</a:t>
            </a:r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 the </a:t>
            </a:r>
          </a:p>
          <a:p>
            <a:pPr>
              <a:defRPr/>
            </a:pPr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right fit for your community?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8CFA07-FD1F-42B5-B41E-BF3E3A59603D}"/>
              </a:ext>
            </a:extLst>
          </p:cNvPr>
          <p:cNvSpPr txBox="1">
            <a:spLocks/>
          </p:cNvSpPr>
          <p:nvPr/>
        </p:nvSpPr>
        <p:spPr>
          <a:xfrm>
            <a:off x="67210" y="1371600"/>
            <a:ext cx="8856324" cy="489087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</a:rPr>
              <a:t>Improve Upon Traditional Dial-a-Ride Demand Response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</a:rPr>
              <a:t>Attract New Riders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</a:rPr>
              <a:t>Meet On Demand Customer Expectations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</a:rPr>
              <a:t>Provide Service and Test the Market In Areas or At Times of Low Demand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</a:rPr>
              <a:t>Test Previously Unserved Market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</a:rPr>
              <a:t>Replace Underperforming Fixed Route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</a:rPr>
              <a:t>Provide Equal Access Across a Service Area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</a:rPr>
              <a:t>Provide Service In Areas With Inadequate Infrastructure for Fixed Routes (e.g. Sidewalks, Lighting)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</a:rPr>
              <a:t>Get Started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</a:rPr>
              <a:t>Incremental, Customizable, Rapidly Deployed</a:t>
            </a:r>
            <a:endParaRPr lang="en-US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7AA2E1-4DF6-4C41-B9FF-47CD3A6D0647}"/>
              </a:ext>
            </a:extLst>
          </p:cNvPr>
          <p:cNvSpPr/>
          <p:nvPr/>
        </p:nvSpPr>
        <p:spPr>
          <a:xfrm>
            <a:off x="-77056" y="5562600"/>
            <a:ext cx="914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“Set realistic goals. This is a low ridership service for low-density and low-demand areas or times.” </a:t>
            </a:r>
          </a:p>
          <a:p>
            <a:pPr algn="ctr">
              <a:defRPr/>
            </a:pP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-TCRP Synthesis 141 (</a:t>
            </a:r>
            <a:r>
              <a:rPr lang="en-US" altLang="en-US" sz="16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Volinski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2019)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757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3E4A4D-9591-922D-07B4-D545F8514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8172449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312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COE-branded-power-point-template-wide-white" id="{D5C45A32-174A-3C43-A0E8-4ACD78CA3D8D}" vid="{5B3D5DB6-6C59-D84B-99C5-2DB6591136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COE-branded-power-point-template-wide-white" id="{D5C45A32-174A-3C43-A0E8-4ACD78CA3D8D}" vid="{5B3D5DB6-6C59-D84B-99C5-2DB65911362F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COE-branded-power-point-template-wide-white" id="{D5C45A32-174A-3C43-A0E8-4ACD78CA3D8D}" vid="{5B3D5DB6-6C59-D84B-99C5-2DB6591136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ACF5D70D5E6C4384AF41B19F6870DD" ma:contentTypeVersion="13" ma:contentTypeDescription="Create a new document." ma:contentTypeScope="" ma:versionID="170cad2c6660361b136e9a46dcccb6b0">
  <xsd:schema xmlns:xsd="http://www.w3.org/2001/XMLSchema" xmlns:xs="http://www.w3.org/2001/XMLSchema" xmlns:p="http://schemas.microsoft.com/office/2006/metadata/properties" xmlns:ns3="f0f8cc6b-a09e-43ed-a24e-0a2540f3558a" xmlns:ns4="fbdb5357-56ed-4253-81da-862508f84b4a" targetNamespace="http://schemas.microsoft.com/office/2006/metadata/properties" ma:root="true" ma:fieldsID="50bdc91fe94c6ab95e82c208641ffee9" ns3:_="" ns4:_="">
    <xsd:import namespace="f0f8cc6b-a09e-43ed-a24e-0a2540f3558a"/>
    <xsd:import namespace="fbdb5357-56ed-4253-81da-862508f84b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8cc6b-a09e-43ed-a24e-0a2540f355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b5357-56ed-4253-81da-862508f84b4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064358-BDC9-484E-8F8C-BEFB0AD7CE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f8cc6b-a09e-43ed-a24e-0a2540f3558a"/>
    <ds:schemaRef ds:uri="fbdb5357-56ed-4253-81da-862508f84b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C76FD3-1411-4038-86C5-9FC9F63068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D26415-B51D-46D7-97F2-8FFB3DE53395}">
  <ds:schemaRefs>
    <ds:schemaRef ds:uri="http://schemas.openxmlformats.org/package/2006/metadata/core-properties"/>
    <ds:schemaRef ds:uri="f0f8cc6b-a09e-43ed-a24e-0a2540f3558a"/>
    <ds:schemaRef ds:uri="http://schemas.microsoft.com/office/2006/documentManagement/types"/>
    <ds:schemaRef ds:uri="http://purl.org/dc/elements/1.1/"/>
    <ds:schemaRef ds:uri="http://purl.org/dc/terms/"/>
    <ds:schemaRef ds:uri="fbdb5357-56ed-4253-81da-862508f84b4a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5710</TotalTime>
  <Words>783</Words>
  <Application>Microsoft Office PowerPoint</Application>
  <PresentationFormat>On-screen Show (4:3)</PresentationFormat>
  <Paragraphs>149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Calibri Light</vt:lpstr>
      <vt:lpstr>1_Office Theme</vt:lpstr>
      <vt:lpstr>Office Theme</vt:lpstr>
      <vt:lpstr>2_Office Theme</vt:lpstr>
      <vt:lpstr>Chart</vt:lpstr>
      <vt:lpstr>Mobility and Microtransit  Presentation for the 2024 NADO National Regional Transportation Conference</vt:lpstr>
      <vt:lpstr>Mobility: A Means To An End</vt:lpstr>
      <vt:lpstr>Cost of Mobility</vt:lpstr>
      <vt:lpstr>Cost of Mobility Annual Cost to Own &amp; Operate a Car</vt:lpstr>
      <vt:lpstr>Key Sources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Microtransit Implementation</vt:lpstr>
      <vt:lpstr>Continuum of Transportation</vt:lpstr>
      <vt:lpstr>Inspiration</vt:lpstr>
      <vt:lpstr>Questions &amp; Discussion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WTI Overview</dc:title>
  <dc:creator>Neil H</dc:creator>
  <cp:lastModifiedBy>David Kack</cp:lastModifiedBy>
  <cp:revision>230</cp:revision>
  <cp:lastPrinted>2024-07-05T16:27:01Z</cp:lastPrinted>
  <dcterms:created xsi:type="dcterms:W3CDTF">2014-03-06T22:56:57Z</dcterms:created>
  <dcterms:modified xsi:type="dcterms:W3CDTF">2024-07-18T15:37:37Z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0x010100B5ACF5D70D5E6C4384AF41B19F6870DD</vt:lpwstr>
  </property>
</Properties>
</file>