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147171009" r:id="rId2"/>
    <p:sldId id="290" r:id="rId3"/>
    <p:sldId id="316" r:id="rId4"/>
    <p:sldId id="2147171010" r:id="rId5"/>
    <p:sldId id="728" r:id="rId6"/>
    <p:sldId id="2147171014" r:id="rId7"/>
    <p:sldId id="441" r:id="rId8"/>
    <p:sldId id="445" r:id="rId9"/>
    <p:sldId id="2147171011" r:id="rId10"/>
    <p:sldId id="2147171013" r:id="rId11"/>
    <p:sldId id="2147171008" r:id="rId12"/>
    <p:sldId id="2147171007" r:id="rId13"/>
    <p:sldId id="284" r:id="rId14"/>
    <p:sldId id="27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70946B"/>
    <a:srgbClr val="A683AF"/>
    <a:srgbClr val="9A0000"/>
    <a:srgbClr val="0099FF"/>
    <a:srgbClr val="FF0202"/>
    <a:srgbClr val="3F523C"/>
    <a:srgbClr val="A162D0"/>
    <a:srgbClr val="BF6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6"/>
    <p:restoredTop sz="94672"/>
  </p:normalViewPr>
  <p:slideViewPr>
    <p:cSldViewPr snapToGrid="0">
      <p:cViewPr varScale="1">
        <p:scale>
          <a:sx n="112" d="100"/>
          <a:sy n="112" d="100"/>
        </p:scale>
        <p:origin x="17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F0288-D4AB-413B-84A8-5AEE826FAD6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BCE1D3-88FE-4039-9359-72DE8CB417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Think about a project/initiative you’re actively working on now with external partners.</a:t>
          </a:r>
        </a:p>
      </dgm:t>
    </dgm:pt>
    <dgm:pt modelId="{1053F229-8F5C-4791-946D-E9E4673E6107}" type="parTrans" cxnId="{EBEB6883-0C27-4140-90B5-9DF4A7476D60}">
      <dgm:prSet/>
      <dgm:spPr/>
      <dgm:t>
        <a:bodyPr/>
        <a:lstStyle/>
        <a:p>
          <a:endParaRPr lang="en-US"/>
        </a:p>
      </dgm:t>
    </dgm:pt>
    <dgm:pt modelId="{0BBAB76D-7F53-472F-A25B-6D5CA39D2576}" type="sibTrans" cxnId="{EBEB6883-0C27-4140-90B5-9DF4A7476D60}">
      <dgm:prSet/>
      <dgm:spPr/>
      <dgm:t>
        <a:bodyPr/>
        <a:lstStyle/>
        <a:p>
          <a:endParaRPr lang="en-US"/>
        </a:p>
      </dgm:t>
    </dgm:pt>
    <dgm:pt modelId="{6CA9A92D-4239-427F-9992-DDA5DB7A70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Spend 5 minutes thinking through these prompts for your own initiative – partnerships and value propositions. </a:t>
          </a:r>
        </a:p>
      </dgm:t>
    </dgm:pt>
    <dgm:pt modelId="{F2CC0856-860E-42A3-9052-320DA1E4F3CF}" type="parTrans" cxnId="{EE6FAD75-683E-47CA-AE4B-B37817711340}">
      <dgm:prSet/>
      <dgm:spPr/>
      <dgm:t>
        <a:bodyPr/>
        <a:lstStyle/>
        <a:p>
          <a:endParaRPr lang="en-US"/>
        </a:p>
      </dgm:t>
    </dgm:pt>
    <dgm:pt modelId="{321D1F35-7202-4738-9DCC-9C4020AE047D}" type="sibTrans" cxnId="{EE6FAD75-683E-47CA-AE4B-B37817711340}">
      <dgm:prSet/>
      <dgm:spPr/>
      <dgm:t>
        <a:bodyPr/>
        <a:lstStyle/>
        <a:p>
          <a:endParaRPr lang="en-US"/>
        </a:p>
      </dgm:t>
    </dgm:pt>
    <dgm:pt modelId="{CA290187-732A-4254-8058-5A8DBB488D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Share at your table. </a:t>
          </a:r>
        </a:p>
      </dgm:t>
    </dgm:pt>
    <dgm:pt modelId="{C46DCE9F-914B-495E-A547-B810946223BB}" type="parTrans" cxnId="{E28390B3-1EFA-4742-AFC2-4BF0EB149E50}">
      <dgm:prSet/>
      <dgm:spPr/>
      <dgm:t>
        <a:bodyPr/>
        <a:lstStyle/>
        <a:p>
          <a:endParaRPr lang="en-US"/>
        </a:p>
      </dgm:t>
    </dgm:pt>
    <dgm:pt modelId="{34244500-96A1-46CB-9AE0-75E1574B58C4}" type="sibTrans" cxnId="{E28390B3-1EFA-4742-AFC2-4BF0EB149E50}">
      <dgm:prSet/>
      <dgm:spPr/>
      <dgm:t>
        <a:bodyPr/>
        <a:lstStyle/>
        <a:p>
          <a:endParaRPr lang="en-US"/>
        </a:p>
      </dgm:t>
    </dgm:pt>
    <dgm:pt modelId="{B4FA100E-3604-4398-9FB5-BB626D9A9E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Peer review: What makes sense? What doesn’t make sense? Where did people get stuck? </a:t>
          </a:r>
        </a:p>
      </dgm:t>
    </dgm:pt>
    <dgm:pt modelId="{792AC985-5012-423F-B190-8AD25D91D0B4}" type="parTrans" cxnId="{47857FF0-B8BC-4C42-A74C-E2539F522ACF}">
      <dgm:prSet/>
      <dgm:spPr/>
      <dgm:t>
        <a:bodyPr/>
        <a:lstStyle/>
        <a:p>
          <a:endParaRPr lang="en-US"/>
        </a:p>
      </dgm:t>
    </dgm:pt>
    <dgm:pt modelId="{302FABDC-2D90-43FE-9003-E8D0ECC01F59}" type="sibTrans" cxnId="{47857FF0-B8BC-4C42-A74C-E2539F522ACF}">
      <dgm:prSet/>
      <dgm:spPr/>
      <dgm:t>
        <a:bodyPr/>
        <a:lstStyle/>
        <a:p>
          <a:endParaRPr lang="en-US"/>
        </a:p>
      </dgm:t>
    </dgm:pt>
    <dgm:pt modelId="{2645B6AB-3D44-45FD-AD44-D4E63796546B}" type="pres">
      <dgm:prSet presAssocID="{060F0288-D4AB-413B-84A8-5AEE826FAD66}" presName="root" presStyleCnt="0">
        <dgm:presLayoutVars>
          <dgm:dir/>
          <dgm:resizeHandles val="exact"/>
        </dgm:presLayoutVars>
      </dgm:prSet>
      <dgm:spPr/>
    </dgm:pt>
    <dgm:pt modelId="{C8C853F1-729A-40B7-8A7B-89DF37E432ED}" type="pres">
      <dgm:prSet presAssocID="{DBBCE1D3-88FE-4039-9359-72DE8CB4173D}" presName="compNode" presStyleCnt="0"/>
      <dgm:spPr/>
    </dgm:pt>
    <dgm:pt modelId="{03E29EE8-D822-495C-B8AA-5AF141FF8C51}" type="pres">
      <dgm:prSet presAssocID="{DBBCE1D3-88FE-4039-9359-72DE8CB4173D}" presName="bgRect" presStyleLbl="bgShp" presStyleIdx="0" presStyleCnt="4"/>
      <dgm:spPr/>
    </dgm:pt>
    <dgm:pt modelId="{B62DAAE8-079A-4668-97A9-E20E67E736D3}" type="pres">
      <dgm:prSet presAssocID="{DBBCE1D3-88FE-4039-9359-72DE8CB4173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F7250BA6-8BBF-4D9D-B588-17A24CF1771B}" type="pres">
      <dgm:prSet presAssocID="{DBBCE1D3-88FE-4039-9359-72DE8CB4173D}" presName="spaceRect" presStyleCnt="0"/>
      <dgm:spPr/>
    </dgm:pt>
    <dgm:pt modelId="{A8953896-EC58-40FE-AE6E-66A81F38A4AF}" type="pres">
      <dgm:prSet presAssocID="{DBBCE1D3-88FE-4039-9359-72DE8CB4173D}" presName="parTx" presStyleLbl="revTx" presStyleIdx="0" presStyleCnt="4">
        <dgm:presLayoutVars>
          <dgm:chMax val="0"/>
          <dgm:chPref val="0"/>
        </dgm:presLayoutVars>
      </dgm:prSet>
      <dgm:spPr/>
    </dgm:pt>
    <dgm:pt modelId="{E9570EA6-E668-4D29-B74B-BC287E3644E3}" type="pres">
      <dgm:prSet presAssocID="{0BBAB76D-7F53-472F-A25B-6D5CA39D2576}" presName="sibTrans" presStyleCnt="0"/>
      <dgm:spPr/>
    </dgm:pt>
    <dgm:pt modelId="{751242F9-67A5-48CA-8C70-13A897AB68EB}" type="pres">
      <dgm:prSet presAssocID="{6CA9A92D-4239-427F-9992-DDA5DB7A70D8}" presName="compNode" presStyleCnt="0"/>
      <dgm:spPr/>
    </dgm:pt>
    <dgm:pt modelId="{4B0A0667-D5A8-4F59-B333-024B7D4C10DF}" type="pres">
      <dgm:prSet presAssocID="{6CA9A92D-4239-427F-9992-DDA5DB7A70D8}" presName="bgRect" presStyleLbl="bgShp" presStyleIdx="1" presStyleCnt="4"/>
      <dgm:spPr/>
    </dgm:pt>
    <dgm:pt modelId="{8181A11D-4D84-4672-A903-0634FECCF35E}" type="pres">
      <dgm:prSet presAssocID="{6CA9A92D-4239-427F-9992-DDA5DB7A70D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A9E8B10-B7A3-4ED2-B42B-2D2B45D55748}" type="pres">
      <dgm:prSet presAssocID="{6CA9A92D-4239-427F-9992-DDA5DB7A70D8}" presName="spaceRect" presStyleCnt="0"/>
      <dgm:spPr/>
    </dgm:pt>
    <dgm:pt modelId="{0A3A5BB6-CBA6-414E-9FC1-6DD1E5E3386A}" type="pres">
      <dgm:prSet presAssocID="{6CA9A92D-4239-427F-9992-DDA5DB7A70D8}" presName="parTx" presStyleLbl="revTx" presStyleIdx="1" presStyleCnt="4">
        <dgm:presLayoutVars>
          <dgm:chMax val="0"/>
          <dgm:chPref val="0"/>
        </dgm:presLayoutVars>
      </dgm:prSet>
      <dgm:spPr/>
    </dgm:pt>
    <dgm:pt modelId="{27C93EF1-6EDF-488B-8129-EB41E22736CF}" type="pres">
      <dgm:prSet presAssocID="{321D1F35-7202-4738-9DCC-9C4020AE047D}" presName="sibTrans" presStyleCnt="0"/>
      <dgm:spPr/>
    </dgm:pt>
    <dgm:pt modelId="{777FABE3-9AC1-4B9C-BA04-1F2CF803CAB5}" type="pres">
      <dgm:prSet presAssocID="{CA290187-732A-4254-8058-5A8DBB488D25}" presName="compNode" presStyleCnt="0"/>
      <dgm:spPr/>
    </dgm:pt>
    <dgm:pt modelId="{49AEFA18-3A5D-40CC-9BC0-B04ECE3235BD}" type="pres">
      <dgm:prSet presAssocID="{CA290187-732A-4254-8058-5A8DBB488D25}" presName="bgRect" presStyleLbl="bgShp" presStyleIdx="2" presStyleCnt="4"/>
      <dgm:spPr/>
    </dgm:pt>
    <dgm:pt modelId="{353221E9-8C74-440A-A6B9-34BCFB62B800}" type="pres">
      <dgm:prSet presAssocID="{CA290187-732A-4254-8058-5A8DBB488D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386AC0FF-4FB9-474D-85A6-45F7DDBCFE99}" type="pres">
      <dgm:prSet presAssocID="{CA290187-732A-4254-8058-5A8DBB488D25}" presName="spaceRect" presStyleCnt="0"/>
      <dgm:spPr/>
    </dgm:pt>
    <dgm:pt modelId="{2CBB7019-9B83-440A-BD87-1C578CDABD1E}" type="pres">
      <dgm:prSet presAssocID="{CA290187-732A-4254-8058-5A8DBB488D25}" presName="parTx" presStyleLbl="revTx" presStyleIdx="2" presStyleCnt="4">
        <dgm:presLayoutVars>
          <dgm:chMax val="0"/>
          <dgm:chPref val="0"/>
        </dgm:presLayoutVars>
      </dgm:prSet>
      <dgm:spPr/>
    </dgm:pt>
    <dgm:pt modelId="{A1462445-4AFD-46DD-BCF7-AB691F4DC17A}" type="pres">
      <dgm:prSet presAssocID="{34244500-96A1-46CB-9AE0-75E1574B58C4}" presName="sibTrans" presStyleCnt="0"/>
      <dgm:spPr/>
    </dgm:pt>
    <dgm:pt modelId="{FB9421B4-CEA4-49B8-B748-0216AEBB6CD4}" type="pres">
      <dgm:prSet presAssocID="{B4FA100E-3604-4398-9FB5-BB626D9A9E13}" presName="compNode" presStyleCnt="0"/>
      <dgm:spPr/>
    </dgm:pt>
    <dgm:pt modelId="{9B336332-BBDE-432E-B02B-6E9ABB1AC391}" type="pres">
      <dgm:prSet presAssocID="{B4FA100E-3604-4398-9FB5-BB626D9A9E13}" presName="bgRect" presStyleLbl="bgShp" presStyleIdx="3" presStyleCnt="4"/>
      <dgm:spPr/>
    </dgm:pt>
    <dgm:pt modelId="{F61CAF1B-4EF7-491C-AA64-A806424BB95D}" type="pres">
      <dgm:prSet presAssocID="{B4FA100E-3604-4398-9FB5-BB626D9A9E1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F856CBFF-3D80-4CB1-BDBC-5DE89CAF62B0}" type="pres">
      <dgm:prSet presAssocID="{B4FA100E-3604-4398-9FB5-BB626D9A9E13}" presName="spaceRect" presStyleCnt="0"/>
      <dgm:spPr/>
    </dgm:pt>
    <dgm:pt modelId="{1F856EFE-54CF-4276-B185-6B26F1597588}" type="pres">
      <dgm:prSet presAssocID="{B4FA100E-3604-4398-9FB5-BB626D9A9E1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798EC2C-77F8-4945-BC75-B2DD76B343FB}" type="presOf" srcId="{DBBCE1D3-88FE-4039-9359-72DE8CB4173D}" destId="{A8953896-EC58-40FE-AE6E-66A81F38A4AF}" srcOrd="0" destOrd="0" presId="urn:microsoft.com/office/officeart/2018/2/layout/IconVerticalSolidList"/>
    <dgm:cxn modelId="{A1D3E64C-F138-D74B-8331-34E4A6B93F7A}" type="presOf" srcId="{6CA9A92D-4239-427F-9992-DDA5DB7A70D8}" destId="{0A3A5BB6-CBA6-414E-9FC1-6DD1E5E3386A}" srcOrd="0" destOrd="0" presId="urn:microsoft.com/office/officeart/2018/2/layout/IconVerticalSolidList"/>
    <dgm:cxn modelId="{4CC7F14F-2689-9E45-B1DF-7575181CF472}" type="presOf" srcId="{CA290187-732A-4254-8058-5A8DBB488D25}" destId="{2CBB7019-9B83-440A-BD87-1C578CDABD1E}" srcOrd="0" destOrd="0" presId="urn:microsoft.com/office/officeart/2018/2/layout/IconVerticalSolidList"/>
    <dgm:cxn modelId="{EE6FAD75-683E-47CA-AE4B-B37817711340}" srcId="{060F0288-D4AB-413B-84A8-5AEE826FAD66}" destId="{6CA9A92D-4239-427F-9992-DDA5DB7A70D8}" srcOrd="1" destOrd="0" parTransId="{F2CC0856-860E-42A3-9052-320DA1E4F3CF}" sibTransId="{321D1F35-7202-4738-9DCC-9C4020AE047D}"/>
    <dgm:cxn modelId="{EBEB6883-0C27-4140-90B5-9DF4A7476D60}" srcId="{060F0288-D4AB-413B-84A8-5AEE826FAD66}" destId="{DBBCE1D3-88FE-4039-9359-72DE8CB4173D}" srcOrd="0" destOrd="0" parTransId="{1053F229-8F5C-4791-946D-E9E4673E6107}" sibTransId="{0BBAB76D-7F53-472F-A25B-6D5CA39D2576}"/>
    <dgm:cxn modelId="{05B6DC97-529D-4142-A2CD-584DC9B00377}" type="presOf" srcId="{060F0288-D4AB-413B-84A8-5AEE826FAD66}" destId="{2645B6AB-3D44-45FD-AD44-D4E63796546B}" srcOrd="0" destOrd="0" presId="urn:microsoft.com/office/officeart/2018/2/layout/IconVerticalSolidList"/>
    <dgm:cxn modelId="{E28390B3-1EFA-4742-AFC2-4BF0EB149E50}" srcId="{060F0288-D4AB-413B-84A8-5AEE826FAD66}" destId="{CA290187-732A-4254-8058-5A8DBB488D25}" srcOrd="2" destOrd="0" parTransId="{C46DCE9F-914B-495E-A547-B810946223BB}" sibTransId="{34244500-96A1-46CB-9AE0-75E1574B58C4}"/>
    <dgm:cxn modelId="{4967C3D7-9723-1540-A377-BADD67410848}" type="presOf" srcId="{B4FA100E-3604-4398-9FB5-BB626D9A9E13}" destId="{1F856EFE-54CF-4276-B185-6B26F1597588}" srcOrd="0" destOrd="0" presId="urn:microsoft.com/office/officeart/2018/2/layout/IconVerticalSolidList"/>
    <dgm:cxn modelId="{47857FF0-B8BC-4C42-A74C-E2539F522ACF}" srcId="{060F0288-D4AB-413B-84A8-5AEE826FAD66}" destId="{B4FA100E-3604-4398-9FB5-BB626D9A9E13}" srcOrd="3" destOrd="0" parTransId="{792AC985-5012-423F-B190-8AD25D91D0B4}" sibTransId="{302FABDC-2D90-43FE-9003-E8D0ECC01F59}"/>
    <dgm:cxn modelId="{A88A5758-B3A1-0D4A-A57F-711497051D12}" type="presParOf" srcId="{2645B6AB-3D44-45FD-AD44-D4E63796546B}" destId="{C8C853F1-729A-40B7-8A7B-89DF37E432ED}" srcOrd="0" destOrd="0" presId="urn:microsoft.com/office/officeart/2018/2/layout/IconVerticalSolidList"/>
    <dgm:cxn modelId="{997F4FD3-E1B2-924D-9ACA-F22078A16601}" type="presParOf" srcId="{C8C853F1-729A-40B7-8A7B-89DF37E432ED}" destId="{03E29EE8-D822-495C-B8AA-5AF141FF8C51}" srcOrd="0" destOrd="0" presId="urn:microsoft.com/office/officeart/2018/2/layout/IconVerticalSolidList"/>
    <dgm:cxn modelId="{1E8F26F7-2623-1F4E-BFD7-EAC51187BDC8}" type="presParOf" srcId="{C8C853F1-729A-40B7-8A7B-89DF37E432ED}" destId="{B62DAAE8-079A-4668-97A9-E20E67E736D3}" srcOrd="1" destOrd="0" presId="urn:microsoft.com/office/officeart/2018/2/layout/IconVerticalSolidList"/>
    <dgm:cxn modelId="{B6CD7B6B-71FC-6C4D-9140-9BC4BB9851C6}" type="presParOf" srcId="{C8C853F1-729A-40B7-8A7B-89DF37E432ED}" destId="{F7250BA6-8BBF-4D9D-B588-17A24CF1771B}" srcOrd="2" destOrd="0" presId="urn:microsoft.com/office/officeart/2018/2/layout/IconVerticalSolidList"/>
    <dgm:cxn modelId="{661C1A1F-D6E4-9947-8385-25263FFB57BF}" type="presParOf" srcId="{C8C853F1-729A-40B7-8A7B-89DF37E432ED}" destId="{A8953896-EC58-40FE-AE6E-66A81F38A4AF}" srcOrd="3" destOrd="0" presId="urn:microsoft.com/office/officeart/2018/2/layout/IconVerticalSolidList"/>
    <dgm:cxn modelId="{AE689E00-2E2F-5647-A66C-0BE0E193BF42}" type="presParOf" srcId="{2645B6AB-3D44-45FD-AD44-D4E63796546B}" destId="{E9570EA6-E668-4D29-B74B-BC287E3644E3}" srcOrd="1" destOrd="0" presId="urn:microsoft.com/office/officeart/2018/2/layout/IconVerticalSolidList"/>
    <dgm:cxn modelId="{62898317-6DC0-D64D-9681-CCF3E67F6186}" type="presParOf" srcId="{2645B6AB-3D44-45FD-AD44-D4E63796546B}" destId="{751242F9-67A5-48CA-8C70-13A897AB68EB}" srcOrd="2" destOrd="0" presId="urn:microsoft.com/office/officeart/2018/2/layout/IconVerticalSolidList"/>
    <dgm:cxn modelId="{5B6CB46F-93A5-974F-BD5D-26989E9850DD}" type="presParOf" srcId="{751242F9-67A5-48CA-8C70-13A897AB68EB}" destId="{4B0A0667-D5A8-4F59-B333-024B7D4C10DF}" srcOrd="0" destOrd="0" presId="urn:microsoft.com/office/officeart/2018/2/layout/IconVerticalSolidList"/>
    <dgm:cxn modelId="{7E01EF13-7C63-104B-9523-3314586E21D9}" type="presParOf" srcId="{751242F9-67A5-48CA-8C70-13A897AB68EB}" destId="{8181A11D-4D84-4672-A903-0634FECCF35E}" srcOrd="1" destOrd="0" presId="urn:microsoft.com/office/officeart/2018/2/layout/IconVerticalSolidList"/>
    <dgm:cxn modelId="{7364D8F6-FB3C-5F41-89BE-65B693B25F3F}" type="presParOf" srcId="{751242F9-67A5-48CA-8C70-13A897AB68EB}" destId="{6A9E8B10-B7A3-4ED2-B42B-2D2B45D55748}" srcOrd="2" destOrd="0" presId="urn:microsoft.com/office/officeart/2018/2/layout/IconVerticalSolidList"/>
    <dgm:cxn modelId="{2A5F8E15-44FC-234B-AD81-233C8AEF307D}" type="presParOf" srcId="{751242F9-67A5-48CA-8C70-13A897AB68EB}" destId="{0A3A5BB6-CBA6-414E-9FC1-6DD1E5E3386A}" srcOrd="3" destOrd="0" presId="urn:microsoft.com/office/officeart/2018/2/layout/IconVerticalSolidList"/>
    <dgm:cxn modelId="{A6E19B8D-3822-2C41-B19D-5DF2974153EC}" type="presParOf" srcId="{2645B6AB-3D44-45FD-AD44-D4E63796546B}" destId="{27C93EF1-6EDF-488B-8129-EB41E22736CF}" srcOrd="3" destOrd="0" presId="urn:microsoft.com/office/officeart/2018/2/layout/IconVerticalSolidList"/>
    <dgm:cxn modelId="{591ED5B7-2189-1E41-ABEB-9A37FF5E2D76}" type="presParOf" srcId="{2645B6AB-3D44-45FD-AD44-D4E63796546B}" destId="{777FABE3-9AC1-4B9C-BA04-1F2CF803CAB5}" srcOrd="4" destOrd="0" presId="urn:microsoft.com/office/officeart/2018/2/layout/IconVerticalSolidList"/>
    <dgm:cxn modelId="{47F4885A-C5B2-4B47-893C-BB66C5FB82D0}" type="presParOf" srcId="{777FABE3-9AC1-4B9C-BA04-1F2CF803CAB5}" destId="{49AEFA18-3A5D-40CC-9BC0-B04ECE3235BD}" srcOrd="0" destOrd="0" presId="urn:microsoft.com/office/officeart/2018/2/layout/IconVerticalSolidList"/>
    <dgm:cxn modelId="{96208504-7252-7C4A-80B0-735AE2BC0DC5}" type="presParOf" srcId="{777FABE3-9AC1-4B9C-BA04-1F2CF803CAB5}" destId="{353221E9-8C74-440A-A6B9-34BCFB62B800}" srcOrd="1" destOrd="0" presId="urn:microsoft.com/office/officeart/2018/2/layout/IconVerticalSolidList"/>
    <dgm:cxn modelId="{E8AE5B1D-9C40-1D45-B400-036E5B44AAEB}" type="presParOf" srcId="{777FABE3-9AC1-4B9C-BA04-1F2CF803CAB5}" destId="{386AC0FF-4FB9-474D-85A6-45F7DDBCFE99}" srcOrd="2" destOrd="0" presId="urn:microsoft.com/office/officeart/2018/2/layout/IconVerticalSolidList"/>
    <dgm:cxn modelId="{DE3E0D65-9EDC-A54D-9237-C62ACC9F6B46}" type="presParOf" srcId="{777FABE3-9AC1-4B9C-BA04-1F2CF803CAB5}" destId="{2CBB7019-9B83-440A-BD87-1C578CDABD1E}" srcOrd="3" destOrd="0" presId="urn:microsoft.com/office/officeart/2018/2/layout/IconVerticalSolidList"/>
    <dgm:cxn modelId="{3A6487E3-E356-CF42-8698-FC82849713FA}" type="presParOf" srcId="{2645B6AB-3D44-45FD-AD44-D4E63796546B}" destId="{A1462445-4AFD-46DD-BCF7-AB691F4DC17A}" srcOrd="5" destOrd="0" presId="urn:microsoft.com/office/officeart/2018/2/layout/IconVerticalSolidList"/>
    <dgm:cxn modelId="{D7C1AD34-8E47-194F-B57C-EEE31D1F6224}" type="presParOf" srcId="{2645B6AB-3D44-45FD-AD44-D4E63796546B}" destId="{FB9421B4-CEA4-49B8-B748-0216AEBB6CD4}" srcOrd="6" destOrd="0" presId="urn:microsoft.com/office/officeart/2018/2/layout/IconVerticalSolidList"/>
    <dgm:cxn modelId="{5E051D48-0278-C641-919F-4E42E7FCDA46}" type="presParOf" srcId="{FB9421B4-CEA4-49B8-B748-0216AEBB6CD4}" destId="{9B336332-BBDE-432E-B02B-6E9ABB1AC391}" srcOrd="0" destOrd="0" presId="urn:microsoft.com/office/officeart/2018/2/layout/IconVerticalSolidList"/>
    <dgm:cxn modelId="{E4E2CB06-803E-4146-9230-7BF3AF264379}" type="presParOf" srcId="{FB9421B4-CEA4-49B8-B748-0216AEBB6CD4}" destId="{F61CAF1B-4EF7-491C-AA64-A806424BB95D}" srcOrd="1" destOrd="0" presId="urn:microsoft.com/office/officeart/2018/2/layout/IconVerticalSolidList"/>
    <dgm:cxn modelId="{7D9E9413-6049-E744-BA10-14D4D65316A4}" type="presParOf" srcId="{FB9421B4-CEA4-49B8-B748-0216AEBB6CD4}" destId="{F856CBFF-3D80-4CB1-BDBC-5DE89CAF62B0}" srcOrd="2" destOrd="0" presId="urn:microsoft.com/office/officeart/2018/2/layout/IconVerticalSolidList"/>
    <dgm:cxn modelId="{D2F86A5D-49A9-8F4C-9835-B111A786EC6F}" type="presParOf" srcId="{FB9421B4-CEA4-49B8-B748-0216AEBB6CD4}" destId="{1F856EFE-54CF-4276-B185-6B26F15975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D54B5-1C6B-4258-A85D-9B369E44F4B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953829-9FF1-4E1A-A98D-F335388ECD10}">
      <dgm:prSet/>
      <dgm:spPr/>
      <dgm:t>
        <a:bodyPr/>
        <a:lstStyle/>
        <a:p>
          <a:r>
            <a:rPr lang="en-US"/>
            <a:t>Talk with businesses </a:t>
          </a:r>
        </a:p>
      </dgm:t>
    </dgm:pt>
    <dgm:pt modelId="{B21F13D2-A613-4EAF-8FAA-701DFBD4E569}" type="parTrans" cxnId="{87018744-965B-4640-BC9D-326D1CD9743D}">
      <dgm:prSet/>
      <dgm:spPr/>
      <dgm:t>
        <a:bodyPr/>
        <a:lstStyle/>
        <a:p>
          <a:endParaRPr lang="en-US"/>
        </a:p>
      </dgm:t>
    </dgm:pt>
    <dgm:pt modelId="{C0D4D0AA-E4D4-4C8E-B1A7-8B1436C78C79}" type="sibTrans" cxnId="{87018744-965B-4640-BC9D-326D1CD9743D}">
      <dgm:prSet/>
      <dgm:spPr/>
      <dgm:t>
        <a:bodyPr/>
        <a:lstStyle/>
        <a:p>
          <a:endParaRPr lang="en-US"/>
        </a:p>
      </dgm:t>
    </dgm:pt>
    <dgm:pt modelId="{8EA4D54F-2BA0-489C-8AB8-6198BF09C005}">
      <dgm:prSet/>
      <dgm:spPr/>
      <dgm:t>
        <a:bodyPr/>
        <a:lstStyle/>
        <a:p>
          <a:r>
            <a:rPr lang="en-US"/>
            <a:t>What are other sources of demand – scale, buyer types, added value, replacing imports.</a:t>
          </a:r>
        </a:p>
      </dgm:t>
    </dgm:pt>
    <dgm:pt modelId="{382F62FF-B147-4DEB-9DC0-2CFA4B1777A4}" type="parTrans" cxnId="{08B2EE52-882A-45B0-92A5-AD07E7FDAA5C}">
      <dgm:prSet/>
      <dgm:spPr/>
      <dgm:t>
        <a:bodyPr/>
        <a:lstStyle/>
        <a:p>
          <a:endParaRPr lang="en-US"/>
        </a:p>
      </dgm:t>
    </dgm:pt>
    <dgm:pt modelId="{E5C84A66-C6D6-4D93-8162-32F971D103CD}" type="sibTrans" cxnId="{08B2EE52-882A-45B0-92A5-AD07E7FDAA5C}">
      <dgm:prSet/>
      <dgm:spPr/>
      <dgm:t>
        <a:bodyPr/>
        <a:lstStyle/>
        <a:p>
          <a:endParaRPr lang="en-US"/>
        </a:p>
      </dgm:t>
    </dgm:pt>
    <dgm:pt modelId="{21EC9A24-CA41-4205-80D3-FBFC32244252}">
      <dgm:prSet/>
      <dgm:spPr/>
      <dgm:t>
        <a:bodyPr/>
        <a:lstStyle/>
        <a:p>
          <a:r>
            <a:rPr lang="en-US"/>
            <a:t>Talk with current and potential buyers (demand partners) </a:t>
          </a:r>
        </a:p>
      </dgm:t>
    </dgm:pt>
    <dgm:pt modelId="{370F4A73-B250-4D97-94DD-84DD724F3CD8}" type="parTrans" cxnId="{A7C1F0CF-3B04-4061-85B9-4C9CD7E9800C}">
      <dgm:prSet/>
      <dgm:spPr/>
      <dgm:t>
        <a:bodyPr/>
        <a:lstStyle/>
        <a:p>
          <a:endParaRPr lang="en-US"/>
        </a:p>
      </dgm:t>
    </dgm:pt>
    <dgm:pt modelId="{A6902EA0-E114-4E81-AE87-7435B0FFBF77}" type="sibTrans" cxnId="{A7C1F0CF-3B04-4061-85B9-4C9CD7E9800C}">
      <dgm:prSet/>
      <dgm:spPr/>
      <dgm:t>
        <a:bodyPr/>
        <a:lstStyle/>
        <a:p>
          <a:endParaRPr lang="en-US"/>
        </a:p>
      </dgm:t>
    </dgm:pt>
    <dgm:pt modelId="{B2F14133-1F4B-44C5-9779-F98A61F8BDB9}" type="pres">
      <dgm:prSet presAssocID="{8D1D54B5-1C6B-4258-A85D-9B369E44F4B9}" presName="root" presStyleCnt="0">
        <dgm:presLayoutVars>
          <dgm:dir/>
          <dgm:resizeHandles val="exact"/>
        </dgm:presLayoutVars>
      </dgm:prSet>
      <dgm:spPr/>
    </dgm:pt>
    <dgm:pt modelId="{340CD63F-F9D8-4C7E-8592-CD838230D899}" type="pres">
      <dgm:prSet presAssocID="{39953829-9FF1-4E1A-A98D-F335388ECD10}" presName="compNode" presStyleCnt="0"/>
      <dgm:spPr/>
    </dgm:pt>
    <dgm:pt modelId="{EC8CDC5F-0B2B-4B3D-8670-BAD33DF95275}" type="pres">
      <dgm:prSet presAssocID="{39953829-9FF1-4E1A-A98D-F335388ECD10}" presName="bgRect" presStyleLbl="bgShp" presStyleIdx="0" presStyleCnt="3"/>
      <dgm:spPr/>
    </dgm:pt>
    <dgm:pt modelId="{A37F8EA8-2594-459E-8EBE-69C56A58AA29}" type="pres">
      <dgm:prSet presAssocID="{39953829-9FF1-4E1A-A98D-F335388ECD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74B5C42-EF84-4CC4-9870-C61F62152B53}" type="pres">
      <dgm:prSet presAssocID="{39953829-9FF1-4E1A-A98D-F335388ECD10}" presName="spaceRect" presStyleCnt="0"/>
      <dgm:spPr/>
    </dgm:pt>
    <dgm:pt modelId="{5775AE85-4C09-494D-B166-FAD45A739698}" type="pres">
      <dgm:prSet presAssocID="{39953829-9FF1-4E1A-A98D-F335388ECD10}" presName="parTx" presStyleLbl="revTx" presStyleIdx="0" presStyleCnt="3">
        <dgm:presLayoutVars>
          <dgm:chMax val="0"/>
          <dgm:chPref val="0"/>
        </dgm:presLayoutVars>
      </dgm:prSet>
      <dgm:spPr/>
    </dgm:pt>
    <dgm:pt modelId="{5666C0D3-8659-437B-A21C-0DE9ECDCD913}" type="pres">
      <dgm:prSet presAssocID="{C0D4D0AA-E4D4-4C8E-B1A7-8B1436C78C79}" presName="sibTrans" presStyleCnt="0"/>
      <dgm:spPr/>
    </dgm:pt>
    <dgm:pt modelId="{038354D5-DA35-45D0-8911-0491E59DC19A}" type="pres">
      <dgm:prSet presAssocID="{8EA4D54F-2BA0-489C-8AB8-6198BF09C005}" presName="compNode" presStyleCnt="0"/>
      <dgm:spPr/>
    </dgm:pt>
    <dgm:pt modelId="{AD1159FD-74BF-41E3-B2BE-33660CD37D22}" type="pres">
      <dgm:prSet presAssocID="{8EA4D54F-2BA0-489C-8AB8-6198BF09C005}" presName="bgRect" presStyleLbl="bgShp" presStyleIdx="1" presStyleCnt="3"/>
      <dgm:spPr/>
    </dgm:pt>
    <dgm:pt modelId="{378EBA82-06CF-44E8-A173-F76B12881F64}" type="pres">
      <dgm:prSet presAssocID="{8EA4D54F-2BA0-489C-8AB8-6198BF09C00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010F26B3-ADC1-45B1-A455-01A5BD5391CD}" type="pres">
      <dgm:prSet presAssocID="{8EA4D54F-2BA0-489C-8AB8-6198BF09C005}" presName="spaceRect" presStyleCnt="0"/>
      <dgm:spPr/>
    </dgm:pt>
    <dgm:pt modelId="{8AF48FA6-881B-46A4-BF4C-6209183F7948}" type="pres">
      <dgm:prSet presAssocID="{8EA4D54F-2BA0-489C-8AB8-6198BF09C005}" presName="parTx" presStyleLbl="revTx" presStyleIdx="1" presStyleCnt="3">
        <dgm:presLayoutVars>
          <dgm:chMax val="0"/>
          <dgm:chPref val="0"/>
        </dgm:presLayoutVars>
      </dgm:prSet>
      <dgm:spPr/>
    </dgm:pt>
    <dgm:pt modelId="{D272F782-706F-42FB-B987-5967B761D581}" type="pres">
      <dgm:prSet presAssocID="{E5C84A66-C6D6-4D93-8162-32F971D103CD}" presName="sibTrans" presStyleCnt="0"/>
      <dgm:spPr/>
    </dgm:pt>
    <dgm:pt modelId="{3AC0DFA6-9249-4776-8A4A-FBA8DCEEE33E}" type="pres">
      <dgm:prSet presAssocID="{21EC9A24-CA41-4205-80D3-FBFC32244252}" presName="compNode" presStyleCnt="0"/>
      <dgm:spPr/>
    </dgm:pt>
    <dgm:pt modelId="{A020B8AE-9523-4854-8104-77940C59B686}" type="pres">
      <dgm:prSet presAssocID="{21EC9A24-CA41-4205-80D3-FBFC32244252}" presName="bgRect" presStyleLbl="bgShp" presStyleIdx="2" presStyleCnt="3"/>
      <dgm:spPr/>
    </dgm:pt>
    <dgm:pt modelId="{C6340153-3BEC-4343-ACB9-9E2CF513CB90}" type="pres">
      <dgm:prSet presAssocID="{21EC9A24-CA41-4205-80D3-FBFC322442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57D1059A-574A-41D1-82F7-86644BC71865}" type="pres">
      <dgm:prSet presAssocID="{21EC9A24-CA41-4205-80D3-FBFC32244252}" presName="spaceRect" presStyleCnt="0"/>
      <dgm:spPr/>
    </dgm:pt>
    <dgm:pt modelId="{27195656-40F9-46A1-AEB8-AAED73013EB3}" type="pres">
      <dgm:prSet presAssocID="{21EC9A24-CA41-4205-80D3-FBFC3224425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2CA130-4CD7-46D0-A4BF-AA4C5752ECAA}" type="presOf" srcId="{39953829-9FF1-4E1A-A98D-F335388ECD10}" destId="{5775AE85-4C09-494D-B166-FAD45A739698}" srcOrd="0" destOrd="0" presId="urn:microsoft.com/office/officeart/2018/2/layout/IconVerticalSolidList"/>
    <dgm:cxn modelId="{87018744-965B-4640-BC9D-326D1CD9743D}" srcId="{8D1D54B5-1C6B-4258-A85D-9B369E44F4B9}" destId="{39953829-9FF1-4E1A-A98D-F335388ECD10}" srcOrd="0" destOrd="0" parTransId="{B21F13D2-A613-4EAF-8FAA-701DFBD4E569}" sibTransId="{C0D4D0AA-E4D4-4C8E-B1A7-8B1436C78C79}"/>
    <dgm:cxn modelId="{08B2EE52-882A-45B0-92A5-AD07E7FDAA5C}" srcId="{8D1D54B5-1C6B-4258-A85D-9B369E44F4B9}" destId="{8EA4D54F-2BA0-489C-8AB8-6198BF09C005}" srcOrd="1" destOrd="0" parTransId="{382F62FF-B147-4DEB-9DC0-2CFA4B1777A4}" sibTransId="{E5C84A66-C6D6-4D93-8162-32F971D103CD}"/>
    <dgm:cxn modelId="{5E26DA5D-9635-4B63-BBD9-3C906484F50E}" type="presOf" srcId="{21EC9A24-CA41-4205-80D3-FBFC32244252}" destId="{27195656-40F9-46A1-AEB8-AAED73013EB3}" srcOrd="0" destOrd="0" presId="urn:microsoft.com/office/officeart/2018/2/layout/IconVerticalSolidList"/>
    <dgm:cxn modelId="{34E3F060-7982-492E-86AC-F656F702D53A}" type="presOf" srcId="{8D1D54B5-1C6B-4258-A85D-9B369E44F4B9}" destId="{B2F14133-1F4B-44C5-9779-F98A61F8BDB9}" srcOrd="0" destOrd="0" presId="urn:microsoft.com/office/officeart/2018/2/layout/IconVerticalSolidList"/>
    <dgm:cxn modelId="{8E8706B9-845F-41A3-B075-14509F353978}" type="presOf" srcId="{8EA4D54F-2BA0-489C-8AB8-6198BF09C005}" destId="{8AF48FA6-881B-46A4-BF4C-6209183F7948}" srcOrd="0" destOrd="0" presId="urn:microsoft.com/office/officeart/2018/2/layout/IconVerticalSolidList"/>
    <dgm:cxn modelId="{A7C1F0CF-3B04-4061-85B9-4C9CD7E9800C}" srcId="{8D1D54B5-1C6B-4258-A85D-9B369E44F4B9}" destId="{21EC9A24-CA41-4205-80D3-FBFC32244252}" srcOrd="2" destOrd="0" parTransId="{370F4A73-B250-4D97-94DD-84DD724F3CD8}" sibTransId="{A6902EA0-E114-4E81-AE87-7435B0FFBF77}"/>
    <dgm:cxn modelId="{AE1C2689-63C3-442A-8CDC-E37BAB7B1C7F}" type="presParOf" srcId="{B2F14133-1F4B-44C5-9779-F98A61F8BDB9}" destId="{340CD63F-F9D8-4C7E-8592-CD838230D899}" srcOrd="0" destOrd="0" presId="urn:microsoft.com/office/officeart/2018/2/layout/IconVerticalSolidList"/>
    <dgm:cxn modelId="{5B3EE99B-8C10-4703-9645-5DD2E2AF1194}" type="presParOf" srcId="{340CD63F-F9D8-4C7E-8592-CD838230D899}" destId="{EC8CDC5F-0B2B-4B3D-8670-BAD33DF95275}" srcOrd="0" destOrd="0" presId="urn:microsoft.com/office/officeart/2018/2/layout/IconVerticalSolidList"/>
    <dgm:cxn modelId="{B7D5D820-B83E-4DA2-B2CC-46880F5ECE6A}" type="presParOf" srcId="{340CD63F-F9D8-4C7E-8592-CD838230D899}" destId="{A37F8EA8-2594-459E-8EBE-69C56A58AA29}" srcOrd="1" destOrd="0" presId="urn:microsoft.com/office/officeart/2018/2/layout/IconVerticalSolidList"/>
    <dgm:cxn modelId="{5F0E2473-E02C-4D07-849F-A68382B27C8A}" type="presParOf" srcId="{340CD63F-F9D8-4C7E-8592-CD838230D899}" destId="{C74B5C42-EF84-4CC4-9870-C61F62152B53}" srcOrd="2" destOrd="0" presId="urn:microsoft.com/office/officeart/2018/2/layout/IconVerticalSolidList"/>
    <dgm:cxn modelId="{C23F9777-71D8-40A5-8734-D409FF01882C}" type="presParOf" srcId="{340CD63F-F9D8-4C7E-8592-CD838230D899}" destId="{5775AE85-4C09-494D-B166-FAD45A739698}" srcOrd="3" destOrd="0" presId="urn:microsoft.com/office/officeart/2018/2/layout/IconVerticalSolidList"/>
    <dgm:cxn modelId="{04C3FA2F-BDC4-4743-9ECD-EFFED4BC51CB}" type="presParOf" srcId="{B2F14133-1F4B-44C5-9779-F98A61F8BDB9}" destId="{5666C0D3-8659-437B-A21C-0DE9ECDCD913}" srcOrd="1" destOrd="0" presId="urn:microsoft.com/office/officeart/2018/2/layout/IconVerticalSolidList"/>
    <dgm:cxn modelId="{6170D208-C43C-4807-92ED-936A1D97DE62}" type="presParOf" srcId="{B2F14133-1F4B-44C5-9779-F98A61F8BDB9}" destId="{038354D5-DA35-45D0-8911-0491E59DC19A}" srcOrd="2" destOrd="0" presId="urn:microsoft.com/office/officeart/2018/2/layout/IconVerticalSolidList"/>
    <dgm:cxn modelId="{7288CDFE-33DD-4439-81A8-3701B5332BA6}" type="presParOf" srcId="{038354D5-DA35-45D0-8911-0491E59DC19A}" destId="{AD1159FD-74BF-41E3-B2BE-33660CD37D22}" srcOrd="0" destOrd="0" presId="urn:microsoft.com/office/officeart/2018/2/layout/IconVerticalSolidList"/>
    <dgm:cxn modelId="{B4845B5B-7DD9-4408-961D-108EE395CA7D}" type="presParOf" srcId="{038354D5-DA35-45D0-8911-0491E59DC19A}" destId="{378EBA82-06CF-44E8-A173-F76B12881F64}" srcOrd="1" destOrd="0" presId="urn:microsoft.com/office/officeart/2018/2/layout/IconVerticalSolidList"/>
    <dgm:cxn modelId="{C4C465E2-5801-41C7-BB41-17FB4F6FBE4E}" type="presParOf" srcId="{038354D5-DA35-45D0-8911-0491E59DC19A}" destId="{010F26B3-ADC1-45B1-A455-01A5BD5391CD}" srcOrd="2" destOrd="0" presId="urn:microsoft.com/office/officeart/2018/2/layout/IconVerticalSolidList"/>
    <dgm:cxn modelId="{CB5377E0-906F-47CA-8F1D-835BB38FC3B4}" type="presParOf" srcId="{038354D5-DA35-45D0-8911-0491E59DC19A}" destId="{8AF48FA6-881B-46A4-BF4C-6209183F7948}" srcOrd="3" destOrd="0" presId="urn:microsoft.com/office/officeart/2018/2/layout/IconVerticalSolidList"/>
    <dgm:cxn modelId="{857F2B4F-1649-4ED9-8BA8-AF250C377C79}" type="presParOf" srcId="{B2F14133-1F4B-44C5-9779-F98A61F8BDB9}" destId="{D272F782-706F-42FB-B987-5967B761D581}" srcOrd="3" destOrd="0" presId="urn:microsoft.com/office/officeart/2018/2/layout/IconVerticalSolidList"/>
    <dgm:cxn modelId="{C6E0871C-FB94-447E-9AB9-18627928E2B0}" type="presParOf" srcId="{B2F14133-1F4B-44C5-9779-F98A61F8BDB9}" destId="{3AC0DFA6-9249-4776-8A4A-FBA8DCEEE33E}" srcOrd="4" destOrd="0" presId="urn:microsoft.com/office/officeart/2018/2/layout/IconVerticalSolidList"/>
    <dgm:cxn modelId="{64B017A2-443D-44EB-8671-10B35859F4D6}" type="presParOf" srcId="{3AC0DFA6-9249-4776-8A4A-FBA8DCEEE33E}" destId="{A020B8AE-9523-4854-8104-77940C59B686}" srcOrd="0" destOrd="0" presId="urn:microsoft.com/office/officeart/2018/2/layout/IconVerticalSolidList"/>
    <dgm:cxn modelId="{02CAFB52-51B0-4130-BEB9-F28CEAF7E12C}" type="presParOf" srcId="{3AC0DFA6-9249-4776-8A4A-FBA8DCEEE33E}" destId="{C6340153-3BEC-4343-ACB9-9E2CF513CB90}" srcOrd="1" destOrd="0" presId="urn:microsoft.com/office/officeart/2018/2/layout/IconVerticalSolidList"/>
    <dgm:cxn modelId="{31069C56-FFBF-4026-8997-B02CE724FA2A}" type="presParOf" srcId="{3AC0DFA6-9249-4776-8A4A-FBA8DCEEE33E}" destId="{57D1059A-574A-41D1-82F7-86644BC71865}" srcOrd="2" destOrd="0" presId="urn:microsoft.com/office/officeart/2018/2/layout/IconVerticalSolidList"/>
    <dgm:cxn modelId="{2D8F0016-AE25-473E-BE98-4251C821AE88}" type="presParOf" srcId="{3AC0DFA6-9249-4776-8A4A-FBA8DCEEE33E}" destId="{27195656-40F9-46A1-AEB8-AAED73013E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8811D-D1D8-4A06-ADFE-E5A205924E47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0DECDEF-036A-4AAC-BE4D-91B771AF889F}">
      <dgm:prSet/>
      <dgm:spPr/>
      <dgm:t>
        <a:bodyPr/>
        <a:lstStyle/>
        <a:p>
          <a:r>
            <a:rPr lang="en-US"/>
            <a:t>Talk to local businesses and stakeholders</a:t>
          </a:r>
        </a:p>
      </dgm:t>
    </dgm:pt>
    <dgm:pt modelId="{17E08190-BC64-40E6-8D2C-7A4D2233C59F}" type="parTrans" cxnId="{B3693603-B485-451A-A9F8-A4B6F0C43396}">
      <dgm:prSet/>
      <dgm:spPr/>
      <dgm:t>
        <a:bodyPr/>
        <a:lstStyle/>
        <a:p>
          <a:endParaRPr lang="en-US"/>
        </a:p>
      </dgm:t>
    </dgm:pt>
    <dgm:pt modelId="{F27258C1-4B85-4E28-9D29-EEB7AAE3B9B1}" type="sibTrans" cxnId="{B3693603-B485-451A-A9F8-A4B6F0C43396}">
      <dgm:prSet/>
      <dgm:spPr/>
      <dgm:t>
        <a:bodyPr/>
        <a:lstStyle/>
        <a:p>
          <a:endParaRPr lang="en-US"/>
        </a:p>
      </dgm:t>
    </dgm:pt>
    <dgm:pt modelId="{2132845F-C861-4FDB-ACA8-9FA3E15D1C82}">
      <dgm:prSet/>
      <dgm:spPr/>
      <dgm:t>
        <a:bodyPr/>
        <a:lstStyle/>
        <a:p>
          <a:r>
            <a:rPr lang="en-US"/>
            <a:t>Understand challenges and opportunities.</a:t>
          </a:r>
        </a:p>
      </dgm:t>
    </dgm:pt>
    <dgm:pt modelId="{1C232C93-4B1D-4268-89FB-1EEC8FA0B67D}" type="parTrans" cxnId="{26B2960E-AFF3-4E18-A784-196C9F6AA453}">
      <dgm:prSet/>
      <dgm:spPr/>
      <dgm:t>
        <a:bodyPr/>
        <a:lstStyle/>
        <a:p>
          <a:endParaRPr lang="en-US"/>
        </a:p>
      </dgm:t>
    </dgm:pt>
    <dgm:pt modelId="{5620B8C7-C09D-4CEA-B237-24C62697CBD6}" type="sibTrans" cxnId="{26B2960E-AFF3-4E18-A784-196C9F6AA453}">
      <dgm:prSet/>
      <dgm:spPr/>
      <dgm:t>
        <a:bodyPr/>
        <a:lstStyle/>
        <a:p>
          <a:endParaRPr lang="en-US"/>
        </a:p>
      </dgm:t>
    </dgm:pt>
    <dgm:pt modelId="{F3985A5F-F858-4BCF-B3EA-4DA5894C29DB}">
      <dgm:prSet/>
      <dgm:spPr/>
      <dgm:t>
        <a:bodyPr/>
        <a:lstStyle/>
        <a:p>
          <a:r>
            <a:rPr lang="en-US"/>
            <a:t>Who else should you talk to?</a:t>
          </a:r>
        </a:p>
      </dgm:t>
    </dgm:pt>
    <dgm:pt modelId="{C2EC90E2-D331-4952-9BB0-33CC70378A13}" type="parTrans" cxnId="{6B1C0816-EAB1-4C68-9A1B-100FE9EF2C85}">
      <dgm:prSet/>
      <dgm:spPr/>
      <dgm:t>
        <a:bodyPr/>
        <a:lstStyle/>
        <a:p>
          <a:endParaRPr lang="en-US"/>
        </a:p>
      </dgm:t>
    </dgm:pt>
    <dgm:pt modelId="{1E347583-3DF7-4FE0-9192-43A63F0C1E62}" type="sibTrans" cxnId="{6B1C0816-EAB1-4C68-9A1B-100FE9EF2C85}">
      <dgm:prSet/>
      <dgm:spPr/>
      <dgm:t>
        <a:bodyPr/>
        <a:lstStyle/>
        <a:p>
          <a:endParaRPr lang="en-US"/>
        </a:p>
      </dgm:t>
    </dgm:pt>
    <dgm:pt modelId="{ECF235EF-7DF8-4796-8386-D8F4316C910D}">
      <dgm:prSet/>
      <dgm:spPr/>
      <dgm:t>
        <a:bodyPr/>
        <a:lstStyle/>
        <a:p>
          <a:r>
            <a:rPr lang="en-US"/>
            <a:t>Take inventory of market players – start with demand (Customers), then Core Chain, then Support Partners, then Rules and Regulations. </a:t>
          </a:r>
        </a:p>
      </dgm:t>
    </dgm:pt>
    <dgm:pt modelId="{5ED4E2E8-A1E8-45EB-9B94-894EFCF9BC2F}" type="parTrans" cxnId="{3038995F-5E5A-4548-8B87-B9496DF61A1A}">
      <dgm:prSet/>
      <dgm:spPr/>
      <dgm:t>
        <a:bodyPr/>
        <a:lstStyle/>
        <a:p>
          <a:endParaRPr lang="en-US"/>
        </a:p>
      </dgm:t>
    </dgm:pt>
    <dgm:pt modelId="{C5B4C95D-8466-44FA-BAF2-7DBCEB7D7E7D}" type="sibTrans" cxnId="{3038995F-5E5A-4548-8B87-B9496DF61A1A}">
      <dgm:prSet/>
      <dgm:spPr/>
      <dgm:t>
        <a:bodyPr/>
        <a:lstStyle/>
        <a:p>
          <a:endParaRPr lang="en-US"/>
        </a:p>
      </dgm:t>
    </dgm:pt>
    <dgm:pt modelId="{86889D89-8117-43EF-BD8F-F86D85013F75}" type="pres">
      <dgm:prSet presAssocID="{FAF8811D-D1D8-4A06-ADFE-E5A205924E47}" presName="Name0" presStyleCnt="0">
        <dgm:presLayoutVars>
          <dgm:dir/>
          <dgm:animLvl val="lvl"/>
          <dgm:resizeHandles val="exact"/>
        </dgm:presLayoutVars>
      </dgm:prSet>
      <dgm:spPr/>
    </dgm:pt>
    <dgm:pt modelId="{AC4B692D-BDBA-4BD5-8ED6-197034BB2B9C}" type="pres">
      <dgm:prSet presAssocID="{ECF235EF-7DF8-4796-8386-D8F4316C910D}" presName="boxAndChildren" presStyleCnt="0"/>
      <dgm:spPr/>
    </dgm:pt>
    <dgm:pt modelId="{7E5AAA1C-2DCB-434B-B018-D379933D1A97}" type="pres">
      <dgm:prSet presAssocID="{ECF235EF-7DF8-4796-8386-D8F4316C910D}" presName="parentTextBox" presStyleLbl="node1" presStyleIdx="0" presStyleCnt="4"/>
      <dgm:spPr/>
    </dgm:pt>
    <dgm:pt modelId="{F4B7E98B-D48E-4A88-B67D-57B76C0BFDFC}" type="pres">
      <dgm:prSet presAssocID="{1E347583-3DF7-4FE0-9192-43A63F0C1E62}" presName="sp" presStyleCnt="0"/>
      <dgm:spPr/>
    </dgm:pt>
    <dgm:pt modelId="{BF21D068-762B-4348-B648-4560145DAFDB}" type="pres">
      <dgm:prSet presAssocID="{F3985A5F-F858-4BCF-B3EA-4DA5894C29DB}" presName="arrowAndChildren" presStyleCnt="0"/>
      <dgm:spPr/>
    </dgm:pt>
    <dgm:pt modelId="{E04F9575-E6D1-439D-9B87-F4377ADE0699}" type="pres">
      <dgm:prSet presAssocID="{F3985A5F-F858-4BCF-B3EA-4DA5894C29DB}" presName="parentTextArrow" presStyleLbl="node1" presStyleIdx="1" presStyleCnt="4"/>
      <dgm:spPr/>
    </dgm:pt>
    <dgm:pt modelId="{BBDD4E2C-0B92-493E-8E35-9AA28D7CD30A}" type="pres">
      <dgm:prSet presAssocID="{5620B8C7-C09D-4CEA-B237-24C62697CBD6}" presName="sp" presStyleCnt="0"/>
      <dgm:spPr/>
    </dgm:pt>
    <dgm:pt modelId="{8A65C336-6CA7-4DF1-9BA2-79CF10A038C5}" type="pres">
      <dgm:prSet presAssocID="{2132845F-C861-4FDB-ACA8-9FA3E15D1C82}" presName="arrowAndChildren" presStyleCnt="0"/>
      <dgm:spPr/>
    </dgm:pt>
    <dgm:pt modelId="{88A8F11C-E3C6-4167-BAD9-4A237BCFAAF4}" type="pres">
      <dgm:prSet presAssocID="{2132845F-C861-4FDB-ACA8-9FA3E15D1C82}" presName="parentTextArrow" presStyleLbl="node1" presStyleIdx="2" presStyleCnt="4"/>
      <dgm:spPr/>
    </dgm:pt>
    <dgm:pt modelId="{692F5E9F-6200-4C98-A19F-A2A10B0AC675}" type="pres">
      <dgm:prSet presAssocID="{F27258C1-4B85-4E28-9D29-EEB7AAE3B9B1}" presName="sp" presStyleCnt="0"/>
      <dgm:spPr/>
    </dgm:pt>
    <dgm:pt modelId="{FFAC0151-7FB3-47CB-A215-81656A3EBA17}" type="pres">
      <dgm:prSet presAssocID="{20DECDEF-036A-4AAC-BE4D-91B771AF889F}" presName="arrowAndChildren" presStyleCnt="0"/>
      <dgm:spPr/>
    </dgm:pt>
    <dgm:pt modelId="{C04E94B7-1947-4CCF-A8ED-0160A431E8F7}" type="pres">
      <dgm:prSet presAssocID="{20DECDEF-036A-4AAC-BE4D-91B771AF889F}" presName="parentTextArrow" presStyleLbl="node1" presStyleIdx="3" presStyleCnt="4"/>
      <dgm:spPr/>
    </dgm:pt>
  </dgm:ptLst>
  <dgm:cxnLst>
    <dgm:cxn modelId="{B3693603-B485-451A-A9F8-A4B6F0C43396}" srcId="{FAF8811D-D1D8-4A06-ADFE-E5A205924E47}" destId="{20DECDEF-036A-4AAC-BE4D-91B771AF889F}" srcOrd="0" destOrd="0" parTransId="{17E08190-BC64-40E6-8D2C-7A4D2233C59F}" sibTransId="{F27258C1-4B85-4E28-9D29-EEB7AAE3B9B1}"/>
    <dgm:cxn modelId="{26B2960E-AFF3-4E18-A784-196C9F6AA453}" srcId="{FAF8811D-D1D8-4A06-ADFE-E5A205924E47}" destId="{2132845F-C861-4FDB-ACA8-9FA3E15D1C82}" srcOrd="1" destOrd="0" parTransId="{1C232C93-4B1D-4268-89FB-1EEC8FA0B67D}" sibTransId="{5620B8C7-C09D-4CEA-B237-24C62697CBD6}"/>
    <dgm:cxn modelId="{6B1C0816-EAB1-4C68-9A1B-100FE9EF2C85}" srcId="{FAF8811D-D1D8-4A06-ADFE-E5A205924E47}" destId="{F3985A5F-F858-4BCF-B3EA-4DA5894C29DB}" srcOrd="2" destOrd="0" parTransId="{C2EC90E2-D331-4952-9BB0-33CC70378A13}" sibTransId="{1E347583-3DF7-4FE0-9192-43A63F0C1E62}"/>
    <dgm:cxn modelId="{361A3A16-053A-4023-86F0-E1F1EEC2AD86}" type="presOf" srcId="{20DECDEF-036A-4AAC-BE4D-91B771AF889F}" destId="{C04E94B7-1947-4CCF-A8ED-0160A431E8F7}" srcOrd="0" destOrd="0" presId="urn:microsoft.com/office/officeart/2005/8/layout/process4"/>
    <dgm:cxn modelId="{67CDB724-71C4-4B74-98C6-74CB8C200C14}" type="presOf" srcId="{ECF235EF-7DF8-4796-8386-D8F4316C910D}" destId="{7E5AAA1C-2DCB-434B-B018-D379933D1A97}" srcOrd="0" destOrd="0" presId="urn:microsoft.com/office/officeart/2005/8/layout/process4"/>
    <dgm:cxn modelId="{3038995F-5E5A-4548-8B87-B9496DF61A1A}" srcId="{FAF8811D-D1D8-4A06-ADFE-E5A205924E47}" destId="{ECF235EF-7DF8-4796-8386-D8F4316C910D}" srcOrd="3" destOrd="0" parTransId="{5ED4E2E8-A1E8-45EB-9B94-894EFCF9BC2F}" sibTransId="{C5B4C95D-8466-44FA-BAF2-7DBCEB7D7E7D}"/>
    <dgm:cxn modelId="{78C62078-CD7A-4E74-B9D3-2921C2D096C5}" type="presOf" srcId="{2132845F-C861-4FDB-ACA8-9FA3E15D1C82}" destId="{88A8F11C-E3C6-4167-BAD9-4A237BCFAAF4}" srcOrd="0" destOrd="0" presId="urn:microsoft.com/office/officeart/2005/8/layout/process4"/>
    <dgm:cxn modelId="{60B63096-15F9-4307-829A-A6FAD17A3533}" type="presOf" srcId="{FAF8811D-D1D8-4A06-ADFE-E5A205924E47}" destId="{86889D89-8117-43EF-BD8F-F86D85013F75}" srcOrd="0" destOrd="0" presId="urn:microsoft.com/office/officeart/2005/8/layout/process4"/>
    <dgm:cxn modelId="{37530EBC-CF2B-482B-BFDF-22C616D011C6}" type="presOf" srcId="{F3985A5F-F858-4BCF-B3EA-4DA5894C29DB}" destId="{E04F9575-E6D1-439D-9B87-F4377ADE0699}" srcOrd="0" destOrd="0" presId="urn:microsoft.com/office/officeart/2005/8/layout/process4"/>
    <dgm:cxn modelId="{645B5E87-6CEF-48C8-9170-8E6E0624BDA4}" type="presParOf" srcId="{86889D89-8117-43EF-BD8F-F86D85013F75}" destId="{AC4B692D-BDBA-4BD5-8ED6-197034BB2B9C}" srcOrd="0" destOrd="0" presId="urn:microsoft.com/office/officeart/2005/8/layout/process4"/>
    <dgm:cxn modelId="{5D3FDD40-BC1E-4C86-B0CE-B790DC56ABC1}" type="presParOf" srcId="{AC4B692D-BDBA-4BD5-8ED6-197034BB2B9C}" destId="{7E5AAA1C-2DCB-434B-B018-D379933D1A97}" srcOrd="0" destOrd="0" presId="urn:microsoft.com/office/officeart/2005/8/layout/process4"/>
    <dgm:cxn modelId="{7823A358-527B-4DA0-B90A-B6576085E1AE}" type="presParOf" srcId="{86889D89-8117-43EF-BD8F-F86D85013F75}" destId="{F4B7E98B-D48E-4A88-B67D-57B76C0BFDFC}" srcOrd="1" destOrd="0" presId="urn:microsoft.com/office/officeart/2005/8/layout/process4"/>
    <dgm:cxn modelId="{20515A9B-48E4-4660-82FB-D2AD1F3B329A}" type="presParOf" srcId="{86889D89-8117-43EF-BD8F-F86D85013F75}" destId="{BF21D068-762B-4348-B648-4560145DAFDB}" srcOrd="2" destOrd="0" presId="urn:microsoft.com/office/officeart/2005/8/layout/process4"/>
    <dgm:cxn modelId="{EFD46199-7CEA-409D-9CFD-530B628E42A4}" type="presParOf" srcId="{BF21D068-762B-4348-B648-4560145DAFDB}" destId="{E04F9575-E6D1-439D-9B87-F4377ADE0699}" srcOrd="0" destOrd="0" presId="urn:microsoft.com/office/officeart/2005/8/layout/process4"/>
    <dgm:cxn modelId="{1EF824F0-FECD-4836-B714-FABDFFB24A25}" type="presParOf" srcId="{86889D89-8117-43EF-BD8F-F86D85013F75}" destId="{BBDD4E2C-0B92-493E-8E35-9AA28D7CD30A}" srcOrd="3" destOrd="0" presId="urn:microsoft.com/office/officeart/2005/8/layout/process4"/>
    <dgm:cxn modelId="{D3AA583F-7FB5-4E72-B47B-A041AEC90728}" type="presParOf" srcId="{86889D89-8117-43EF-BD8F-F86D85013F75}" destId="{8A65C336-6CA7-4DF1-9BA2-79CF10A038C5}" srcOrd="4" destOrd="0" presId="urn:microsoft.com/office/officeart/2005/8/layout/process4"/>
    <dgm:cxn modelId="{BF9277FA-3552-4EEC-871D-0F099BB9F944}" type="presParOf" srcId="{8A65C336-6CA7-4DF1-9BA2-79CF10A038C5}" destId="{88A8F11C-E3C6-4167-BAD9-4A237BCFAAF4}" srcOrd="0" destOrd="0" presId="urn:microsoft.com/office/officeart/2005/8/layout/process4"/>
    <dgm:cxn modelId="{791BDCC0-1B3B-4977-B808-9941F58A5728}" type="presParOf" srcId="{86889D89-8117-43EF-BD8F-F86D85013F75}" destId="{692F5E9F-6200-4C98-A19F-A2A10B0AC675}" srcOrd="5" destOrd="0" presId="urn:microsoft.com/office/officeart/2005/8/layout/process4"/>
    <dgm:cxn modelId="{AE6A72B0-E546-49C5-9CD5-3EEBBFF8FE6B}" type="presParOf" srcId="{86889D89-8117-43EF-BD8F-F86D85013F75}" destId="{FFAC0151-7FB3-47CB-A215-81656A3EBA17}" srcOrd="6" destOrd="0" presId="urn:microsoft.com/office/officeart/2005/8/layout/process4"/>
    <dgm:cxn modelId="{854C3BC6-F046-40AF-97F3-BFEC02B457E3}" type="presParOf" srcId="{FFAC0151-7FB3-47CB-A215-81656A3EBA17}" destId="{C04E94B7-1947-4CCF-A8ED-0160A431E8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59B3BF-F8A8-4B69-B3C5-8650F93F31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53B4B7-2D47-45D1-ADF7-7E684CA874BB}">
      <dgm:prSet/>
      <dgm:spPr/>
      <dgm:t>
        <a:bodyPr/>
        <a:lstStyle/>
        <a:p>
          <a:r>
            <a:rPr lang="en-US"/>
            <a:t>The three W’s—the “who,” “what” and “why” of your message or request.</a:t>
          </a:r>
        </a:p>
      </dgm:t>
    </dgm:pt>
    <dgm:pt modelId="{842DD93F-D1F2-4185-8004-19706D89CF2B}" type="parTrans" cxnId="{45E697A8-6E47-41CE-8035-4FAB733C77C0}">
      <dgm:prSet/>
      <dgm:spPr/>
      <dgm:t>
        <a:bodyPr/>
        <a:lstStyle/>
        <a:p>
          <a:endParaRPr lang="en-US"/>
        </a:p>
      </dgm:t>
    </dgm:pt>
    <dgm:pt modelId="{46910FF6-90CB-468D-A35C-F0388A8E54A5}" type="sibTrans" cxnId="{45E697A8-6E47-41CE-8035-4FAB733C77C0}">
      <dgm:prSet/>
      <dgm:spPr/>
      <dgm:t>
        <a:bodyPr/>
        <a:lstStyle/>
        <a:p>
          <a:endParaRPr lang="en-US"/>
        </a:p>
      </dgm:t>
    </dgm:pt>
    <dgm:pt modelId="{9867BC96-9928-4544-955D-B6421166A716}">
      <dgm:prSet/>
      <dgm:spPr/>
      <dgm:t>
        <a:bodyPr/>
        <a:lstStyle/>
        <a:p>
          <a:r>
            <a:rPr lang="en-US"/>
            <a:t>The benefits of collaboration—to both you and your partner.</a:t>
          </a:r>
        </a:p>
      </dgm:t>
    </dgm:pt>
    <dgm:pt modelId="{9B4DFC4C-B41F-47C4-82BD-0DF6F33326FB}" type="parTrans" cxnId="{96899E53-EC54-4598-9209-2728C37F0BC2}">
      <dgm:prSet/>
      <dgm:spPr/>
      <dgm:t>
        <a:bodyPr/>
        <a:lstStyle/>
        <a:p>
          <a:endParaRPr lang="en-US"/>
        </a:p>
      </dgm:t>
    </dgm:pt>
    <dgm:pt modelId="{5002B5C5-EAEA-4326-8031-E81D499919EC}" type="sibTrans" cxnId="{96899E53-EC54-4598-9209-2728C37F0BC2}">
      <dgm:prSet/>
      <dgm:spPr/>
      <dgm:t>
        <a:bodyPr/>
        <a:lstStyle/>
        <a:p>
          <a:endParaRPr lang="en-US"/>
        </a:p>
      </dgm:t>
    </dgm:pt>
    <dgm:pt modelId="{2F9600B1-2C9B-4F4F-894A-51897ADCACBD}">
      <dgm:prSet/>
      <dgm:spPr/>
      <dgm:t>
        <a:bodyPr/>
        <a:lstStyle/>
        <a:p>
          <a:r>
            <a:rPr lang="en-US"/>
            <a:t>Any barriers you’ve identified that could make it challenging to work together, and how you plan to get past them.</a:t>
          </a:r>
        </a:p>
      </dgm:t>
    </dgm:pt>
    <dgm:pt modelId="{4CEB9150-48BC-4831-8A28-FCECEF669194}" type="parTrans" cxnId="{726283FB-D4EE-48F3-976A-0033B97E2BDB}">
      <dgm:prSet/>
      <dgm:spPr/>
      <dgm:t>
        <a:bodyPr/>
        <a:lstStyle/>
        <a:p>
          <a:endParaRPr lang="en-US"/>
        </a:p>
      </dgm:t>
    </dgm:pt>
    <dgm:pt modelId="{4A8CA397-76CA-48CA-8CF4-840D41010C07}" type="sibTrans" cxnId="{726283FB-D4EE-48F3-976A-0033B97E2BDB}">
      <dgm:prSet/>
      <dgm:spPr/>
      <dgm:t>
        <a:bodyPr/>
        <a:lstStyle/>
        <a:p>
          <a:endParaRPr lang="en-US"/>
        </a:p>
      </dgm:t>
    </dgm:pt>
    <dgm:pt modelId="{55135D9D-F976-4803-97EE-E4454F2AD19D}">
      <dgm:prSet/>
      <dgm:spPr/>
      <dgm:t>
        <a:bodyPr/>
        <a:lstStyle/>
        <a:p>
          <a:r>
            <a:rPr lang="en-US"/>
            <a:t>A call to action that clearly identifies what you are asking potential stakeholder to do if they say “yes.” </a:t>
          </a:r>
        </a:p>
      </dgm:t>
    </dgm:pt>
    <dgm:pt modelId="{D97CA78F-255E-4E1A-B2CE-65E63B00CE34}" type="parTrans" cxnId="{26B90391-8701-4B0F-87B5-A5BFB3DA2F48}">
      <dgm:prSet/>
      <dgm:spPr/>
      <dgm:t>
        <a:bodyPr/>
        <a:lstStyle/>
        <a:p>
          <a:endParaRPr lang="en-US"/>
        </a:p>
      </dgm:t>
    </dgm:pt>
    <dgm:pt modelId="{675ACD7C-81B9-469F-9F84-D8336C3CADAF}" type="sibTrans" cxnId="{26B90391-8701-4B0F-87B5-A5BFB3DA2F48}">
      <dgm:prSet/>
      <dgm:spPr/>
      <dgm:t>
        <a:bodyPr/>
        <a:lstStyle/>
        <a:p>
          <a:endParaRPr lang="en-US"/>
        </a:p>
      </dgm:t>
    </dgm:pt>
    <dgm:pt modelId="{7533D95A-F845-314C-85BB-3E928738B908}" type="pres">
      <dgm:prSet presAssocID="{E459B3BF-F8A8-4B69-B3C5-8650F93F31BE}" presName="vert0" presStyleCnt="0">
        <dgm:presLayoutVars>
          <dgm:dir/>
          <dgm:animOne val="branch"/>
          <dgm:animLvl val="lvl"/>
        </dgm:presLayoutVars>
      </dgm:prSet>
      <dgm:spPr/>
    </dgm:pt>
    <dgm:pt modelId="{ABC1DF60-CBFD-684F-97C7-740595316EE6}" type="pres">
      <dgm:prSet presAssocID="{FB53B4B7-2D47-45D1-ADF7-7E684CA874BB}" presName="thickLine" presStyleLbl="alignNode1" presStyleIdx="0" presStyleCnt="4"/>
      <dgm:spPr/>
    </dgm:pt>
    <dgm:pt modelId="{01FA08A0-FC7B-5148-976F-0E97292FABC1}" type="pres">
      <dgm:prSet presAssocID="{FB53B4B7-2D47-45D1-ADF7-7E684CA874BB}" presName="horz1" presStyleCnt="0"/>
      <dgm:spPr/>
    </dgm:pt>
    <dgm:pt modelId="{91295091-01A5-A34F-828D-82FCF6728389}" type="pres">
      <dgm:prSet presAssocID="{FB53B4B7-2D47-45D1-ADF7-7E684CA874BB}" presName="tx1" presStyleLbl="revTx" presStyleIdx="0" presStyleCnt="4"/>
      <dgm:spPr/>
    </dgm:pt>
    <dgm:pt modelId="{CC03F991-DBDC-6C4D-9820-1E03E16E81A4}" type="pres">
      <dgm:prSet presAssocID="{FB53B4B7-2D47-45D1-ADF7-7E684CA874BB}" presName="vert1" presStyleCnt="0"/>
      <dgm:spPr/>
    </dgm:pt>
    <dgm:pt modelId="{D461A33D-50D8-DD43-A119-147F79A8F7AB}" type="pres">
      <dgm:prSet presAssocID="{9867BC96-9928-4544-955D-B6421166A716}" presName="thickLine" presStyleLbl="alignNode1" presStyleIdx="1" presStyleCnt="4"/>
      <dgm:spPr/>
    </dgm:pt>
    <dgm:pt modelId="{55D2D980-8BB8-104B-8DF9-DA64AE78FD00}" type="pres">
      <dgm:prSet presAssocID="{9867BC96-9928-4544-955D-B6421166A716}" presName="horz1" presStyleCnt="0"/>
      <dgm:spPr/>
    </dgm:pt>
    <dgm:pt modelId="{063F68B2-0502-B442-AA36-4C8F12149F01}" type="pres">
      <dgm:prSet presAssocID="{9867BC96-9928-4544-955D-B6421166A716}" presName="tx1" presStyleLbl="revTx" presStyleIdx="1" presStyleCnt="4"/>
      <dgm:spPr/>
    </dgm:pt>
    <dgm:pt modelId="{5A5C8773-83C8-4241-A200-E4CFF44617FD}" type="pres">
      <dgm:prSet presAssocID="{9867BC96-9928-4544-955D-B6421166A716}" presName="vert1" presStyleCnt="0"/>
      <dgm:spPr/>
    </dgm:pt>
    <dgm:pt modelId="{8C4D9635-A0B2-6544-988D-046443C17146}" type="pres">
      <dgm:prSet presAssocID="{2F9600B1-2C9B-4F4F-894A-51897ADCACBD}" presName="thickLine" presStyleLbl="alignNode1" presStyleIdx="2" presStyleCnt="4"/>
      <dgm:spPr/>
    </dgm:pt>
    <dgm:pt modelId="{C787796E-0EFB-CA44-9457-511A45B00F67}" type="pres">
      <dgm:prSet presAssocID="{2F9600B1-2C9B-4F4F-894A-51897ADCACBD}" presName="horz1" presStyleCnt="0"/>
      <dgm:spPr/>
    </dgm:pt>
    <dgm:pt modelId="{88F18F7D-81E6-664B-8837-45E1BC7A439E}" type="pres">
      <dgm:prSet presAssocID="{2F9600B1-2C9B-4F4F-894A-51897ADCACBD}" presName="tx1" presStyleLbl="revTx" presStyleIdx="2" presStyleCnt="4"/>
      <dgm:spPr/>
    </dgm:pt>
    <dgm:pt modelId="{0BFE2B14-B82A-394F-B19C-00D743C0159E}" type="pres">
      <dgm:prSet presAssocID="{2F9600B1-2C9B-4F4F-894A-51897ADCACBD}" presName="vert1" presStyleCnt="0"/>
      <dgm:spPr/>
    </dgm:pt>
    <dgm:pt modelId="{949345F2-7713-AC46-B3A2-63FB2F4E1511}" type="pres">
      <dgm:prSet presAssocID="{55135D9D-F976-4803-97EE-E4454F2AD19D}" presName="thickLine" presStyleLbl="alignNode1" presStyleIdx="3" presStyleCnt="4"/>
      <dgm:spPr/>
    </dgm:pt>
    <dgm:pt modelId="{A1CF4685-79F7-CF4D-A7C1-E35DD02BF716}" type="pres">
      <dgm:prSet presAssocID="{55135D9D-F976-4803-97EE-E4454F2AD19D}" presName="horz1" presStyleCnt="0"/>
      <dgm:spPr/>
    </dgm:pt>
    <dgm:pt modelId="{DB197DAC-F76E-834B-8AE3-AEBB17BEB79E}" type="pres">
      <dgm:prSet presAssocID="{55135D9D-F976-4803-97EE-E4454F2AD19D}" presName="tx1" presStyleLbl="revTx" presStyleIdx="3" presStyleCnt="4"/>
      <dgm:spPr/>
    </dgm:pt>
    <dgm:pt modelId="{755AF4D3-F27A-1744-8E97-F6CAB56024F3}" type="pres">
      <dgm:prSet presAssocID="{55135D9D-F976-4803-97EE-E4454F2AD19D}" presName="vert1" presStyleCnt="0"/>
      <dgm:spPr/>
    </dgm:pt>
  </dgm:ptLst>
  <dgm:cxnLst>
    <dgm:cxn modelId="{007C5F42-4A56-3849-85D0-C3EA3985F43D}" type="presOf" srcId="{FB53B4B7-2D47-45D1-ADF7-7E684CA874BB}" destId="{91295091-01A5-A34F-828D-82FCF6728389}" srcOrd="0" destOrd="0" presId="urn:microsoft.com/office/officeart/2008/layout/LinedList"/>
    <dgm:cxn modelId="{B305B645-B11B-584B-BDB4-B964E12B56F1}" type="presOf" srcId="{E459B3BF-F8A8-4B69-B3C5-8650F93F31BE}" destId="{7533D95A-F845-314C-85BB-3E928738B908}" srcOrd="0" destOrd="0" presId="urn:microsoft.com/office/officeart/2008/layout/LinedList"/>
    <dgm:cxn modelId="{96899E53-EC54-4598-9209-2728C37F0BC2}" srcId="{E459B3BF-F8A8-4B69-B3C5-8650F93F31BE}" destId="{9867BC96-9928-4544-955D-B6421166A716}" srcOrd="1" destOrd="0" parTransId="{9B4DFC4C-B41F-47C4-82BD-0DF6F33326FB}" sibTransId="{5002B5C5-EAEA-4326-8031-E81D499919EC}"/>
    <dgm:cxn modelId="{26B90391-8701-4B0F-87B5-A5BFB3DA2F48}" srcId="{E459B3BF-F8A8-4B69-B3C5-8650F93F31BE}" destId="{55135D9D-F976-4803-97EE-E4454F2AD19D}" srcOrd="3" destOrd="0" parTransId="{D97CA78F-255E-4E1A-B2CE-65E63B00CE34}" sibTransId="{675ACD7C-81B9-469F-9F84-D8336C3CADAF}"/>
    <dgm:cxn modelId="{45E697A8-6E47-41CE-8035-4FAB733C77C0}" srcId="{E459B3BF-F8A8-4B69-B3C5-8650F93F31BE}" destId="{FB53B4B7-2D47-45D1-ADF7-7E684CA874BB}" srcOrd="0" destOrd="0" parTransId="{842DD93F-D1F2-4185-8004-19706D89CF2B}" sibTransId="{46910FF6-90CB-468D-A35C-F0388A8E54A5}"/>
    <dgm:cxn modelId="{47C626AA-EBE8-4541-8C79-08C4C982B47A}" type="presOf" srcId="{55135D9D-F976-4803-97EE-E4454F2AD19D}" destId="{DB197DAC-F76E-834B-8AE3-AEBB17BEB79E}" srcOrd="0" destOrd="0" presId="urn:microsoft.com/office/officeart/2008/layout/LinedList"/>
    <dgm:cxn modelId="{84844CB4-ECB3-CF47-BDC0-87E1D3BCF5C8}" type="presOf" srcId="{9867BC96-9928-4544-955D-B6421166A716}" destId="{063F68B2-0502-B442-AA36-4C8F12149F01}" srcOrd="0" destOrd="0" presId="urn:microsoft.com/office/officeart/2008/layout/LinedList"/>
    <dgm:cxn modelId="{A47CADE9-D1BB-A44C-98F6-AD3E96DFD0B8}" type="presOf" srcId="{2F9600B1-2C9B-4F4F-894A-51897ADCACBD}" destId="{88F18F7D-81E6-664B-8837-45E1BC7A439E}" srcOrd="0" destOrd="0" presId="urn:microsoft.com/office/officeart/2008/layout/LinedList"/>
    <dgm:cxn modelId="{726283FB-D4EE-48F3-976A-0033B97E2BDB}" srcId="{E459B3BF-F8A8-4B69-B3C5-8650F93F31BE}" destId="{2F9600B1-2C9B-4F4F-894A-51897ADCACBD}" srcOrd="2" destOrd="0" parTransId="{4CEB9150-48BC-4831-8A28-FCECEF669194}" sibTransId="{4A8CA397-76CA-48CA-8CF4-840D41010C07}"/>
    <dgm:cxn modelId="{F58615C5-1EAA-304A-B30C-6E3581A51CD6}" type="presParOf" srcId="{7533D95A-F845-314C-85BB-3E928738B908}" destId="{ABC1DF60-CBFD-684F-97C7-740595316EE6}" srcOrd="0" destOrd="0" presId="urn:microsoft.com/office/officeart/2008/layout/LinedList"/>
    <dgm:cxn modelId="{E5D170C6-47C4-3545-92E7-8BB7FEC806BC}" type="presParOf" srcId="{7533D95A-F845-314C-85BB-3E928738B908}" destId="{01FA08A0-FC7B-5148-976F-0E97292FABC1}" srcOrd="1" destOrd="0" presId="urn:microsoft.com/office/officeart/2008/layout/LinedList"/>
    <dgm:cxn modelId="{1E1DC3C9-EBCE-0742-9208-E6254C5CB3C1}" type="presParOf" srcId="{01FA08A0-FC7B-5148-976F-0E97292FABC1}" destId="{91295091-01A5-A34F-828D-82FCF6728389}" srcOrd="0" destOrd="0" presId="urn:microsoft.com/office/officeart/2008/layout/LinedList"/>
    <dgm:cxn modelId="{1315049B-BEA7-004F-AF74-B402C3C72C0A}" type="presParOf" srcId="{01FA08A0-FC7B-5148-976F-0E97292FABC1}" destId="{CC03F991-DBDC-6C4D-9820-1E03E16E81A4}" srcOrd="1" destOrd="0" presId="urn:microsoft.com/office/officeart/2008/layout/LinedList"/>
    <dgm:cxn modelId="{DF72B962-2E8C-E448-97F6-4DBF8C7125AC}" type="presParOf" srcId="{7533D95A-F845-314C-85BB-3E928738B908}" destId="{D461A33D-50D8-DD43-A119-147F79A8F7AB}" srcOrd="2" destOrd="0" presId="urn:microsoft.com/office/officeart/2008/layout/LinedList"/>
    <dgm:cxn modelId="{B96EF0EE-52A8-0648-B808-AEF0FD5F1458}" type="presParOf" srcId="{7533D95A-F845-314C-85BB-3E928738B908}" destId="{55D2D980-8BB8-104B-8DF9-DA64AE78FD00}" srcOrd="3" destOrd="0" presId="urn:microsoft.com/office/officeart/2008/layout/LinedList"/>
    <dgm:cxn modelId="{B7A376B2-8FBB-AE44-8627-8CDB17DA4FB3}" type="presParOf" srcId="{55D2D980-8BB8-104B-8DF9-DA64AE78FD00}" destId="{063F68B2-0502-B442-AA36-4C8F12149F01}" srcOrd="0" destOrd="0" presId="urn:microsoft.com/office/officeart/2008/layout/LinedList"/>
    <dgm:cxn modelId="{38465F00-7478-294E-93DC-75A9DE278D7B}" type="presParOf" srcId="{55D2D980-8BB8-104B-8DF9-DA64AE78FD00}" destId="{5A5C8773-83C8-4241-A200-E4CFF44617FD}" srcOrd="1" destOrd="0" presId="urn:microsoft.com/office/officeart/2008/layout/LinedList"/>
    <dgm:cxn modelId="{7308CDBB-F004-7248-98D9-328D2A984917}" type="presParOf" srcId="{7533D95A-F845-314C-85BB-3E928738B908}" destId="{8C4D9635-A0B2-6544-988D-046443C17146}" srcOrd="4" destOrd="0" presId="urn:microsoft.com/office/officeart/2008/layout/LinedList"/>
    <dgm:cxn modelId="{30F4B38F-0788-1540-8A73-F278BC1D38F8}" type="presParOf" srcId="{7533D95A-F845-314C-85BB-3E928738B908}" destId="{C787796E-0EFB-CA44-9457-511A45B00F67}" srcOrd="5" destOrd="0" presId="urn:microsoft.com/office/officeart/2008/layout/LinedList"/>
    <dgm:cxn modelId="{F38D4355-817B-DD45-BF03-0399A0AFF69E}" type="presParOf" srcId="{C787796E-0EFB-CA44-9457-511A45B00F67}" destId="{88F18F7D-81E6-664B-8837-45E1BC7A439E}" srcOrd="0" destOrd="0" presId="urn:microsoft.com/office/officeart/2008/layout/LinedList"/>
    <dgm:cxn modelId="{BECB6EE8-50C3-4846-AB53-ECD10C300790}" type="presParOf" srcId="{C787796E-0EFB-CA44-9457-511A45B00F67}" destId="{0BFE2B14-B82A-394F-B19C-00D743C0159E}" srcOrd="1" destOrd="0" presId="urn:microsoft.com/office/officeart/2008/layout/LinedList"/>
    <dgm:cxn modelId="{3364809C-9CFB-A74E-958D-CBC29F98630B}" type="presParOf" srcId="{7533D95A-F845-314C-85BB-3E928738B908}" destId="{949345F2-7713-AC46-B3A2-63FB2F4E1511}" srcOrd="6" destOrd="0" presId="urn:microsoft.com/office/officeart/2008/layout/LinedList"/>
    <dgm:cxn modelId="{0BCA9BCD-194D-2E48-8963-5019196C2231}" type="presParOf" srcId="{7533D95A-F845-314C-85BB-3E928738B908}" destId="{A1CF4685-79F7-CF4D-A7C1-E35DD02BF716}" srcOrd="7" destOrd="0" presId="urn:microsoft.com/office/officeart/2008/layout/LinedList"/>
    <dgm:cxn modelId="{6F8A605A-C7FB-7D4A-8846-58F8002BDED0}" type="presParOf" srcId="{A1CF4685-79F7-CF4D-A7C1-E35DD02BF716}" destId="{DB197DAC-F76E-834B-8AE3-AEBB17BEB79E}" srcOrd="0" destOrd="0" presId="urn:microsoft.com/office/officeart/2008/layout/LinedList"/>
    <dgm:cxn modelId="{74731166-978E-D448-AA00-CE875FAC8C78}" type="presParOf" srcId="{A1CF4685-79F7-CF4D-A7C1-E35DD02BF716}" destId="{755AF4D3-F27A-1744-8E97-F6CAB56024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29EE8-D822-495C-B8AA-5AF141FF8C51}">
      <dsp:nvSpPr>
        <dsp:cNvPr id="0" name=""/>
        <dsp:cNvSpPr/>
      </dsp:nvSpPr>
      <dsp:spPr>
        <a:xfrm>
          <a:off x="0" y="2429"/>
          <a:ext cx="5111749" cy="12312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DAAE8-079A-4668-97A9-E20E67E736D3}">
      <dsp:nvSpPr>
        <dsp:cNvPr id="0" name=""/>
        <dsp:cNvSpPr/>
      </dsp:nvSpPr>
      <dsp:spPr>
        <a:xfrm>
          <a:off x="372441" y="279451"/>
          <a:ext cx="677166" cy="6771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53896-EC58-40FE-AE6E-66A81F38A4AF}">
      <dsp:nvSpPr>
        <dsp:cNvPr id="0" name=""/>
        <dsp:cNvSpPr/>
      </dsp:nvSpPr>
      <dsp:spPr>
        <a:xfrm>
          <a:off x="1422049" y="2429"/>
          <a:ext cx="3689700" cy="123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03" tIns="130303" rIns="130303" bIns="13030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Think about a project/initiative you’re actively working on now with external partners.</a:t>
          </a:r>
        </a:p>
      </dsp:txBody>
      <dsp:txXfrm>
        <a:off x="1422049" y="2429"/>
        <a:ext cx="3689700" cy="1231211"/>
      </dsp:txXfrm>
    </dsp:sp>
    <dsp:sp modelId="{4B0A0667-D5A8-4F59-B333-024B7D4C10DF}">
      <dsp:nvSpPr>
        <dsp:cNvPr id="0" name=""/>
        <dsp:cNvSpPr/>
      </dsp:nvSpPr>
      <dsp:spPr>
        <a:xfrm>
          <a:off x="0" y="1541443"/>
          <a:ext cx="5111749" cy="12312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1A11D-4D84-4672-A903-0634FECCF35E}">
      <dsp:nvSpPr>
        <dsp:cNvPr id="0" name=""/>
        <dsp:cNvSpPr/>
      </dsp:nvSpPr>
      <dsp:spPr>
        <a:xfrm>
          <a:off x="372441" y="1818466"/>
          <a:ext cx="677166" cy="6771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A5BB6-CBA6-414E-9FC1-6DD1E5E3386A}">
      <dsp:nvSpPr>
        <dsp:cNvPr id="0" name=""/>
        <dsp:cNvSpPr/>
      </dsp:nvSpPr>
      <dsp:spPr>
        <a:xfrm>
          <a:off x="1422049" y="1541443"/>
          <a:ext cx="3689700" cy="123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03" tIns="130303" rIns="130303" bIns="13030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Spend 5 minutes thinking through these prompts for your own initiative – partnerships and value propositions. </a:t>
          </a:r>
        </a:p>
      </dsp:txBody>
      <dsp:txXfrm>
        <a:off x="1422049" y="1541443"/>
        <a:ext cx="3689700" cy="1231211"/>
      </dsp:txXfrm>
    </dsp:sp>
    <dsp:sp modelId="{49AEFA18-3A5D-40CC-9BC0-B04ECE3235BD}">
      <dsp:nvSpPr>
        <dsp:cNvPr id="0" name=""/>
        <dsp:cNvSpPr/>
      </dsp:nvSpPr>
      <dsp:spPr>
        <a:xfrm>
          <a:off x="0" y="3080457"/>
          <a:ext cx="5111749" cy="12312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221E9-8C74-440A-A6B9-34BCFB62B800}">
      <dsp:nvSpPr>
        <dsp:cNvPr id="0" name=""/>
        <dsp:cNvSpPr/>
      </dsp:nvSpPr>
      <dsp:spPr>
        <a:xfrm>
          <a:off x="372441" y="3357480"/>
          <a:ext cx="677166" cy="6771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B7019-9B83-440A-BD87-1C578CDABD1E}">
      <dsp:nvSpPr>
        <dsp:cNvPr id="0" name=""/>
        <dsp:cNvSpPr/>
      </dsp:nvSpPr>
      <dsp:spPr>
        <a:xfrm>
          <a:off x="1422049" y="3080457"/>
          <a:ext cx="3689700" cy="123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03" tIns="130303" rIns="130303" bIns="13030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Share at your table. </a:t>
          </a:r>
        </a:p>
      </dsp:txBody>
      <dsp:txXfrm>
        <a:off x="1422049" y="3080457"/>
        <a:ext cx="3689700" cy="1231211"/>
      </dsp:txXfrm>
    </dsp:sp>
    <dsp:sp modelId="{9B336332-BBDE-432E-B02B-6E9ABB1AC391}">
      <dsp:nvSpPr>
        <dsp:cNvPr id="0" name=""/>
        <dsp:cNvSpPr/>
      </dsp:nvSpPr>
      <dsp:spPr>
        <a:xfrm>
          <a:off x="0" y="4619472"/>
          <a:ext cx="5111749" cy="12312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CAF1B-4EF7-491C-AA64-A806424BB95D}">
      <dsp:nvSpPr>
        <dsp:cNvPr id="0" name=""/>
        <dsp:cNvSpPr/>
      </dsp:nvSpPr>
      <dsp:spPr>
        <a:xfrm>
          <a:off x="372441" y="4896494"/>
          <a:ext cx="677166" cy="6771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56EFE-54CF-4276-B185-6B26F1597588}">
      <dsp:nvSpPr>
        <dsp:cNvPr id="0" name=""/>
        <dsp:cNvSpPr/>
      </dsp:nvSpPr>
      <dsp:spPr>
        <a:xfrm>
          <a:off x="1422049" y="4619472"/>
          <a:ext cx="3689700" cy="1231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03" tIns="130303" rIns="130303" bIns="13030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Peer review: What makes sense? What doesn’t make sense? Where did people get stuck? </a:t>
          </a:r>
        </a:p>
      </dsp:txBody>
      <dsp:txXfrm>
        <a:off x="1422049" y="4619472"/>
        <a:ext cx="3689700" cy="1231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DC5F-0B2B-4B3D-8670-BAD33DF95275}">
      <dsp:nvSpPr>
        <dsp:cNvPr id="0" name=""/>
        <dsp:cNvSpPr/>
      </dsp:nvSpPr>
      <dsp:spPr>
        <a:xfrm>
          <a:off x="0" y="714"/>
          <a:ext cx="5111749" cy="1671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F8EA8-2594-459E-8EBE-69C56A58AA29}">
      <dsp:nvSpPr>
        <dsp:cNvPr id="0" name=""/>
        <dsp:cNvSpPr/>
      </dsp:nvSpPr>
      <dsp:spPr>
        <a:xfrm>
          <a:off x="505752" y="376894"/>
          <a:ext cx="919550" cy="9195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5AE85-4C09-494D-B166-FAD45A739698}">
      <dsp:nvSpPr>
        <dsp:cNvPr id="0" name=""/>
        <dsp:cNvSpPr/>
      </dsp:nvSpPr>
      <dsp:spPr>
        <a:xfrm>
          <a:off x="1931055" y="714"/>
          <a:ext cx="3180694" cy="167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44" tIns="176944" rIns="176944" bIns="1769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Talk with businesses </a:t>
          </a:r>
        </a:p>
      </dsp:txBody>
      <dsp:txXfrm>
        <a:off x="1931055" y="714"/>
        <a:ext cx="3180694" cy="1671909"/>
      </dsp:txXfrm>
    </dsp:sp>
    <dsp:sp modelId="{AD1159FD-74BF-41E3-B2BE-33660CD37D22}">
      <dsp:nvSpPr>
        <dsp:cNvPr id="0" name=""/>
        <dsp:cNvSpPr/>
      </dsp:nvSpPr>
      <dsp:spPr>
        <a:xfrm>
          <a:off x="0" y="2090601"/>
          <a:ext cx="5111749" cy="1671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EBA82-06CF-44E8-A173-F76B12881F64}">
      <dsp:nvSpPr>
        <dsp:cNvPr id="0" name=""/>
        <dsp:cNvSpPr/>
      </dsp:nvSpPr>
      <dsp:spPr>
        <a:xfrm>
          <a:off x="505752" y="2466781"/>
          <a:ext cx="919550" cy="9195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48FA6-881B-46A4-BF4C-6209183F7948}">
      <dsp:nvSpPr>
        <dsp:cNvPr id="0" name=""/>
        <dsp:cNvSpPr/>
      </dsp:nvSpPr>
      <dsp:spPr>
        <a:xfrm>
          <a:off x="1931055" y="2090601"/>
          <a:ext cx="3180694" cy="167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44" tIns="176944" rIns="176944" bIns="1769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are other sources of demand – scale, buyer types, added value, replacing imports.</a:t>
          </a:r>
        </a:p>
      </dsp:txBody>
      <dsp:txXfrm>
        <a:off x="1931055" y="2090601"/>
        <a:ext cx="3180694" cy="1671909"/>
      </dsp:txXfrm>
    </dsp:sp>
    <dsp:sp modelId="{A020B8AE-9523-4854-8104-77940C59B686}">
      <dsp:nvSpPr>
        <dsp:cNvPr id="0" name=""/>
        <dsp:cNvSpPr/>
      </dsp:nvSpPr>
      <dsp:spPr>
        <a:xfrm>
          <a:off x="0" y="4180488"/>
          <a:ext cx="5111749" cy="1671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40153-3BEC-4343-ACB9-9E2CF513CB90}">
      <dsp:nvSpPr>
        <dsp:cNvPr id="0" name=""/>
        <dsp:cNvSpPr/>
      </dsp:nvSpPr>
      <dsp:spPr>
        <a:xfrm>
          <a:off x="505752" y="4556668"/>
          <a:ext cx="919550" cy="9195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95656-40F9-46A1-AEB8-AAED73013EB3}">
      <dsp:nvSpPr>
        <dsp:cNvPr id="0" name=""/>
        <dsp:cNvSpPr/>
      </dsp:nvSpPr>
      <dsp:spPr>
        <a:xfrm>
          <a:off x="1931055" y="4180488"/>
          <a:ext cx="3180694" cy="167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44" tIns="176944" rIns="176944" bIns="1769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Talk with current and potential buyers (demand partners) </a:t>
          </a:r>
        </a:p>
      </dsp:txBody>
      <dsp:txXfrm>
        <a:off x="1931055" y="4180488"/>
        <a:ext cx="3180694" cy="1671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AAA1C-2DCB-434B-B018-D379933D1A97}">
      <dsp:nvSpPr>
        <dsp:cNvPr id="0" name=""/>
        <dsp:cNvSpPr/>
      </dsp:nvSpPr>
      <dsp:spPr>
        <a:xfrm>
          <a:off x="0" y="4800820"/>
          <a:ext cx="5111749" cy="10503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Take inventory of market players – start with demand (Customers), then Core Chain, then Support Partners, then Rules and Regulations. </a:t>
          </a:r>
        </a:p>
      </dsp:txBody>
      <dsp:txXfrm>
        <a:off x="0" y="4800820"/>
        <a:ext cx="5111749" cy="1050302"/>
      </dsp:txXfrm>
    </dsp:sp>
    <dsp:sp modelId="{E04F9575-E6D1-439D-9B87-F4377ADE0699}">
      <dsp:nvSpPr>
        <dsp:cNvPr id="0" name=""/>
        <dsp:cNvSpPr/>
      </dsp:nvSpPr>
      <dsp:spPr>
        <a:xfrm rot="10800000">
          <a:off x="0" y="3201210"/>
          <a:ext cx="5111749" cy="161536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Who else should you talk to?</a:t>
          </a:r>
        </a:p>
      </dsp:txBody>
      <dsp:txXfrm rot="10800000">
        <a:off x="0" y="3201210"/>
        <a:ext cx="5111749" cy="1049615"/>
      </dsp:txXfrm>
    </dsp:sp>
    <dsp:sp modelId="{88A8F11C-E3C6-4167-BAD9-4A237BCFAAF4}">
      <dsp:nvSpPr>
        <dsp:cNvPr id="0" name=""/>
        <dsp:cNvSpPr/>
      </dsp:nvSpPr>
      <dsp:spPr>
        <a:xfrm rot="10800000">
          <a:off x="0" y="1601600"/>
          <a:ext cx="5111749" cy="161536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 challenges and opportunities.</a:t>
          </a:r>
        </a:p>
      </dsp:txBody>
      <dsp:txXfrm rot="10800000">
        <a:off x="0" y="1601600"/>
        <a:ext cx="5111749" cy="1049615"/>
      </dsp:txXfrm>
    </dsp:sp>
    <dsp:sp modelId="{C04E94B7-1947-4CCF-A8ED-0160A431E8F7}">
      <dsp:nvSpPr>
        <dsp:cNvPr id="0" name=""/>
        <dsp:cNvSpPr/>
      </dsp:nvSpPr>
      <dsp:spPr>
        <a:xfrm rot="10800000">
          <a:off x="0" y="1989"/>
          <a:ext cx="5111749" cy="161536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Talk to local businesses and stakeholders</a:t>
          </a:r>
        </a:p>
      </dsp:txBody>
      <dsp:txXfrm rot="10800000">
        <a:off x="0" y="1989"/>
        <a:ext cx="5111749" cy="1049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1DF60-CBFD-684F-97C7-740595316EE6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95091-01A5-A34F-828D-82FCF6728389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three W’s—the “who,” “what” and “why” of your message or request.</a:t>
          </a:r>
        </a:p>
      </dsp:txBody>
      <dsp:txXfrm>
        <a:off x="0" y="0"/>
        <a:ext cx="8229600" cy="1131490"/>
      </dsp:txXfrm>
    </dsp:sp>
    <dsp:sp modelId="{D461A33D-50D8-DD43-A119-147F79A8F7AB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F68B2-0502-B442-AA36-4C8F12149F01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benefits of collaboration—to both you and your partner.</a:t>
          </a:r>
        </a:p>
      </dsp:txBody>
      <dsp:txXfrm>
        <a:off x="0" y="1131490"/>
        <a:ext cx="8229600" cy="1131490"/>
      </dsp:txXfrm>
    </dsp:sp>
    <dsp:sp modelId="{8C4D9635-A0B2-6544-988D-046443C17146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18F7D-81E6-664B-8837-45E1BC7A439E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Any barriers you’ve identified that could make it challenging to work together, and how you plan to get past them.</a:t>
          </a:r>
        </a:p>
      </dsp:txBody>
      <dsp:txXfrm>
        <a:off x="0" y="2262981"/>
        <a:ext cx="8229600" cy="1131490"/>
      </dsp:txXfrm>
    </dsp:sp>
    <dsp:sp modelId="{949345F2-7713-AC46-B3A2-63FB2F4E1511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97DAC-F76E-834B-8AE3-AEBB17BEB79E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 call to action that clearly identifies what you are asking potential stakeholder to do if they say “yes.” </a:t>
          </a:r>
        </a:p>
      </dsp:txBody>
      <dsp:txXfrm>
        <a:off x="0" y="3394472"/>
        <a:ext cx="822960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2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54B57527-CB80-4D4E-AACE-1CDA459E6949}" type="datetimeFigureOut">
              <a:rPr lang="en-US" smtClean="0"/>
              <a:t>7/31/24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334F114-7A0D-4C0B-BE41-8E1C2A01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0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2871E553-8040-42F1-86CF-92EC191F729D}" type="datetimeFigureOut">
              <a:rPr lang="en-US" smtClean="0"/>
              <a:pPr/>
              <a:t>7/31/24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D37D8F31-ADD3-4C1D-8C08-9CE992CBB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carrie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5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2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2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Once you’ve narrowed down opportunities.</a:t>
            </a:r>
          </a:p>
          <a:p>
            <a:r>
              <a:rPr lang="en-US"/>
              <a:t>Needs and desires vs. market demand.</a:t>
            </a:r>
          </a:p>
          <a:p>
            <a:r>
              <a:rPr lang="en-US"/>
              <a:t>Desire to buy a product and an ability pay for it.</a:t>
            </a:r>
          </a:p>
          <a:p>
            <a:r>
              <a:rPr lang="en-US"/>
              <a:t>What are existing businesses selling to whom at what prices? What other markets have they tried in the past? Other market opportunities they haven’t seriously considered.</a:t>
            </a:r>
          </a:p>
          <a:p>
            <a:r>
              <a:rPr lang="en-US"/>
              <a:t>Other sources of demand – scale, buyer types, added value, replacing imports.</a:t>
            </a:r>
          </a:p>
          <a:p>
            <a:r>
              <a:rPr lang="en-US"/>
              <a:t>Talk with current and potential buyers (demand partners) – what do they want? Challenges and opportunities with regional businesses? Potential business partners?</a:t>
            </a:r>
          </a:p>
          <a:p>
            <a:r>
              <a:rPr lang="en-US"/>
              <a:t>Secondary info on sector.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94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Nmelissa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84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6A95B-32C3-4CB1-A136-25FC144389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8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D8F31-ADD3-4C1D-8C08-9CE992CBB2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4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70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255520"/>
            <a:ext cx="9144000" cy="399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>
            <a:lvl1pPr>
              <a:defRPr>
                <a:solidFill>
                  <a:srgbClr val="70946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0946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69D7D-E1A6-433A-D358-D12E9483F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43" y="6366063"/>
            <a:ext cx="2133601" cy="4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2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1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CD727-80FE-F002-4BFA-73B2ED94C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43" y="6366063"/>
            <a:ext cx="2133601" cy="4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6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4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370320"/>
            <a:ext cx="1676400" cy="33528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7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3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4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70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FDBD7-DCF5-E697-9743-6FC3331701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43" y="6366063"/>
            <a:ext cx="2133601" cy="4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lthworks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do.org/wealthcreation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iff"/><Relationship Id="rId4" Type="http://schemas.openxmlformats.org/officeDocument/2006/relationships/hyperlink" Target="http://www.wealthworks.org/connect/hub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levy@nado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kissel@nado.org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www.nado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680" y="857250"/>
            <a:ext cx="9225359" cy="1903646"/>
          </a:xfrm>
          <a:custGeom>
            <a:avLst/>
            <a:gdLst/>
            <a:ahLst/>
            <a:cxnLst/>
            <a:rect l="l" t="t" r="r" b="b"/>
            <a:pathLst>
              <a:path w="18450717" h="3807291">
                <a:moveTo>
                  <a:pt x="0" y="0"/>
                </a:moveTo>
                <a:lnTo>
                  <a:pt x="18450718" y="0"/>
                </a:lnTo>
                <a:lnTo>
                  <a:pt x="18450718" y="3807291"/>
                </a:lnTo>
                <a:lnTo>
                  <a:pt x="0" y="3807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3" r="-463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" name="Freeform 3"/>
          <p:cNvSpPr/>
          <p:nvPr/>
        </p:nvSpPr>
        <p:spPr>
          <a:xfrm rot="-10800000">
            <a:off x="0" y="4321484"/>
            <a:ext cx="9144000" cy="1878339"/>
          </a:xfrm>
          <a:custGeom>
            <a:avLst/>
            <a:gdLst/>
            <a:ahLst/>
            <a:cxnLst/>
            <a:rect l="l" t="t" r="r" b="b"/>
            <a:pathLst>
              <a:path w="18288000" h="3756677">
                <a:moveTo>
                  <a:pt x="0" y="0"/>
                </a:moveTo>
                <a:lnTo>
                  <a:pt x="18288000" y="0"/>
                </a:lnTo>
                <a:lnTo>
                  <a:pt x="18288000" y="3756678"/>
                </a:lnTo>
                <a:lnTo>
                  <a:pt x="0" y="3756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5" r="-235"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4" name="Group 4"/>
          <p:cNvGrpSpPr/>
          <p:nvPr/>
        </p:nvGrpSpPr>
        <p:grpSpPr>
          <a:xfrm>
            <a:off x="564582" y="1659249"/>
            <a:ext cx="8014837" cy="3539503"/>
            <a:chOff x="0" y="0"/>
            <a:chExt cx="5587686" cy="24676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87686" cy="2467627"/>
            </a:xfrm>
            <a:custGeom>
              <a:avLst/>
              <a:gdLst/>
              <a:ahLst/>
              <a:cxnLst/>
              <a:rect l="l" t="t" r="r" b="b"/>
              <a:pathLst>
                <a:path w="5587686" h="2467627">
                  <a:moveTo>
                    <a:pt x="0" y="0"/>
                  </a:moveTo>
                  <a:lnTo>
                    <a:pt x="5587686" y="0"/>
                  </a:lnTo>
                  <a:lnTo>
                    <a:pt x="5587686" y="2467627"/>
                  </a:lnTo>
                  <a:lnTo>
                    <a:pt x="0" y="2467627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7A8096"/>
              </a:solidFill>
              <a:prstDash val="solid"/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5587686" cy="249620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145"/>
                </a:lnSpc>
              </a:pPr>
              <a:endParaRPr sz="900"/>
            </a:p>
          </p:txBody>
        </p:sp>
      </p:grpSp>
      <p:sp>
        <p:nvSpPr>
          <p:cNvPr id="7" name="Freeform 7"/>
          <p:cNvSpPr/>
          <p:nvPr/>
        </p:nvSpPr>
        <p:spPr>
          <a:xfrm>
            <a:off x="3344957" y="2282349"/>
            <a:ext cx="2454087" cy="478547"/>
          </a:xfrm>
          <a:custGeom>
            <a:avLst/>
            <a:gdLst/>
            <a:ahLst/>
            <a:cxnLst/>
            <a:rect l="l" t="t" r="r" b="b"/>
            <a:pathLst>
              <a:path w="4908173" h="957094">
                <a:moveTo>
                  <a:pt x="0" y="0"/>
                </a:moveTo>
                <a:lnTo>
                  <a:pt x="4908172" y="0"/>
                </a:lnTo>
                <a:lnTo>
                  <a:pt x="4908172" y="957094"/>
                </a:lnTo>
                <a:lnTo>
                  <a:pt x="0" y="9570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8" name="TextBox 8"/>
          <p:cNvSpPr txBox="1"/>
          <p:nvPr/>
        </p:nvSpPr>
        <p:spPr>
          <a:xfrm>
            <a:off x="2106944" y="3260188"/>
            <a:ext cx="493011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673" spc="167" dirty="0">
                <a:solidFill>
                  <a:srgbClr val="7A8096"/>
                </a:solidFill>
                <a:latin typeface="Agrandir Bold"/>
                <a:ea typeface="Agrandir Bold"/>
                <a:cs typeface="Agrandir Bold"/>
                <a:sym typeface="Agrandir Bold"/>
              </a:rPr>
              <a:t>Building Partnerships and Engaging New Demand Partners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25219" y="3819048"/>
            <a:ext cx="3093563" cy="202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5"/>
              </a:lnSpc>
            </a:pPr>
            <a:r>
              <a:rPr lang="en-US" sz="1147" spc="115">
                <a:solidFill>
                  <a:srgbClr val="7A8096"/>
                </a:solidFill>
                <a:latin typeface="Economica"/>
                <a:ea typeface="Economica"/>
                <a:cs typeface="Economica"/>
                <a:sym typeface="Economica"/>
              </a:rPr>
              <a:t>SUBTITLE OR TAGLINE HERE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B3C2-8226-68CC-636C-5A706542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Partner Elevator Pitch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0553A-7365-EE5B-E417-1E604D9EC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15DEF-B31B-095D-7859-2C1C6E825EEC}"/>
              </a:ext>
            </a:extLst>
          </p:cNvPr>
          <p:cNvSpPr txBox="1"/>
          <p:nvPr/>
        </p:nvSpPr>
        <p:spPr>
          <a:xfrm>
            <a:off x="8610601" y="246101"/>
            <a:ext cx="30804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7AC7E71-2B58-8313-6578-7C545DA00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855255"/>
              </p:ext>
            </p:extLst>
          </p:nvPr>
        </p:nvGraphicFramePr>
        <p:xfrm>
          <a:off x="303179" y="1610718"/>
          <a:ext cx="8461443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573">
                  <a:extLst>
                    <a:ext uri="{9D8B030D-6E8A-4147-A177-3AD203B41FA5}">
                      <a16:colId xmlns:a16="http://schemas.microsoft.com/office/drawing/2014/main" val="2084787584"/>
                    </a:ext>
                  </a:extLst>
                </a:gridCol>
                <a:gridCol w="6113870">
                  <a:extLst>
                    <a:ext uri="{9D8B030D-6E8A-4147-A177-3AD203B41FA5}">
                      <a16:colId xmlns:a16="http://schemas.microsoft.com/office/drawing/2014/main" val="2299028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Pitch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Questions to Help You Get There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82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Three W’s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Who are you and who do you represent?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What do you or your org do?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Why is your org doing this work? What need are you serving?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How will their participation benefit you and your org? What is the value-added to the potential partner of collaborating with you?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726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Benefits and Barriers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will their participation benefit you and your organization? What is the value-added to the potential partner of collaborating with you?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potential barriers to working together?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will you address these barriers?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3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to Action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specifically are you asking their organization to do?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immediate next steps that you would like them to take?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234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50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EC422-BA37-6A8B-B6E5-B96717B12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F2555-2E2A-5967-5720-2725FC1C2D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7858"/>
            <a:ext cx="9909728" cy="4525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AD7BD0-D74F-FA5A-975D-27BC1298C945}"/>
              </a:ext>
            </a:extLst>
          </p:cNvPr>
          <p:cNvSpPr txBox="1"/>
          <p:nvPr/>
        </p:nvSpPr>
        <p:spPr>
          <a:xfrm>
            <a:off x="725214" y="274638"/>
            <a:ext cx="711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WealthWorks Website - www.wealthworks.org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36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8C01B-6974-24A4-A607-9E795CC3B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E5FDB-6D18-1C81-4FF2-C86B961269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3" y="1095410"/>
            <a:ext cx="7772400" cy="57625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6F3B93-7EC8-0F02-A057-3A30C8CE9974}"/>
              </a:ext>
            </a:extLst>
          </p:cNvPr>
          <p:cNvSpPr txBox="1"/>
          <p:nvPr/>
        </p:nvSpPr>
        <p:spPr>
          <a:xfrm>
            <a:off x="725214" y="274638"/>
            <a:ext cx="7114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NADO Wealth Creation Website – </a:t>
            </a:r>
            <a:r>
              <a:rPr lang="en-US" sz="2800" dirty="0">
                <a:hlinkClick r:id="rId3"/>
              </a:rPr>
              <a:t>www.nado.org/wealthcreation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82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2600" y="17463"/>
            <a:ext cx="8661400" cy="1289050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WealthWorks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Regional Hubs</a:t>
            </a:r>
          </a:p>
        </p:txBody>
      </p:sp>
      <p:pic>
        <p:nvPicPr>
          <p:cNvPr id="8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11213" y="1717675"/>
            <a:ext cx="8332787" cy="385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5534" y="6342387"/>
            <a:ext cx="468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http://www.wealthworks.org/connect/hubs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102" y="5654795"/>
            <a:ext cx="2469997" cy="5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For More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E30A0-1C82-599A-18B6-1C03E44447F0}"/>
              </a:ext>
            </a:extLst>
          </p:cNvPr>
          <p:cNvSpPr txBox="1"/>
          <p:nvPr/>
        </p:nvSpPr>
        <p:spPr>
          <a:xfrm>
            <a:off x="685800" y="1752600"/>
            <a:ext cx="1920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Melissa Levy</a:t>
            </a:r>
          </a:p>
          <a:p>
            <a:r>
              <a:rPr lang="en-US" dirty="0"/>
              <a:t>NADO</a:t>
            </a:r>
          </a:p>
          <a:p>
            <a:r>
              <a:rPr lang="en-US" dirty="0">
                <a:hlinkClick r:id="rId3"/>
              </a:rPr>
              <a:t>mlevy@nado.org</a:t>
            </a:r>
            <a:endParaRPr lang="en-US" dirty="0"/>
          </a:p>
          <a:p>
            <a:r>
              <a:rPr lang="en-US" dirty="0">
                <a:hlinkClick r:id="rId4"/>
              </a:rPr>
              <a:t>www.nado.org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14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50241EB6-F859-E4D0-5C18-2A97878775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94" y="3747477"/>
            <a:ext cx="8229600" cy="20310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7351FF-9BD4-86FE-0246-01B2A58F84B8}"/>
              </a:ext>
            </a:extLst>
          </p:cNvPr>
          <p:cNvSpPr txBox="1"/>
          <p:nvPr/>
        </p:nvSpPr>
        <p:spPr>
          <a:xfrm>
            <a:off x="3434256" y="1752600"/>
            <a:ext cx="1920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Carrie Kissel</a:t>
            </a:r>
          </a:p>
          <a:p>
            <a:r>
              <a:rPr lang="en-US" dirty="0"/>
              <a:t>NADO</a:t>
            </a:r>
          </a:p>
          <a:p>
            <a:r>
              <a:rPr lang="en-US" dirty="0">
                <a:hlinkClick r:id="rId6"/>
              </a:rPr>
              <a:t>ckissel@nado.org</a:t>
            </a:r>
            <a:r>
              <a:rPr lang="en-US"/>
              <a:t> </a:t>
            </a:r>
            <a:endParaRPr lang="en-US" dirty="0"/>
          </a:p>
          <a:p>
            <a:r>
              <a:rPr lang="en-US" dirty="0">
                <a:hlinkClick r:id="rId4"/>
              </a:rPr>
              <a:t>www.nado.org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u="sng">
                <a:latin typeface="+mn-lt"/>
                <a:cs typeface="Candara"/>
              </a:rPr>
              <a:t>Relationships…Relationships…</a:t>
            </a:r>
            <a:br>
              <a:rPr lang="en-US" sz="4000" u="sng">
                <a:latin typeface="+mn-lt"/>
                <a:cs typeface="Candara"/>
              </a:rPr>
            </a:br>
            <a:r>
              <a:rPr lang="en-US" sz="4000" u="sng">
                <a:latin typeface="+mn-lt"/>
                <a:cs typeface="Candara"/>
              </a:rPr>
              <a:t>Relationships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33400" y="1752600"/>
            <a:ext cx="8077200" cy="41148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60375" marR="0" lvl="0" indent="-457200" defTabSz="457200" rtl="0" eaLnBrk="1" fontAlgn="auto" latinLnBrk="0" hangingPunct="1">
              <a:lnSpc>
                <a:spcPct val="120000"/>
              </a:lnSpc>
              <a:spcBef>
                <a:spcPts val="576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relationships </a:t>
            </a: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other community</a:t>
            </a:r>
            <a:r>
              <a:rPr kumimoji="0" lang="en-US" sz="3800" b="1" i="0" u="none" strike="noStrike" kern="1200" cap="none" spc="0" normalizeH="0" noProof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partners </a:t>
            </a:r>
            <a:r>
              <a:rPr kumimoji="0" lang="en-US" sz="3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focus on a sector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0375" marR="0" lvl="0" indent="-457200" defTabSz="457200" rtl="0" eaLnBrk="1" fontAlgn="auto" latinLnBrk="0" hangingPunct="1">
              <a:lnSpc>
                <a:spcPct val="120000"/>
              </a:lnSpc>
              <a:spcBef>
                <a:spcPts val="576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800"/>
              <a:t>Build relationships </a:t>
            </a:r>
            <a:r>
              <a:rPr lang="en-US" sz="3800" b="1">
                <a:solidFill>
                  <a:srgbClr val="9A0000"/>
                </a:solidFill>
              </a:rPr>
              <a:t>with demand</a:t>
            </a:r>
          </a:p>
          <a:p>
            <a:pPr marL="460375" marR="0" lvl="0" indent="-457200" defTabSz="457200" rtl="0" eaLnBrk="1" fontAlgn="auto" latinLnBrk="0" hangingPunct="1">
              <a:lnSpc>
                <a:spcPct val="120000"/>
              </a:lnSpc>
              <a:spcBef>
                <a:spcPts val="576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relationships </a:t>
            </a: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other producers, suppliers, etc. </a:t>
            </a:r>
          </a:p>
          <a:p>
            <a:pPr marL="460375" marR="0" lvl="0" indent="-457200" defTabSz="457200" rtl="0" eaLnBrk="1" fontAlgn="auto" latinLnBrk="0" hangingPunct="1">
              <a:lnSpc>
                <a:spcPct val="120000"/>
              </a:lnSpc>
              <a:spcBef>
                <a:spcPts val="576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800"/>
              <a:t>Build relationships </a:t>
            </a:r>
            <a:r>
              <a:rPr lang="en-US" sz="3800" b="1">
                <a:solidFill>
                  <a:srgbClr val="9A0000"/>
                </a:solidFill>
              </a:rPr>
              <a:t>with support partners </a:t>
            </a:r>
            <a:r>
              <a:rPr lang="en-US" sz="3800"/>
              <a:t>(e.g., educational institutions, financial institutions, Cooperative Extension)</a:t>
            </a:r>
          </a:p>
          <a:p>
            <a:pPr marL="460375" marR="0" lvl="0" indent="-457200" defTabSz="457200" rtl="0" eaLnBrk="1" fontAlgn="auto" latinLnBrk="0" hangingPunct="1">
              <a:lnSpc>
                <a:spcPct val="120000"/>
              </a:lnSpc>
              <a:spcBef>
                <a:spcPts val="576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many, many others!</a:t>
            </a:r>
          </a:p>
          <a:p>
            <a:pPr marL="460375" marR="0" lvl="0" indent="-457200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4500"/>
          </a:p>
          <a:p>
            <a:pPr marL="460375" marR="0" lvl="0" indent="-45720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Coordination</a:t>
            </a:r>
            <a:r>
              <a:rPr kumimoji="0" lang="en-US" sz="4500" b="1" i="0" u="none" strike="noStrike" kern="1200" cap="none" spc="0" normalizeH="0" noProof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role is central and critical!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10600" cy="1143000"/>
          </a:xfrm>
        </p:spPr>
        <p:txBody>
          <a:bodyPr>
            <a:noAutofit/>
          </a:bodyPr>
          <a:lstStyle/>
          <a:p>
            <a:r>
              <a:rPr lang="en-US" sz="4000" b="1" u="sng">
                <a:cs typeface="Candara"/>
              </a:rPr>
              <a:t>Uncovering Motivation for Engaging</a:t>
            </a:r>
            <a:br>
              <a:rPr lang="en-US" sz="4000" b="1" u="sng">
                <a:cs typeface="Candara"/>
              </a:rPr>
            </a:br>
            <a:endParaRPr lang="en-US" sz="4000" b="1" u="sng">
              <a:cs typeface="Candara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1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D16349"/>
              </a:buClr>
              <a:buFont typeface="Wingdings 2"/>
              <a:buNone/>
            </a:pPr>
            <a:r>
              <a:rPr lang="en-US" sz="2400" b="1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What is their self-interest in engaging  further?  </a:t>
            </a:r>
          </a:p>
          <a:p>
            <a:pPr marL="0" indent="0" algn="ctr">
              <a:buClr>
                <a:srgbClr val="D16349"/>
              </a:buClr>
              <a:buFont typeface="Wingdings 2"/>
              <a:buNone/>
            </a:pPr>
            <a:r>
              <a:rPr lang="en-US" sz="2400" b="1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What benefits can we/the product offer that they value? </a:t>
            </a:r>
          </a:p>
          <a:p>
            <a:pPr marL="0" indent="0" algn="ctr">
              <a:buClr>
                <a:srgbClr val="D16349"/>
              </a:buClr>
              <a:buFont typeface="Wingdings 2"/>
              <a:buNone/>
            </a:pPr>
            <a:r>
              <a:rPr lang="en-US" sz="2400" b="1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This is their “value proposition.”</a:t>
            </a:r>
          </a:p>
          <a:p>
            <a:endParaRPr lang="en-US" sz="240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2286000"/>
            <a:ext cx="7543800" cy="3352800"/>
          </a:xfrm>
          <a:prstGeom prst="roundRect">
            <a:avLst/>
          </a:prstGeom>
          <a:solidFill>
            <a:srgbClr val="70946B"/>
          </a:solidFill>
          <a:ln>
            <a:solidFill>
              <a:srgbClr val="3F5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A0000"/>
              </a:buClr>
            </a:pPr>
            <a:r>
              <a:rPr lang="en-US" sz="2400" b="1" u="sng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Three levels of Interests</a:t>
            </a:r>
            <a:r>
              <a:rPr lang="en-US" sz="24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Clr>
                <a:srgbClr val="9A0000"/>
              </a:buClr>
            </a:pPr>
            <a:endParaRPr lang="en-US" sz="1100" b="1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576"/>
              </a:spcBef>
              <a:buClr>
                <a:srgbClr val="9A0000"/>
              </a:buClr>
            </a:pPr>
            <a:r>
              <a:rPr lang="en-US" sz="24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Self:  </a:t>
            </a:r>
            <a:r>
              <a:rPr lang="en-US" sz="240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What’s in it for me?</a:t>
            </a:r>
          </a:p>
          <a:p>
            <a:pPr algn="ctr">
              <a:spcBef>
                <a:spcPts val="576"/>
              </a:spcBef>
              <a:buClr>
                <a:srgbClr val="9A0000"/>
              </a:buClr>
            </a:pPr>
            <a:r>
              <a:rPr lang="en-US" sz="24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Shared:</a:t>
            </a:r>
            <a:r>
              <a:rPr lang="en-US" sz="240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What’s in it for us?</a:t>
            </a:r>
          </a:p>
          <a:p>
            <a:pPr algn="ctr">
              <a:spcBef>
                <a:spcPts val="576"/>
              </a:spcBef>
              <a:buClr>
                <a:srgbClr val="9A0000"/>
              </a:buClr>
            </a:pPr>
            <a:r>
              <a:rPr lang="en-US" sz="24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Common:  </a:t>
            </a:r>
            <a:r>
              <a:rPr lang="en-US" sz="240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What’s in it for other </a:t>
            </a:r>
          </a:p>
          <a:p>
            <a:pPr algn="ctr">
              <a:spcBef>
                <a:spcPts val="576"/>
              </a:spcBef>
              <a:buClr>
                <a:srgbClr val="9A0000"/>
              </a:buClr>
            </a:pPr>
            <a:r>
              <a:rPr lang="en-US" sz="240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people/the region?</a:t>
            </a:r>
          </a:p>
        </p:txBody>
      </p:sp>
      <p:sp>
        <p:nvSpPr>
          <p:cNvPr id="8" name="Down Arrow 7"/>
          <p:cNvSpPr/>
          <p:nvPr/>
        </p:nvSpPr>
        <p:spPr>
          <a:xfrm>
            <a:off x="7086600" y="3581400"/>
            <a:ext cx="332232" cy="1435608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9A0000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8F5F4E-22E8-C455-7052-1991BB8A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/>
              <a:t>Exercise: Value Propositions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0507A50-D186-F630-D257-DD3C6AEE9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650ED283-8145-21CC-6524-395721DBF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6ACA7-1C26-CDAD-B6BF-430C8BA7B7CE}"/>
              </a:ext>
            </a:extLst>
          </p:cNvPr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2800" b="1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3E1F52D-13A3-364D-B58D-D075BB11C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473847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0D04F35-2D86-0112-99E0-B71DC981E61E}"/>
              </a:ext>
            </a:extLst>
          </p:cNvPr>
          <p:cNvSpPr txBox="1"/>
          <p:nvPr/>
        </p:nvSpPr>
        <p:spPr>
          <a:xfrm>
            <a:off x="8610601" y="246101"/>
            <a:ext cx="30804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58611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76E3-EAB4-4DF1-F999-7ABA53B1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Opportunities to Build Partnerships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F4979F9-2EBF-78F0-EBE7-6B41BB993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71B0E4-A279-7C40-D00F-1AA34B9B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209395"/>
              </p:ext>
            </p:extLst>
          </p:nvPr>
        </p:nvGraphicFramePr>
        <p:xfrm>
          <a:off x="625061" y="1203036"/>
          <a:ext cx="7579844" cy="4824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988">
                  <a:extLst>
                    <a:ext uri="{9D8B030D-6E8A-4147-A177-3AD203B41FA5}">
                      <a16:colId xmlns:a16="http://schemas.microsoft.com/office/drawing/2014/main" val="798007823"/>
                    </a:ext>
                  </a:extLst>
                </a:gridCol>
                <a:gridCol w="1939464">
                  <a:extLst>
                    <a:ext uri="{9D8B030D-6E8A-4147-A177-3AD203B41FA5}">
                      <a16:colId xmlns:a16="http://schemas.microsoft.com/office/drawing/2014/main" val="460918418"/>
                    </a:ext>
                  </a:extLst>
                </a:gridCol>
                <a:gridCol w="1993928">
                  <a:extLst>
                    <a:ext uri="{9D8B030D-6E8A-4147-A177-3AD203B41FA5}">
                      <a16:colId xmlns:a16="http://schemas.microsoft.com/office/drawing/2014/main" val="1956561749"/>
                    </a:ext>
                  </a:extLst>
                </a:gridCol>
                <a:gridCol w="1939464">
                  <a:extLst>
                    <a:ext uri="{9D8B030D-6E8A-4147-A177-3AD203B41FA5}">
                      <a16:colId xmlns:a16="http://schemas.microsoft.com/office/drawing/2014/main" val="3738397278"/>
                    </a:ext>
                  </a:extLst>
                </a:gridCol>
              </a:tblGrid>
              <a:tr h="4975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200">
                          <a:effectLst/>
                        </a:rPr>
                        <a:t>Community Capital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200">
                          <a:effectLst/>
                        </a:rPr>
                        <a:t>Current committee members (or other leadership)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200">
                          <a:effectLst/>
                        </a:rPr>
                        <a:t>Potential partners working to build these assets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200">
                          <a:effectLst/>
                        </a:rPr>
                        <a:t>Why would they be interested in participating in your work?  How would you engage them?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3670545680"/>
                  </a:ext>
                </a:extLst>
              </a:tr>
              <a:tr h="9679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Individual capital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(health, wellness, workforce, education, other skills)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2541722501"/>
                  </a:ext>
                </a:extLst>
              </a:tr>
              <a:tr h="8111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Intellectual capital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(innovation partners)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3891444481"/>
                  </a:ext>
                </a:extLst>
              </a:tr>
              <a:tr h="1124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Natural capital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(businesses, organizations, or agencies focused on land, water, air, etc.)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3582161452"/>
                  </a:ext>
                </a:extLst>
              </a:tr>
              <a:tr h="1124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Built capital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(owners and operators of infrastructure, including private sector)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l"/>
                        </a:tabLs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8486094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FF7627-316C-0FF4-83A3-79B8ED27283D}"/>
              </a:ext>
            </a:extLst>
          </p:cNvPr>
          <p:cNvSpPr txBox="1"/>
          <p:nvPr/>
        </p:nvSpPr>
        <p:spPr>
          <a:xfrm>
            <a:off x="8610601" y="246101"/>
            <a:ext cx="30804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5391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BAC3-EA0C-6859-D90B-650434D8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Strength Assessment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0EA3F-6BD3-2539-690F-4AF7B64A2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8CADA-F350-89AA-0B9B-8817112DD6BE}"/>
              </a:ext>
            </a:extLst>
          </p:cNvPr>
          <p:cNvSpPr txBox="1"/>
          <p:nvPr/>
        </p:nvSpPr>
        <p:spPr>
          <a:xfrm>
            <a:off x="8610601" y="246101"/>
            <a:ext cx="30804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A6A712-1EC1-5246-DF71-C5DF885F2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224834"/>
              </p:ext>
            </p:extLst>
          </p:nvPr>
        </p:nvGraphicFramePr>
        <p:xfrm>
          <a:off x="114300" y="1325880"/>
          <a:ext cx="8918642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629">
                  <a:extLst>
                    <a:ext uri="{9D8B030D-6E8A-4147-A177-3AD203B41FA5}">
                      <a16:colId xmlns:a16="http://schemas.microsoft.com/office/drawing/2014/main" val="1592483981"/>
                    </a:ext>
                  </a:extLst>
                </a:gridCol>
                <a:gridCol w="899923">
                  <a:extLst>
                    <a:ext uri="{9D8B030D-6E8A-4147-A177-3AD203B41FA5}">
                      <a16:colId xmlns:a16="http://schemas.microsoft.com/office/drawing/2014/main" val="1945279211"/>
                    </a:ext>
                  </a:extLst>
                </a:gridCol>
                <a:gridCol w="875925">
                  <a:extLst>
                    <a:ext uri="{9D8B030D-6E8A-4147-A177-3AD203B41FA5}">
                      <a16:colId xmlns:a16="http://schemas.microsoft.com/office/drawing/2014/main" val="2500239012"/>
                    </a:ext>
                  </a:extLst>
                </a:gridCol>
                <a:gridCol w="827149">
                  <a:extLst>
                    <a:ext uri="{9D8B030D-6E8A-4147-A177-3AD203B41FA5}">
                      <a16:colId xmlns:a16="http://schemas.microsoft.com/office/drawing/2014/main" val="1442683143"/>
                    </a:ext>
                  </a:extLst>
                </a:gridCol>
                <a:gridCol w="960698">
                  <a:extLst>
                    <a:ext uri="{9D8B030D-6E8A-4147-A177-3AD203B41FA5}">
                      <a16:colId xmlns:a16="http://schemas.microsoft.com/office/drawing/2014/main" val="2727822945"/>
                    </a:ext>
                  </a:extLst>
                </a:gridCol>
                <a:gridCol w="1011318">
                  <a:extLst>
                    <a:ext uri="{9D8B030D-6E8A-4147-A177-3AD203B41FA5}">
                      <a16:colId xmlns:a16="http://schemas.microsoft.com/office/drawing/2014/main" val="319254699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Partnership Characteristics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Agree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Agree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Neutral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Disagree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Strongly Disagree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0829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organization and our core partners have a shared vision for creating change.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95703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My organization and our partners collect data, measure progress, maintain alignment of our programming, and hold one another accountable for maintaining momentum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62101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various activities are coordinated through either a shared plan of action or our own separate (yet aligned and complementary) plans.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68855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My organization and our core partners communicate about our work consistently and continuously.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49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organization and our core partners are organized in some way so that our working relationships will extend beyond the short-term.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CCCCCC"/>
                          </a:highlight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highlight>
                          <a:srgbClr val="CCCC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404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58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B53E1-8F0C-2911-D0C7-33B0B405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/>
              <a:t>Preliminary Demand Research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E5EC8C7-8D09-6851-EF10-A1355F012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DF2CA88-1605-6A99-007F-0FCE8F573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A00BDBF-6382-2410-CF32-E81B862E9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41775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241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32F1-7400-8D8C-CC21-EF4BADB2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/>
              <a:t>Identify &amp; Engage Market Players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E7951C-83A9-4D2B-5B88-C7FDA98B1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3416E57-1F52-E055-9C00-BE117B92F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0CB4FF9-DE89-F8D7-D6DD-62032706C4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020668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34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C685FD-D6C7-3D77-2939-AB766330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How to Design an Elevator Pitch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478A93E-B543-6C06-47C8-068FD525E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C658E753-E99A-40F0-A7ED-2E1CD8F8D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8414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76671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2013 05 3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2013 05 30</Template>
  <TotalTime>1718</TotalTime>
  <Words>931</Words>
  <Application>Microsoft Macintosh PowerPoint</Application>
  <PresentationFormat>On-screen Show (4:3)</PresentationFormat>
  <Paragraphs>165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Agrandir Bold</vt:lpstr>
      <vt:lpstr>Aptos</vt:lpstr>
      <vt:lpstr>Arial</vt:lpstr>
      <vt:lpstr>Calibri</vt:lpstr>
      <vt:lpstr>Candara</vt:lpstr>
      <vt:lpstr>Economica</vt:lpstr>
      <vt:lpstr>Wingdings 2</vt:lpstr>
      <vt:lpstr>Powerpoint 2013 05 30</vt:lpstr>
      <vt:lpstr>PowerPoint Presentation</vt:lpstr>
      <vt:lpstr>Relationships…Relationships… Relationships</vt:lpstr>
      <vt:lpstr>Uncovering Motivation for Engaging </vt:lpstr>
      <vt:lpstr>Exercise: Value Propositions</vt:lpstr>
      <vt:lpstr>Opportunities to Build Partnerships</vt:lpstr>
      <vt:lpstr>Partner Strength Assessment</vt:lpstr>
      <vt:lpstr>Preliminary Demand Research</vt:lpstr>
      <vt:lpstr>Identify &amp; Engage Market Players</vt:lpstr>
      <vt:lpstr>How to Design an Elevator Pitch</vt:lpstr>
      <vt:lpstr>Demand Partner Elevator Pitch</vt:lpstr>
      <vt:lpstr>PowerPoint Presentation</vt:lpstr>
      <vt:lpstr>PowerPoint Presentation</vt:lpstr>
      <vt:lpstr>WealthWorks Regional Hubs</vt:lpstr>
      <vt:lpstr>For More Information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 Markley</dc:creator>
  <cp:lastModifiedBy>Melissa Levy</cp:lastModifiedBy>
  <cp:revision>35</cp:revision>
  <cp:lastPrinted>2023-08-10T19:15:20Z</cp:lastPrinted>
  <dcterms:created xsi:type="dcterms:W3CDTF">2014-09-09T11:43:06Z</dcterms:created>
  <dcterms:modified xsi:type="dcterms:W3CDTF">2024-08-01T01:06:24Z</dcterms:modified>
</cp:coreProperties>
</file>