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49" r:id="rId3"/>
    <p:sldId id="453" r:id="rId4"/>
    <p:sldId id="451" r:id="rId5"/>
    <p:sldId id="381" r:id="rId6"/>
    <p:sldId id="375" r:id="rId7"/>
    <p:sldId id="268" r:id="rId8"/>
    <p:sldId id="331" r:id="rId9"/>
    <p:sldId id="273" r:id="rId10"/>
    <p:sldId id="467" r:id="rId11"/>
    <p:sldId id="455" r:id="rId12"/>
    <p:sldId id="456" r:id="rId13"/>
    <p:sldId id="458" r:id="rId14"/>
    <p:sldId id="457" r:id="rId15"/>
    <p:sldId id="460" r:id="rId16"/>
    <p:sldId id="461" r:id="rId17"/>
    <p:sldId id="462" r:id="rId18"/>
    <p:sldId id="463" r:id="rId19"/>
    <p:sldId id="459" r:id="rId20"/>
    <p:sldId id="464" r:id="rId21"/>
    <p:sldId id="466" r:id="rId22"/>
    <p:sldId id="4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hade val="53000"/>
                </a:schemeClr>
              </a:solidFill>
              <a:ln w="19050">
                <a:solidFill>
                  <a:schemeClr val="lt1"/>
                </a:solidFill>
              </a:ln>
              <a:effectLst/>
            </c:spPr>
            <c:extLst>
              <c:ext xmlns:c16="http://schemas.microsoft.com/office/drawing/2014/chart" uri="{C3380CC4-5D6E-409C-BE32-E72D297353CC}">
                <c16:uniqueId val="{00000001-21DE-41EF-AD5C-98668193501B}"/>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2-21DE-41EF-AD5C-98668193501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21DE-41EF-AD5C-98668193501B}"/>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4-21DE-41EF-AD5C-98668193501B}"/>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5-21DE-41EF-AD5C-98668193501B}"/>
              </c:ext>
            </c:extLst>
          </c:dPt>
          <c:dLbls>
            <c:dLbl>
              <c:idx val="0"/>
              <c:layout>
                <c:manualLayout>
                  <c:x val="-8.7951368262556437E-2"/>
                  <c:y val="0.123486357626185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DE-41EF-AD5C-98668193501B}"/>
                </c:ext>
              </c:extLst>
            </c:dLbl>
            <c:dLbl>
              <c:idx val="1"/>
              <c:layout>
                <c:manualLayout>
                  <c:x val="-0.13601980288338866"/>
                  <c:y val="0.1428845579340380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DE-41EF-AD5C-98668193501B}"/>
                </c:ext>
              </c:extLst>
            </c:dLbl>
            <c:dLbl>
              <c:idx val="2"/>
              <c:layout>
                <c:manualLayout>
                  <c:x val="-0.17015661021643189"/>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DE-41EF-AD5C-98668193501B}"/>
                </c:ext>
              </c:extLst>
            </c:dLbl>
            <c:dLbl>
              <c:idx val="3"/>
              <c:layout>
                <c:manualLayout>
                  <c:x val="-0.10323164094924948"/>
                  <c:y val="-0.1830340098143106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DE-41EF-AD5C-98668193501B}"/>
                </c:ext>
              </c:extLst>
            </c:dLbl>
            <c:dLbl>
              <c:idx val="4"/>
              <c:layout>
                <c:manualLayout>
                  <c:x val="0.17843267716393321"/>
                  <c:y val="8.299060500146691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DE-41EF-AD5C-98668193501B}"/>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1st Qtr</c:v>
                </c:pt>
                <c:pt idx="1">
                  <c:v>2nd Qtr</c:v>
                </c:pt>
                <c:pt idx="2">
                  <c:v>3rd Qtr</c:v>
                </c:pt>
                <c:pt idx="3">
                  <c:v>4th Qtr</c:v>
                </c:pt>
              </c:strCache>
            </c:strRef>
          </c:cat>
          <c:val>
            <c:numRef>
              <c:f>Sheet1!$B$2:$B$6</c:f>
              <c:numCache>
                <c:formatCode>0%</c:formatCode>
                <c:ptCount val="5"/>
                <c:pt idx="0">
                  <c:v>0.1</c:v>
                </c:pt>
                <c:pt idx="1">
                  <c:v>0.1</c:v>
                </c:pt>
                <c:pt idx="2">
                  <c:v>0.1</c:v>
                </c:pt>
                <c:pt idx="3">
                  <c:v>0.3</c:v>
                </c:pt>
                <c:pt idx="4">
                  <c:v>0.4</c:v>
                </c:pt>
              </c:numCache>
            </c:numRef>
          </c:val>
          <c:extLst>
            <c:ext xmlns:c16="http://schemas.microsoft.com/office/drawing/2014/chart" uri="{C3380CC4-5D6E-409C-BE32-E72D297353CC}">
              <c16:uniqueId val="{00000000-21DE-41EF-AD5C-98668193501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1998435847632863"/>
          <c:y val="2.0782913321118476E-2"/>
          <c:w val="0.53675303997019996"/>
          <c:h val="0.95843417335776304"/>
        </c:manualLayout>
      </c:layout>
      <c:pieChart>
        <c:varyColors val="1"/>
        <c:ser>
          <c:idx val="0"/>
          <c:order val="0"/>
          <c:tx>
            <c:strRef>
              <c:f>Sheet1!$B$1</c:f>
              <c:strCache>
                <c:ptCount val="1"/>
                <c:pt idx="0">
                  <c:v>Sales</c:v>
                </c:pt>
              </c:strCache>
            </c:strRef>
          </c:tx>
          <c:dPt>
            <c:idx val="0"/>
            <c:bubble3D val="0"/>
            <c:spPr>
              <a:solidFill>
                <a:schemeClr val="accent4">
                  <a:shade val="53000"/>
                </a:schemeClr>
              </a:solidFill>
              <a:ln w="19050">
                <a:solidFill>
                  <a:schemeClr val="lt1"/>
                </a:solidFill>
              </a:ln>
              <a:effectLst/>
            </c:spPr>
            <c:extLst>
              <c:ext xmlns:c16="http://schemas.microsoft.com/office/drawing/2014/chart" uri="{C3380CC4-5D6E-409C-BE32-E72D297353CC}">
                <c16:uniqueId val="{00000001-21DE-41EF-AD5C-98668193501B}"/>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2-21DE-41EF-AD5C-98668193501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21DE-41EF-AD5C-98668193501B}"/>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4-21DE-41EF-AD5C-98668193501B}"/>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5-21DE-41EF-AD5C-98668193501B}"/>
              </c:ext>
            </c:extLst>
          </c:dPt>
          <c:dLbls>
            <c:dLbl>
              <c:idx val="0"/>
              <c:layout>
                <c:manualLayout>
                  <c:x val="-6.3615111541459907E-2"/>
                  <c:y val="0.1348224927951575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DE-41EF-AD5C-98668193501B}"/>
                </c:ext>
              </c:extLst>
            </c:dLbl>
            <c:dLbl>
              <c:idx val="1"/>
              <c:layout>
                <c:manualLayout>
                  <c:x val="-0.11274160984387886"/>
                  <c:y val="0.152331316235308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DE-41EF-AD5C-98668193501B}"/>
                </c:ext>
              </c:extLst>
            </c:dLbl>
            <c:dLbl>
              <c:idx val="2"/>
              <c:layout>
                <c:manualLayout>
                  <c:x val="-0.17015659936245828"/>
                  <c:y val="3.02296921034450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DE-41EF-AD5C-98668193501B}"/>
                </c:ext>
              </c:extLst>
            </c:dLbl>
            <c:dLbl>
              <c:idx val="3"/>
              <c:layout>
                <c:manualLayout>
                  <c:x val="-6.7256302286816755E-2"/>
                  <c:y val="-0.1452468272212426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DE-41EF-AD5C-98668193501B}"/>
                </c:ext>
              </c:extLst>
            </c:dLbl>
            <c:dLbl>
              <c:idx val="4"/>
              <c:layout>
                <c:manualLayout>
                  <c:x val="0.16679359678978015"/>
                  <c:y val="0.2057987452297485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DE-41EF-AD5C-98668193501B}"/>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1st Qtr</c:v>
                </c:pt>
                <c:pt idx="1">
                  <c:v>2nd Qtr</c:v>
                </c:pt>
                <c:pt idx="2">
                  <c:v>3rd Qtr</c:v>
                </c:pt>
                <c:pt idx="3">
                  <c:v>4th Qtr</c:v>
                </c:pt>
              </c:strCache>
            </c:strRef>
          </c:cat>
          <c:val>
            <c:numRef>
              <c:f>Sheet1!$B$2:$B$6</c:f>
              <c:numCache>
                <c:formatCode>0%</c:formatCode>
                <c:ptCount val="5"/>
                <c:pt idx="0">
                  <c:v>0.1</c:v>
                </c:pt>
                <c:pt idx="1">
                  <c:v>0.1</c:v>
                </c:pt>
                <c:pt idx="2">
                  <c:v>0.1</c:v>
                </c:pt>
                <c:pt idx="3">
                  <c:v>0.3</c:v>
                </c:pt>
                <c:pt idx="4">
                  <c:v>0.4</c:v>
                </c:pt>
              </c:numCache>
            </c:numRef>
          </c:val>
          <c:extLst>
            <c:ext xmlns:c16="http://schemas.microsoft.com/office/drawing/2014/chart" uri="{C3380CC4-5D6E-409C-BE32-E72D297353CC}">
              <c16:uniqueId val="{00000000-21DE-41EF-AD5C-98668193501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3EB60-8519-4BA0-A01B-3D9205BA9620}"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596AF9F5-1050-4D7D-81EB-DDCCAFD63141}">
      <dgm:prSet phldrT="[Text]" custT="1"/>
      <dgm:spPr/>
      <dgm:t>
        <a:bodyPr/>
        <a:lstStyle/>
        <a:p>
          <a:r>
            <a:rPr lang="en-US" sz="2400"/>
            <a:t>Genes &amp; Biology</a:t>
          </a:r>
        </a:p>
      </dgm:t>
    </dgm:pt>
    <dgm:pt modelId="{9D044260-214B-4E40-9BA4-937858DAC052}" type="parTrans" cxnId="{1BD1C7BF-90A0-4821-84F5-796E3DDFA5DA}">
      <dgm:prSet/>
      <dgm:spPr/>
      <dgm:t>
        <a:bodyPr/>
        <a:lstStyle/>
        <a:p>
          <a:endParaRPr lang="en-US" sz="2400"/>
        </a:p>
      </dgm:t>
    </dgm:pt>
    <dgm:pt modelId="{AD41F30B-203C-4FE4-A34E-704D850FCD9B}" type="sibTrans" cxnId="{1BD1C7BF-90A0-4821-84F5-796E3DDFA5DA}">
      <dgm:prSet/>
      <dgm:spPr/>
      <dgm:t>
        <a:bodyPr/>
        <a:lstStyle/>
        <a:p>
          <a:endParaRPr lang="en-US" sz="2400"/>
        </a:p>
      </dgm:t>
    </dgm:pt>
    <dgm:pt modelId="{8ABCAC5E-C649-46D1-832D-9831F40A6E10}">
      <dgm:prSet phldrT="[Text]" custT="1"/>
      <dgm:spPr/>
      <dgm:t>
        <a:bodyPr/>
        <a:lstStyle/>
        <a:p>
          <a:r>
            <a:rPr lang="en-US" sz="2400"/>
            <a:t>Health Behaviors</a:t>
          </a:r>
        </a:p>
      </dgm:t>
    </dgm:pt>
    <dgm:pt modelId="{4C1096DA-20AF-49CE-B8CC-C4C6D799BE59}" type="parTrans" cxnId="{07D5285B-6E2C-488C-92D3-DB88443ABAD8}">
      <dgm:prSet/>
      <dgm:spPr/>
      <dgm:t>
        <a:bodyPr/>
        <a:lstStyle/>
        <a:p>
          <a:endParaRPr lang="en-US" sz="2400"/>
        </a:p>
      </dgm:t>
    </dgm:pt>
    <dgm:pt modelId="{3A6524B6-2F3D-41B7-9EA7-189A24C5859C}" type="sibTrans" cxnId="{07D5285B-6E2C-488C-92D3-DB88443ABAD8}">
      <dgm:prSet/>
      <dgm:spPr/>
      <dgm:t>
        <a:bodyPr/>
        <a:lstStyle/>
        <a:p>
          <a:endParaRPr lang="en-US" sz="2400"/>
        </a:p>
      </dgm:t>
    </dgm:pt>
    <dgm:pt modelId="{3D8D7F05-5B0A-4937-BC5E-87B7DB32F4BB}">
      <dgm:prSet phldrT="[Text]" custT="1"/>
      <dgm:spPr/>
      <dgm:t>
        <a:bodyPr/>
        <a:lstStyle/>
        <a:p>
          <a:r>
            <a:rPr lang="en-US" sz="2400"/>
            <a:t>Clinical Care</a:t>
          </a:r>
        </a:p>
      </dgm:t>
    </dgm:pt>
    <dgm:pt modelId="{6BC85FA6-106A-49D6-8B29-F7677BBB4EFD}" type="parTrans" cxnId="{36519CC2-0138-4126-B9C3-083B67301DD4}">
      <dgm:prSet/>
      <dgm:spPr/>
      <dgm:t>
        <a:bodyPr/>
        <a:lstStyle/>
        <a:p>
          <a:endParaRPr lang="en-US" sz="2400"/>
        </a:p>
      </dgm:t>
    </dgm:pt>
    <dgm:pt modelId="{5DB9FAC4-8F2A-42C8-A878-BBE1A8690FC6}" type="sibTrans" cxnId="{36519CC2-0138-4126-B9C3-083B67301DD4}">
      <dgm:prSet/>
      <dgm:spPr/>
      <dgm:t>
        <a:bodyPr/>
        <a:lstStyle/>
        <a:p>
          <a:endParaRPr lang="en-US" sz="2400"/>
        </a:p>
      </dgm:t>
    </dgm:pt>
    <dgm:pt modelId="{0A4D9DE4-F0D5-4690-9E91-19D314D89E14}">
      <dgm:prSet phldrT="[Text]" custT="1"/>
      <dgm:spPr/>
      <dgm:t>
        <a:bodyPr/>
        <a:lstStyle/>
        <a:p>
          <a:r>
            <a:rPr lang="en-US" sz="2400"/>
            <a:t>Physical Environment</a:t>
          </a:r>
        </a:p>
      </dgm:t>
    </dgm:pt>
    <dgm:pt modelId="{845D8B70-7C82-4060-9E7F-6C4500274543}" type="parTrans" cxnId="{6A0DF771-31F7-4981-9B7D-FA8B9C767009}">
      <dgm:prSet/>
      <dgm:spPr/>
      <dgm:t>
        <a:bodyPr/>
        <a:lstStyle/>
        <a:p>
          <a:endParaRPr lang="en-US" sz="2400"/>
        </a:p>
      </dgm:t>
    </dgm:pt>
    <dgm:pt modelId="{5579F76E-1850-4C16-B8E8-DA680F2AA759}" type="sibTrans" cxnId="{6A0DF771-31F7-4981-9B7D-FA8B9C767009}">
      <dgm:prSet/>
      <dgm:spPr/>
      <dgm:t>
        <a:bodyPr/>
        <a:lstStyle/>
        <a:p>
          <a:endParaRPr lang="en-US" sz="2400"/>
        </a:p>
      </dgm:t>
    </dgm:pt>
    <dgm:pt modelId="{62823471-D759-44D8-81A9-611933C0F211}">
      <dgm:prSet phldrT="[Text]" custT="1"/>
      <dgm:spPr/>
      <dgm:t>
        <a:bodyPr/>
        <a:lstStyle/>
        <a:p>
          <a:r>
            <a:rPr lang="en-US" sz="2400"/>
            <a:t>Social &amp; Economic Factors</a:t>
          </a:r>
        </a:p>
      </dgm:t>
    </dgm:pt>
    <dgm:pt modelId="{48AF2A20-424D-4C13-BB42-0A3DC3254D7D}" type="parTrans" cxnId="{7157464E-D635-4BD5-A8F1-D7537FDF4627}">
      <dgm:prSet/>
      <dgm:spPr/>
      <dgm:t>
        <a:bodyPr/>
        <a:lstStyle/>
        <a:p>
          <a:endParaRPr lang="en-US" sz="2400"/>
        </a:p>
      </dgm:t>
    </dgm:pt>
    <dgm:pt modelId="{DD20EEA5-7EAA-4639-A324-268325AD8E2E}" type="sibTrans" cxnId="{7157464E-D635-4BD5-A8F1-D7537FDF4627}">
      <dgm:prSet/>
      <dgm:spPr/>
      <dgm:t>
        <a:bodyPr/>
        <a:lstStyle/>
        <a:p>
          <a:endParaRPr lang="en-US" sz="2400"/>
        </a:p>
      </dgm:t>
    </dgm:pt>
    <dgm:pt modelId="{0E702EF8-8489-4364-AB4A-EA93AE910A36}" type="pres">
      <dgm:prSet presAssocID="{F153EB60-8519-4BA0-A01B-3D9205BA9620}" presName="diagram" presStyleCnt="0">
        <dgm:presLayoutVars>
          <dgm:dir/>
          <dgm:resizeHandles val="exact"/>
        </dgm:presLayoutVars>
      </dgm:prSet>
      <dgm:spPr/>
    </dgm:pt>
    <dgm:pt modelId="{4B96F95A-04FE-429F-A900-340D5986FF2D}" type="pres">
      <dgm:prSet presAssocID="{596AF9F5-1050-4D7D-81EB-DDCCAFD63141}" presName="node" presStyleLbl="node1" presStyleIdx="0" presStyleCnt="5" custScaleX="126415">
        <dgm:presLayoutVars>
          <dgm:bulletEnabled val="1"/>
        </dgm:presLayoutVars>
      </dgm:prSet>
      <dgm:spPr/>
    </dgm:pt>
    <dgm:pt modelId="{75B50AE3-AA0F-432E-B92B-61D62B0AD983}" type="pres">
      <dgm:prSet presAssocID="{AD41F30B-203C-4FE4-A34E-704D850FCD9B}" presName="sibTrans" presStyleCnt="0"/>
      <dgm:spPr/>
    </dgm:pt>
    <dgm:pt modelId="{077B4A48-16B3-4050-9AF6-EACDF827B5A0}" type="pres">
      <dgm:prSet presAssocID="{62823471-D759-44D8-81A9-611933C0F211}" presName="node" presStyleLbl="node1" presStyleIdx="1" presStyleCnt="5" custScaleX="121321">
        <dgm:presLayoutVars>
          <dgm:bulletEnabled val="1"/>
        </dgm:presLayoutVars>
      </dgm:prSet>
      <dgm:spPr/>
    </dgm:pt>
    <dgm:pt modelId="{A1CB175C-0D76-474A-B017-BA7A38BC93AE}" type="pres">
      <dgm:prSet presAssocID="{DD20EEA5-7EAA-4639-A324-268325AD8E2E}" presName="sibTrans" presStyleCnt="0"/>
      <dgm:spPr/>
    </dgm:pt>
    <dgm:pt modelId="{17232E6D-77B6-41B3-A96C-2BB63E7B94EB}" type="pres">
      <dgm:prSet presAssocID="{8ABCAC5E-C649-46D1-832D-9831F40A6E10}" presName="node" presStyleLbl="node1" presStyleIdx="2" presStyleCnt="5" custScaleX="123019">
        <dgm:presLayoutVars>
          <dgm:bulletEnabled val="1"/>
        </dgm:presLayoutVars>
      </dgm:prSet>
      <dgm:spPr/>
    </dgm:pt>
    <dgm:pt modelId="{F40C14B6-0CC5-45E6-9F09-C60CA64C87BA}" type="pres">
      <dgm:prSet presAssocID="{3A6524B6-2F3D-41B7-9EA7-189A24C5859C}" presName="sibTrans" presStyleCnt="0"/>
      <dgm:spPr/>
    </dgm:pt>
    <dgm:pt modelId="{B3618AE1-CE10-49B4-8186-253A16658426}" type="pres">
      <dgm:prSet presAssocID="{3D8D7F05-5B0A-4937-BC5E-87B7DB32F4BB}" presName="node" presStyleLbl="node1" presStyleIdx="3" presStyleCnt="5" custScaleX="124717">
        <dgm:presLayoutVars>
          <dgm:bulletEnabled val="1"/>
        </dgm:presLayoutVars>
      </dgm:prSet>
      <dgm:spPr/>
    </dgm:pt>
    <dgm:pt modelId="{BEB3248D-6B18-4B3D-A7C8-8047869C4101}" type="pres">
      <dgm:prSet presAssocID="{5DB9FAC4-8F2A-42C8-A878-BBE1A8690FC6}" presName="sibTrans" presStyleCnt="0"/>
      <dgm:spPr/>
    </dgm:pt>
    <dgm:pt modelId="{6AE98993-4F38-4C4D-A980-7884164B6473}" type="pres">
      <dgm:prSet presAssocID="{0A4D9DE4-F0D5-4690-9E91-19D314D89E14}" presName="node" presStyleLbl="node1" presStyleIdx="4" presStyleCnt="5" custScaleX="126415">
        <dgm:presLayoutVars>
          <dgm:bulletEnabled val="1"/>
        </dgm:presLayoutVars>
      </dgm:prSet>
      <dgm:spPr/>
    </dgm:pt>
  </dgm:ptLst>
  <dgm:cxnLst>
    <dgm:cxn modelId="{899CAC04-6DCC-4513-A9E6-FBAE4AA7D82C}" type="presOf" srcId="{3D8D7F05-5B0A-4937-BC5E-87B7DB32F4BB}" destId="{B3618AE1-CE10-49B4-8186-253A16658426}" srcOrd="0" destOrd="0" presId="urn:microsoft.com/office/officeart/2005/8/layout/default"/>
    <dgm:cxn modelId="{A2A9200F-9360-449B-96EC-86DC9C076FE3}" type="presOf" srcId="{62823471-D759-44D8-81A9-611933C0F211}" destId="{077B4A48-16B3-4050-9AF6-EACDF827B5A0}" srcOrd="0" destOrd="0" presId="urn:microsoft.com/office/officeart/2005/8/layout/default"/>
    <dgm:cxn modelId="{07D5285B-6E2C-488C-92D3-DB88443ABAD8}" srcId="{F153EB60-8519-4BA0-A01B-3D9205BA9620}" destId="{8ABCAC5E-C649-46D1-832D-9831F40A6E10}" srcOrd="2" destOrd="0" parTransId="{4C1096DA-20AF-49CE-B8CC-C4C6D799BE59}" sibTransId="{3A6524B6-2F3D-41B7-9EA7-189A24C5859C}"/>
    <dgm:cxn modelId="{7157464E-D635-4BD5-A8F1-D7537FDF4627}" srcId="{F153EB60-8519-4BA0-A01B-3D9205BA9620}" destId="{62823471-D759-44D8-81A9-611933C0F211}" srcOrd="1" destOrd="0" parTransId="{48AF2A20-424D-4C13-BB42-0A3DC3254D7D}" sibTransId="{DD20EEA5-7EAA-4639-A324-268325AD8E2E}"/>
    <dgm:cxn modelId="{6A0DF771-31F7-4981-9B7D-FA8B9C767009}" srcId="{F153EB60-8519-4BA0-A01B-3D9205BA9620}" destId="{0A4D9DE4-F0D5-4690-9E91-19D314D89E14}" srcOrd="4" destOrd="0" parTransId="{845D8B70-7C82-4060-9E7F-6C4500274543}" sibTransId="{5579F76E-1850-4C16-B8E8-DA680F2AA759}"/>
    <dgm:cxn modelId="{760DCB74-9B37-4135-AE07-0F2ADD4D5176}" type="presOf" srcId="{0A4D9DE4-F0D5-4690-9E91-19D314D89E14}" destId="{6AE98993-4F38-4C4D-A980-7884164B6473}" srcOrd="0" destOrd="0" presId="urn:microsoft.com/office/officeart/2005/8/layout/default"/>
    <dgm:cxn modelId="{55081459-AFE1-4FC2-9652-42B752340C15}" type="presOf" srcId="{596AF9F5-1050-4D7D-81EB-DDCCAFD63141}" destId="{4B96F95A-04FE-429F-A900-340D5986FF2D}" srcOrd="0" destOrd="0" presId="urn:microsoft.com/office/officeart/2005/8/layout/default"/>
    <dgm:cxn modelId="{1BD1C7BF-90A0-4821-84F5-796E3DDFA5DA}" srcId="{F153EB60-8519-4BA0-A01B-3D9205BA9620}" destId="{596AF9F5-1050-4D7D-81EB-DDCCAFD63141}" srcOrd="0" destOrd="0" parTransId="{9D044260-214B-4E40-9BA4-937858DAC052}" sibTransId="{AD41F30B-203C-4FE4-A34E-704D850FCD9B}"/>
    <dgm:cxn modelId="{36519CC2-0138-4126-B9C3-083B67301DD4}" srcId="{F153EB60-8519-4BA0-A01B-3D9205BA9620}" destId="{3D8D7F05-5B0A-4937-BC5E-87B7DB32F4BB}" srcOrd="3" destOrd="0" parTransId="{6BC85FA6-106A-49D6-8B29-F7677BBB4EFD}" sibTransId="{5DB9FAC4-8F2A-42C8-A878-BBE1A8690FC6}"/>
    <dgm:cxn modelId="{D93D9CE0-40FA-419D-BFEA-A5FFB66BCA3E}" type="presOf" srcId="{F153EB60-8519-4BA0-A01B-3D9205BA9620}" destId="{0E702EF8-8489-4364-AB4A-EA93AE910A36}" srcOrd="0" destOrd="0" presId="urn:microsoft.com/office/officeart/2005/8/layout/default"/>
    <dgm:cxn modelId="{CD7084EF-FD8D-4FCC-BFE9-7A84565A6FE5}" type="presOf" srcId="{8ABCAC5E-C649-46D1-832D-9831F40A6E10}" destId="{17232E6D-77B6-41B3-A96C-2BB63E7B94EB}" srcOrd="0" destOrd="0" presId="urn:microsoft.com/office/officeart/2005/8/layout/default"/>
    <dgm:cxn modelId="{A94696EC-78F6-4A0A-B3EA-E72F30DF863E}" type="presParOf" srcId="{0E702EF8-8489-4364-AB4A-EA93AE910A36}" destId="{4B96F95A-04FE-429F-A900-340D5986FF2D}" srcOrd="0" destOrd="0" presId="urn:microsoft.com/office/officeart/2005/8/layout/default"/>
    <dgm:cxn modelId="{68225885-0870-492C-9D60-E6688AF19716}" type="presParOf" srcId="{0E702EF8-8489-4364-AB4A-EA93AE910A36}" destId="{75B50AE3-AA0F-432E-B92B-61D62B0AD983}" srcOrd="1" destOrd="0" presId="urn:microsoft.com/office/officeart/2005/8/layout/default"/>
    <dgm:cxn modelId="{22E8250A-0271-4519-BD62-290A8D8AD514}" type="presParOf" srcId="{0E702EF8-8489-4364-AB4A-EA93AE910A36}" destId="{077B4A48-16B3-4050-9AF6-EACDF827B5A0}" srcOrd="2" destOrd="0" presId="urn:microsoft.com/office/officeart/2005/8/layout/default"/>
    <dgm:cxn modelId="{08D41F94-D5AF-46F5-9388-05D51147D185}" type="presParOf" srcId="{0E702EF8-8489-4364-AB4A-EA93AE910A36}" destId="{A1CB175C-0D76-474A-B017-BA7A38BC93AE}" srcOrd="3" destOrd="0" presId="urn:microsoft.com/office/officeart/2005/8/layout/default"/>
    <dgm:cxn modelId="{2FA06ABF-08E4-41BE-A590-126843A07D09}" type="presParOf" srcId="{0E702EF8-8489-4364-AB4A-EA93AE910A36}" destId="{17232E6D-77B6-41B3-A96C-2BB63E7B94EB}" srcOrd="4" destOrd="0" presId="urn:microsoft.com/office/officeart/2005/8/layout/default"/>
    <dgm:cxn modelId="{8F0078D2-4853-444D-AF59-49E108CEF28D}" type="presParOf" srcId="{0E702EF8-8489-4364-AB4A-EA93AE910A36}" destId="{F40C14B6-0CC5-45E6-9F09-C60CA64C87BA}" srcOrd="5" destOrd="0" presId="urn:microsoft.com/office/officeart/2005/8/layout/default"/>
    <dgm:cxn modelId="{9B2BF6F8-B8DE-4001-AFF9-DD6CD0CDED0D}" type="presParOf" srcId="{0E702EF8-8489-4364-AB4A-EA93AE910A36}" destId="{B3618AE1-CE10-49B4-8186-253A16658426}" srcOrd="6" destOrd="0" presId="urn:microsoft.com/office/officeart/2005/8/layout/default"/>
    <dgm:cxn modelId="{3A00116C-A8E9-4866-8417-C558478AC9D5}" type="presParOf" srcId="{0E702EF8-8489-4364-AB4A-EA93AE910A36}" destId="{BEB3248D-6B18-4B3D-A7C8-8047869C4101}" srcOrd="7" destOrd="0" presId="urn:microsoft.com/office/officeart/2005/8/layout/default"/>
    <dgm:cxn modelId="{6D9A206F-FDBB-49E4-A465-C8E314DC4D37}" type="presParOf" srcId="{0E702EF8-8489-4364-AB4A-EA93AE910A36}" destId="{6AE98993-4F38-4C4D-A980-7884164B647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54D7C-A830-4782-8EAF-A05F6DA6E1E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907D096A-A599-4565-9E09-A374F90BE20E}">
      <dgm:prSet phldrT="[Text]" custT="1"/>
      <dgm:spPr/>
      <dgm:t>
        <a:bodyPr/>
        <a:lstStyle/>
        <a:p>
          <a:r>
            <a:rPr lang="en-US" sz="2400" dirty="0"/>
            <a:t>Coordinator</a:t>
          </a:r>
        </a:p>
      </dgm:t>
    </dgm:pt>
    <dgm:pt modelId="{41BDE54B-941E-4DFA-B942-AEA0B2854173}" type="parTrans" cxnId="{DF6FD373-E24F-4621-BD50-8F08B2603B0F}">
      <dgm:prSet/>
      <dgm:spPr/>
      <dgm:t>
        <a:bodyPr/>
        <a:lstStyle/>
        <a:p>
          <a:endParaRPr lang="en-US" sz="3600"/>
        </a:p>
      </dgm:t>
    </dgm:pt>
    <dgm:pt modelId="{A6D7D2ED-136F-4C2C-B576-00BDA87E1368}" type="sibTrans" cxnId="{DF6FD373-E24F-4621-BD50-8F08B2603B0F}">
      <dgm:prSet/>
      <dgm:spPr/>
      <dgm:t>
        <a:bodyPr/>
        <a:lstStyle/>
        <a:p>
          <a:endParaRPr lang="en-US" sz="3600"/>
        </a:p>
      </dgm:t>
    </dgm:pt>
    <dgm:pt modelId="{90AED1F1-1D53-470A-B1E8-3B1A420B271C}">
      <dgm:prSet phldrT="[Text]" custT="1"/>
      <dgm:spPr/>
      <dgm:t>
        <a:bodyPr/>
        <a:lstStyle/>
        <a:p>
          <a:r>
            <a:rPr lang="en-US" sz="1800" dirty="0"/>
            <a:t>Students</a:t>
          </a:r>
        </a:p>
      </dgm:t>
    </dgm:pt>
    <dgm:pt modelId="{36B7280B-13F7-4623-AC55-E0541D6E7172}" type="parTrans" cxnId="{7A8A926C-B382-4AFA-80CA-07AC61DC7538}">
      <dgm:prSet/>
      <dgm:spPr/>
      <dgm:t>
        <a:bodyPr/>
        <a:lstStyle/>
        <a:p>
          <a:endParaRPr lang="en-US" sz="3600"/>
        </a:p>
      </dgm:t>
    </dgm:pt>
    <dgm:pt modelId="{CDA429C5-BF57-4F82-88D5-99632FC1E8F9}" type="sibTrans" cxnId="{7A8A926C-B382-4AFA-80CA-07AC61DC7538}">
      <dgm:prSet/>
      <dgm:spPr/>
      <dgm:t>
        <a:bodyPr/>
        <a:lstStyle/>
        <a:p>
          <a:endParaRPr lang="en-US" sz="3600"/>
        </a:p>
      </dgm:t>
    </dgm:pt>
    <dgm:pt modelId="{3D561AEE-2F82-4297-86A8-29C241705AD7}">
      <dgm:prSet phldrT="[Text]" custT="1"/>
      <dgm:spPr/>
      <dgm:t>
        <a:bodyPr/>
        <a:lstStyle/>
        <a:p>
          <a:r>
            <a:rPr lang="en-US" sz="1600" dirty="0"/>
            <a:t>Community</a:t>
          </a:r>
        </a:p>
      </dgm:t>
    </dgm:pt>
    <dgm:pt modelId="{C8515174-D191-49D7-B535-7B886743B612}" type="parTrans" cxnId="{3CF12CC5-82E5-4884-B6C6-809AAE0E3DAA}">
      <dgm:prSet/>
      <dgm:spPr/>
      <dgm:t>
        <a:bodyPr/>
        <a:lstStyle/>
        <a:p>
          <a:endParaRPr lang="en-US" sz="3600"/>
        </a:p>
      </dgm:t>
    </dgm:pt>
    <dgm:pt modelId="{B8FE910E-EC72-4709-ADAD-319153C86653}" type="sibTrans" cxnId="{3CF12CC5-82E5-4884-B6C6-809AAE0E3DAA}">
      <dgm:prSet/>
      <dgm:spPr/>
      <dgm:t>
        <a:bodyPr/>
        <a:lstStyle/>
        <a:p>
          <a:endParaRPr lang="en-US" sz="3600"/>
        </a:p>
      </dgm:t>
    </dgm:pt>
    <dgm:pt modelId="{AD47D6C5-BB59-4322-BD16-E48DC6B25F80}">
      <dgm:prSet phldrT="[Text]" custT="1"/>
      <dgm:spPr/>
      <dgm:t>
        <a:bodyPr/>
        <a:lstStyle/>
        <a:p>
          <a:r>
            <a:rPr lang="en-US" sz="1800" dirty="0"/>
            <a:t>Data Partners</a:t>
          </a:r>
        </a:p>
      </dgm:t>
    </dgm:pt>
    <dgm:pt modelId="{391B7DB1-9F30-466F-B3D1-A51381B2F1CB}" type="parTrans" cxnId="{965E9163-4B33-4A58-A0C4-3B0A8C9DD950}">
      <dgm:prSet/>
      <dgm:spPr/>
      <dgm:t>
        <a:bodyPr/>
        <a:lstStyle/>
        <a:p>
          <a:endParaRPr lang="en-US" sz="3600"/>
        </a:p>
      </dgm:t>
    </dgm:pt>
    <dgm:pt modelId="{19F02B2C-F2A7-4740-9C2B-0DC5E8D9DDCB}" type="sibTrans" cxnId="{965E9163-4B33-4A58-A0C4-3B0A8C9DD950}">
      <dgm:prSet/>
      <dgm:spPr/>
      <dgm:t>
        <a:bodyPr/>
        <a:lstStyle/>
        <a:p>
          <a:endParaRPr lang="en-US" sz="3600"/>
        </a:p>
      </dgm:t>
    </dgm:pt>
    <dgm:pt modelId="{3EEC78AC-4F1C-4BC0-B1E7-F5186416CC1F}" type="pres">
      <dgm:prSet presAssocID="{30654D7C-A830-4782-8EAF-A05F6DA6E1EA}" presName="Name0" presStyleCnt="0">
        <dgm:presLayoutVars>
          <dgm:chMax val="1"/>
          <dgm:dir/>
          <dgm:animLvl val="ctr"/>
          <dgm:resizeHandles val="exact"/>
        </dgm:presLayoutVars>
      </dgm:prSet>
      <dgm:spPr/>
    </dgm:pt>
    <dgm:pt modelId="{6CC704C0-DBEE-4B50-A053-CAC77FF57589}" type="pres">
      <dgm:prSet presAssocID="{907D096A-A599-4565-9E09-A374F90BE20E}" presName="centerShape" presStyleLbl="node0" presStyleIdx="0" presStyleCnt="1" custScaleX="124386" custScaleY="125325"/>
      <dgm:spPr/>
    </dgm:pt>
    <dgm:pt modelId="{2CF2A8AB-C2B5-4AFD-B1DD-0DE413801074}" type="pres">
      <dgm:prSet presAssocID="{90AED1F1-1D53-470A-B1E8-3B1A420B271C}" presName="node" presStyleLbl="node1" presStyleIdx="0" presStyleCnt="3">
        <dgm:presLayoutVars>
          <dgm:bulletEnabled val="1"/>
        </dgm:presLayoutVars>
      </dgm:prSet>
      <dgm:spPr/>
    </dgm:pt>
    <dgm:pt modelId="{8A5BD36D-2650-417C-9835-14B03360DC81}" type="pres">
      <dgm:prSet presAssocID="{90AED1F1-1D53-470A-B1E8-3B1A420B271C}" presName="dummy" presStyleCnt="0"/>
      <dgm:spPr/>
    </dgm:pt>
    <dgm:pt modelId="{BC8CDB92-94E2-44E5-92A4-E3D68B895343}" type="pres">
      <dgm:prSet presAssocID="{CDA429C5-BF57-4F82-88D5-99632FC1E8F9}" presName="sibTrans" presStyleLbl="sibTrans2D1" presStyleIdx="0" presStyleCnt="3"/>
      <dgm:spPr/>
    </dgm:pt>
    <dgm:pt modelId="{B2EEB5B4-DF80-4F15-A3E6-10BF8CF93E3A}" type="pres">
      <dgm:prSet presAssocID="{3D561AEE-2F82-4297-86A8-29C241705AD7}" presName="node" presStyleLbl="node1" presStyleIdx="1" presStyleCnt="3">
        <dgm:presLayoutVars>
          <dgm:bulletEnabled val="1"/>
        </dgm:presLayoutVars>
      </dgm:prSet>
      <dgm:spPr/>
    </dgm:pt>
    <dgm:pt modelId="{D4F7B26E-DA0F-48FD-8068-7F2B817AA85A}" type="pres">
      <dgm:prSet presAssocID="{3D561AEE-2F82-4297-86A8-29C241705AD7}" presName="dummy" presStyleCnt="0"/>
      <dgm:spPr/>
    </dgm:pt>
    <dgm:pt modelId="{0FE7B5C6-F383-4BAE-A9C8-6B903C4DFB47}" type="pres">
      <dgm:prSet presAssocID="{B8FE910E-EC72-4709-ADAD-319153C86653}" presName="sibTrans" presStyleLbl="sibTrans2D1" presStyleIdx="1" presStyleCnt="3"/>
      <dgm:spPr/>
    </dgm:pt>
    <dgm:pt modelId="{AFA8FC4F-D39D-453E-87C5-6BDA5EE7BDFC}" type="pres">
      <dgm:prSet presAssocID="{AD47D6C5-BB59-4322-BD16-E48DC6B25F80}" presName="node" presStyleLbl="node1" presStyleIdx="2" presStyleCnt="3">
        <dgm:presLayoutVars>
          <dgm:bulletEnabled val="1"/>
        </dgm:presLayoutVars>
      </dgm:prSet>
      <dgm:spPr/>
    </dgm:pt>
    <dgm:pt modelId="{9127C77F-DAC0-4B6A-9374-1F806FA55BFB}" type="pres">
      <dgm:prSet presAssocID="{AD47D6C5-BB59-4322-BD16-E48DC6B25F80}" presName="dummy" presStyleCnt="0"/>
      <dgm:spPr/>
    </dgm:pt>
    <dgm:pt modelId="{0E30265D-3811-4D73-B60C-870A84D96F53}" type="pres">
      <dgm:prSet presAssocID="{19F02B2C-F2A7-4740-9C2B-0DC5E8D9DDCB}" presName="sibTrans" presStyleLbl="sibTrans2D1" presStyleIdx="2" presStyleCnt="3"/>
      <dgm:spPr/>
    </dgm:pt>
  </dgm:ptLst>
  <dgm:cxnLst>
    <dgm:cxn modelId="{E8AC3A17-5FF7-4C0B-A4C7-7403684CA27F}" type="presOf" srcId="{30654D7C-A830-4782-8EAF-A05F6DA6E1EA}" destId="{3EEC78AC-4F1C-4BC0-B1E7-F5186416CC1F}" srcOrd="0" destOrd="0" presId="urn:microsoft.com/office/officeart/2005/8/layout/radial6"/>
    <dgm:cxn modelId="{965E9163-4B33-4A58-A0C4-3B0A8C9DD950}" srcId="{907D096A-A599-4565-9E09-A374F90BE20E}" destId="{AD47D6C5-BB59-4322-BD16-E48DC6B25F80}" srcOrd="2" destOrd="0" parTransId="{391B7DB1-9F30-466F-B3D1-A51381B2F1CB}" sibTransId="{19F02B2C-F2A7-4740-9C2B-0DC5E8D9DDCB}"/>
    <dgm:cxn modelId="{D755D263-2277-4429-8B3E-66ECD831550F}" type="presOf" srcId="{AD47D6C5-BB59-4322-BD16-E48DC6B25F80}" destId="{AFA8FC4F-D39D-453E-87C5-6BDA5EE7BDFC}" srcOrd="0" destOrd="0" presId="urn:microsoft.com/office/officeart/2005/8/layout/radial6"/>
    <dgm:cxn modelId="{EBB69764-6EF7-4B94-B870-1E31127BDED3}" type="presOf" srcId="{90AED1F1-1D53-470A-B1E8-3B1A420B271C}" destId="{2CF2A8AB-C2B5-4AFD-B1DD-0DE413801074}" srcOrd="0" destOrd="0" presId="urn:microsoft.com/office/officeart/2005/8/layout/radial6"/>
    <dgm:cxn modelId="{4BF28A45-FF60-4C67-A4C8-EE1232D6D178}" type="presOf" srcId="{19F02B2C-F2A7-4740-9C2B-0DC5E8D9DDCB}" destId="{0E30265D-3811-4D73-B60C-870A84D96F53}" srcOrd="0" destOrd="0" presId="urn:microsoft.com/office/officeart/2005/8/layout/radial6"/>
    <dgm:cxn modelId="{7A8A926C-B382-4AFA-80CA-07AC61DC7538}" srcId="{907D096A-A599-4565-9E09-A374F90BE20E}" destId="{90AED1F1-1D53-470A-B1E8-3B1A420B271C}" srcOrd="0" destOrd="0" parTransId="{36B7280B-13F7-4623-AC55-E0541D6E7172}" sibTransId="{CDA429C5-BF57-4F82-88D5-99632FC1E8F9}"/>
    <dgm:cxn modelId="{DF6FD373-E24F-4621-BD50-8F08B2603B0F}" srcId="{30654D7C-A830-4782-8EAF-A05F6DA6E1EA}" destId="{907D096A-A599-4565-9E09-A374F90BE20E}" srcOrd="0" destOrd="0" parTransId="{41BDE54B-941E-4DFA-B942-AEA0B2854173}" sibTransId="{A6D7D2ED-136F-4C2C-B576-00BDA87E1368}"/>
    <dgm:cxn modelId="{E47F5057-1598-4097-9EF9-B565B685CB70}" type="presOf" srcId="{CDA429C5-BF57-4F82-88D5-99632FC1E8F9}" destId="{BC8CDB92-94E2-44E5-92A4-E3D68B895343}" srcOrd="0" destOrd="0" presId="urn:microsoft.com/office/officeart/2005/8/layout/radial6"/>
    <dgm:cxn modelId="{83135C80-0164-467C-9200-C4926907968F}" type="presOf" srcId="{B8FE910E-EC72-4709-ADAD-319153C86653}" destId="{0FE7B5C6-F383-4BAE-A9C8-6B903C4DFB47}" srcOrd="0" destOrd="0" presId="urn:microsoft.com/office/officeart/2005/8/layout/radial6"/>
    <dgm:cxn modelId="{3CF12CC5-82E5-4884-B6C6-809AAE0E3DAA}" srcId="{907D096A-A599-4565-9E09-A374F90BE20E}" destId="{3D561AEE-2F82-4297-86A8-29C241705AD7}" srcOrd="1" destOrd="0" parTransId="{C8515174-D191-49D7-B535-7B886743B612}" sibTransId="{B8FE910E-EC72-4709-ADAD-319153C86653}"/>
    <dgm:cxn modelId="{C793F1CA-2518-4E85-82C1-1D59798A9528}" type="presOf" srcId="{907D096A-A599-4565-9E09-A374F90BE20E}" destId="{6CC704C0-DBEE-4B50-A053-CAC77FF57589}" srcOrd="0" destOrd="0" presId="urn:microsoft.com/office/officeart/2005/8/layout/radial6"/>
    <dgm:cxn modelId="{10984EF7-A125-4F0A-B061-5B7899D5C3AD}" type="presOf" srcId="{3D561AEE-2F82-4297-86A8-29C241705AD7}" destId="{B2EEB5B4-DF80-4F15-A3E6-10BF8CF93E3A}" srcOrd="0" destOrd="0" presId="urn:microsoft.com/office/officeart/2005/8/layout/radial6"/>
    <dgm:cxn modelId="{38F5ACAE-4FDE-4DE0-AC28-AB9A11E1E2E8}" type="presParOf" srcId="{3EEC78AC-4F1C-4BC0-B1E7-F5186416CC1F}" destId="{6CC704C0-DBEE-4B50-A053-CAC77FF57589}" srcOrd="0" destOrd="0" presId="urn:microsoft.com/office/officeart/2005/8/layout/radial6"/>
    <dgm:cxn modelId="{5E1A1422-474A-44E9-8CD3-FB0054F37BD6}" type="presParOf" srcId="{3EEC78AC-4F1C-4BC0-B1E7-F5186416CC1F}" destId="{2CF2A8AB-C2B5-4AFD-B1DD-0DE413801074}" srcOrd="1" destOrd="0" presId="urn:microsoft.com/office/officeart/2005/8/layout/radial6"/>
    <dgm:cxn modelId="{5A9AF3C4-1052-47E7-B431-D96C4BA6D669}" type="presParOf" srcId="{3EEC78AC-4F1C-4BC0-B1E7-F5186416CC1F}" destId="{8A5BD36D-2650-417C-9835-14B03360DC81}" srcOrd="2" destOrd="0" presId="urn:microsoft.com/office/officeart/2005/8/layout/radial6"/>
    <dgm:cxn modelId="{14C9620E-B332-4B94-9933-690F4335C4D6}" type="presParOf" srcId="{3EEC78AC-4F1C-4BC0-B1E7-F5186416CC1F}" destId="{BC8CDB92-94E2-44E5-92A4-E3D68B895343}" srcOrd="3" destOrd="0" presId="urn:microsoft.com/office/officeart/2005/8/layout/radial6"/>
    <dgm:cxn modelId="{1C2E047F-382B-48CB-9AEC-5EB2437271C6}" type="presParOf" srcId="{3EEC78AC-4F1C-4BC0-B1E7-F5186416CC1F}" destId="{B2EEB5B4-DF80-4F15-A3E6-10BF8CF93E3A}" srcOrd="4" destOrd="0" presId="urn:microsoft.com/office/officeart/2005/8/layout/radial6"/>
    <dgm:cxn modelId="{E0C31591-1F10-45CB-A81D-2C95ACC189C4}" type="presParOf" srcId="{3EEC78AC-4F1C-4BC0-B1E7-F5186416CC1F}" destId="{D4F7B26E-DA0F-48FD-8068-7F2B817AA85A}" srcOrd="5" destOrd="0" presId="urn:microsoft.com/office/officeart/2005/8/layout/radial6"/>
    <dgm:cxn modelId="{474749CD-8426-45D4-9E80-F25F57ED6CA3}" type="presParOf" srcId="{3EEC78AC-4F1C-4BC0-B1E7-F5186416CC1F}" destId="{0FE7B5C6-F383-4BAE-A9C8-6B903C4DFB47}" srcOrd="6" destOrd="0" presId="urn:microsoft.com/office/officeart/2005/8/layout/radial6"/>
    <dgm:cxn modelId="{94DB19F3-5DDA-4BCA-8A0F-9906A4227C90}" type="presParOf" srcId="{3EEC78AC-4F1C-4BC0-B1E7-F5186416CC1F}" destId="{AFA8FC4F-D39D-453E-87C5-6BDA5EE7BDFC}" srcOrd="7" destOrd="0" presId="urn:microsoft.com/office/officeart/2005/8/layout/radial6"/>
    <dgm:cxn modelId="{0B9AE760-6CCD-4BB8-BE0D-F86C9E845112}" type="presParOf" srcId="{3EEC78AC-4F1C-4BC0-B1E7-F5186416CC1F}" destId="{9127C77F-DAC0-4B6A-9374-1F806FA55BFB}" srcOrd="8" destOrd="0" presId="urn:microsoft.com/office/officeart/2005/8/layout/radial6"/>
    <dgm:cxn modelId="{E079807C-2C3B-4E0E-B310-7F05EE6544F2}" type="presParOf" srcId="{3EEC78AC-4F1C-4BC0-B1E7-F5186416CC1F}" destId="{0E30265D-3811-4D73-B60C-870A84D96F53}"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B28B00-F51C-464F-8702-21872BB44CE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670E5D5-DAB9-4F8F-81A0-038200C4BB24}">
      <dgm:prSet phldrT="[Text]"/>
      <dgm:spPr/>
      <dgm:t>
        <a:bodyPr/>
        <a:lstStyle/>
        <a:p>
          <a:r>
            <a:rPr lang="en-US" dirty="0"/>
            <a:t>Hand Counts</a:t>
          </a:r>
        </a:p>
      </dgm:t>
    </dgm:pt>
    <dgm:pt modelId="{42E19754-B413-4E32-91B1-8D15E505F4E1}" type="parTrans" cxnId="{84B95831-D559-4F2A-8E58-960DC867CCEC}">
      <dgm:prSet/>
      <dgm:spPr/>
      <dgm:t>
        <a:bodyPr/>
        <a:lstStyle/>
        <a:p>
          <a:endParaRPr lang="en-US"/>
        </a:p>
      </dgm:t>
    </dgm:pt>
    <dgm:pt modelId="{2D72F8CD-4394-4477-8BF0-E4644BE24E4E}" type="sibTrans" cxnId="{84B95831-D559-4F2A-8E58-960DC867CCEC}">
      <dgm:prSet/>
      <dgm:spPr/>
      <dgm:t>
        <a:bodyPr/>
        <a:lstStyle/>
        <a:p>
          <a:endParaRPr lang="en-US"/>
        </a:p>
      </dgm:t>
    </dgm:pt>
    <dgm:pt modelId="{95C0056F-DBE1-4BB0-9360-E2E0DF8CB649}">
      <dgm:prSet phldrT="[Text]"/>
      <dgm:spPr/>
      <dgm:t>
        <a:bodyPr/>
        <a:lstStyle/>
        <a:p>
          <a:r>
            <a:rPr lang="en-US" dirty="0"/>
            <a:t>Cameras</a:t>
          </a:r>
        </a:p>
      </dgm:t>
    </dgm:pt>
    <dgm:pt modelId="{CE0DDCAE-30FD-48D2-84BA-45595A26B0F6}" type="parTrans" cxnId="{EB7C3D87-A32F-45D1-B24F-222BF4728D6D}">
      <dgm:prSet/>
      <dgm:spPr/>
      <dgm:t>
        <a:bodyPr/>
        <a:lstStyle/>
        <a:p>
          <a:endParaRPr lang="en-US"/>
        </a:p>
      </dgm:t>
    </dgm:pt>
    <dgm:pt modelId="{0B0BC254-68B4-47D8-BD7D-417D203F3E04}" type="sibTrans" cxnId="{EB7C3D87-A32F-45D1-B24F-222BF4728D6D}">
      <dgm:prSet/>
      <dgm:spPr/>
      <dgm:t>
        <a:bodyPr/>
        <a:lstStyle/>
        <a:p>
          <a:endParaRPr lang="en-US"/>
        </a:p>
      </dgm:t>
    </dgm:pt>
    <dgm:pt modelId="{0320DC11-94E6-490F-8B90-18E388CDCC50}">
      <dgm:prSet phldrT="[Text]"/>
      <dgm:spPr/>
      <dgm:t>
        <a:bodyPr/>
        <a:lstStyle/>
        <a:p>
          <a:r>
            <a:rPr lang="en-US" dirty="0"/>
            <a:t>Surveys	</a:t>
          </a:r>
        </a:p>
      </dgm:t>
    </dgm:pt>
    <dgm:pt modelId="{5ED2E466-35F9-4474-8EC8-71AE2625B600}" type="parTrans" cxnId="{9002267C-36CA-4ACC-B567-30578DC40ECB}">
      <dgm:prSet/>
      <dgm:spPr/>
      <dgm:t>
        <a:bodyPr/>
        <a:lstStyle/>
        <a:p>
          <a:endParaRPr lang="en-US"/>
        </a:p>
      </dgm:t>
    </dgm:pt>
    <dgm:pt modelId="{FFA93C32-D339-4D8A-96C5-74F71D68EC1A}" type="sibTrans" cxnId="{9002267C-36CA-4ACC-B567-30578DC40ECB}">
      <dgm:prSet/>
      <dgm:spPr/>
      <dgm:t>
        <a:bodyPr/>
        <a:lstStyle/>
        <a:p>
          <a:endParaRPr lang="en-US"/>
        </a:p>
      </dgm:t>
    </dgm:pt>
    <dgm:pt modelId="{43E47F0D-8FAF-40B4-A708-EB7B83C5B60B}">
      <dgm:prSet phldrT="[Text]"/>
      <dgm:spPr/>
      <dgm:t>
        <a:bodyPr/>
        <a:lstStyle/>
        <a:p>
          <a:r>
            <a:rPr lang="en-US" dirty="0"/>
            <a:t>Counters</a:t>
          </a:r>
        </a:p>
      </dgm:t>
    </dgm:pt>
    <dgm:pt modelId="{E785BA1F-AF00-4B68-8596-0DF0AC392C99}" type="parTrans" cxnId="{7CEFFCCF-D4E8-444C-BAE7-696CC11E8CE4}">
      <dgm:prSet/>
      <dgm:spPr/>
      <dgm:t>
        <a:bodyPr/>
        <a:lstStyle/>
        <a:p>
          <a:endParaRPr lang="en-US"/>
        </a:p>
      </dgm:t>
    </dgm:pt>
    <dgm:pt modelId="{6A8B5730-2B2D-4689-B617-15253328D05E}" type="sibTrans" cxnId="{7CEFFCCF-D4E8-444C-BAE7-696CC11E8CE4}">
      <dgm:prSet/>
      <dgm:spPr/>
      <dgm:t>
        <a:bodyPr/>
        <a:lstStyle/>
        <a:p>
          <a:endParaRPr lang="en-US"/>
        </a:p>
      </dgm:t>
    </dgm:pt>
    <dgm:pt modelId="{426780AD-C4E0-421B-8F6E-DA8C596EB6DA}">
      <dgm:prSet phldrT="[Text]"/>
      <dgm:spPr/>
      <dgm:t>
        <a:bodyPr/>
        <a:lstStyle/>
        <a:p>
          <a:r>
            <a:rPr lang="en-US" dirty="0"/>
            <a:t>Mapping Software</a:t>
          </a:r>
        </a:p>
      </dgm:t>
    </dgm:pt>
    <dgm:pt modelId="{08C7692C-413B-44E0-B3FD-B0F87B111468}" type="parTrans" cxnId="{5CD16F9E-8562-4EA6-99AF-2C968B160DC0}">
      <dgm:prSet/>
      <dgm:spPr/>
      <dgm:t>
        <a:bodyPr/>
        <a:lstStyle/>
        <a:p>
          <a:endParaRPr lang="en-US"/>
        </a:p>
      </dgm:t>
    </dgm:pt>
    <dgm:pt modelId="{0A11E2D6-8859-4284-B22F-8B5F62B823D9}" type="sibTrans" cxnId="{5CD16F9E-8562-4EA6-99AF-2C968B160DC0}">
      <dgm:prSet/>
      <dgm:spPr/>
      <dgm:t>
        <a:bodyPr/>
        <a:lstStyle/>
        <a:p>
          <a:endParaRPr lang="en-US"/>
        </a:p>
      </dgm:t>
    </dgm:pt>
    <dgm:pt modelId="{7ECF9DE8-20D3-4EA6-B784-06916F4E2044}" type="pres">
      <dgm:prSet presAssocID="{F1B28B00-F51C-464F-8702-21872BB44CE4}" presName="diagram" presStyleCnt="0">
        <dgm:presLayoutVars>
          <dgm:dir/>
          <dgm:resizeHandles val="exact"/>
        </dgm:presLayoutVars>
      </dgm:prSet>
      <dgm:spPr/>
    </dgm:pt>
    <dgm:pt modelId="{B5AAE65E-8560-4D99-B80D-F0854786D404}" type="pres">
      <dgm:prSet presAssocID="{8670E5D5-DAB9-4F8F-81A0-038200C4BB24}" presName="node" presStyleLbl="node1" presStyleIdx="0" presStyleCnt="5">
        <dgm:presLayoutVars>
          <dgm:bulletEnabled val="1"/>
        </dgm:presLayoutVars>
      </dgm:prSet>
      <dgm:spPr/>
    </dgm:pt>
    <dgm:pt modelId="{F57B6D98-9675-41AC-86BE-A76FE0F8A9A2}" type="pres">
      <dgm:prSet presAssocID="{2D72F8CD-4394-4477-8BF0-E4644BE24E4E}" presName="sibTrans" presStyleCnt="0"/>
      <dgm:spPr/>
    </dgm:pt>
    <dgm:pt modelId="{A1AAFE85-2C20-41AF-9755-0B46BEBB1D77}" type="pres">
      <dgm:prSet presAssocID="{95C0056F-DBE1-4BB0-9360-E2E0DF8CB649}" presName="node" presStyleLbl="node1" presStyleIdx="1" presStyleCnt="5">
        <dgm:presLayoutVars>
          <dgm:bulletEnabled val="1"/>
        </dgm:presLayoutVars>
      </dgm:prSet>
      <dgm:spPr/>
    </dgm:pt>
    <dgm:pt modelId="{C0462722-ACAF-4F28-815F-B360C24A43EF}" type="pres">
      <dgm:prSet presAssocID="{0B0BC254-68B4-47D8-BD7D-417D203F3E04}" presName="sibTrans" presStyleCnt="0"/>
      <dgm:spPr/>
    </dgm:pt>
    <dgm:pt modelId="{3260F7C0-9DBF-4626-9C89-1C3F35EDDD63}" type="pres">
      <dgm:prSet presAssocID="{0320DC11-94E6-490F-8B90-18E388CDCC50}" presName="node" presStyleLbl="node1" presStyleIdx="2" presStyleCnt="5">
        <dgm:presLayoutVars>
          <dgm:bulletEnabled val="1"/>
        </dgm:presLayoutVars>
      </dgm:prSet>
      <dgm:spPr/>
    </dgm:pt>
    <dgm:pt modelId="{2EBCAD71-00C5-47C4-A313-F761E9759B8A}" type="pres">
      <dgm:prSet presAssocID="{FFA93C32-D339-4D8A-96C5-74F71D68EC1A}" presName="sibTrans" presStyleCnt="0"/>
      <dgm:spPr/>
    </dgm:pt>
    <dgm:pt modelId="{0487D154-519C-438E-80B8-66AE192B4305}" type="pres">
      <dgm:prSet presAssocID="{43E47F0D-8FAF-40B4-A708-EB7B83C5B60B}" presName="node" presStyleLbl="node1" presStyleIdx="3" presStyleCnt="5">
        <dgm:presLayoutVars>
          <dgm:bulletEnabled val="1"/>
        </dgm:presLayoutVars>
      </dgm:prSet>
      <dgm:spPr/>
    </dgm:pt>
    <dgm:pt modelId="{7AD10ACF-FB7A-4BBE-9889-C7884CADA614}" type="pres">
      <dgm:prSet presAssocID="{6A8B5730-2B2D-4689-B617-15253328D05E}" presName="sibTrans" presStyleCnt="0"/>
      <dgm:spPr/>
    </dgm:pt>
    <dgm:pt modelId="{B3B04772-30AF-4625-90B4-5C312BA7DEE0}" type="pres">
      <dgm:prSet presAssocID="{426780AD-C4E0-421B-8F6E-DA8C596EB6DA}" presName="node" presStyleLbl="node1" presStyleIdx="4" presStyleCnt="5">
        <dgm:presLayoutVars>
          <dgm:bulletEnabled val="1"/>
        </dgm:presLayoutVars>
      </dgm:prSet>
      <dgm:spPr/>
    </dgm:pt>
  </dgm:ptLst>
  <dgm:cxnLst>
    <dgm:cxn modelId="{84B95831-D559-4F2A-8E58-960DC867CCEC}" srcId="{F1B28B00-F51C-464F-8702-21872BB44CE4}" destId="{8670E5D5-DAB9-4F8F-81A0-038200C4BB24}" srcOrd="0" destOrd="0" parTransId="{42E19754-B413-4E32-91B1-8D15E505F4E1}" sibTransId="{2D72F8CD-4394-4477-8BF0-E4644BE24E4E}"/>
    <dgm:cxn modelId="{F6657434-176B-4EE9-BECE-CF590B9F672D}" type="presOf" srcId="{95C0056F-DBE1-4BB0-9360-E2E0DF8CB649}" destId="{A1AAFE85-2C20-41AF-9755-0B46BEBB1D77}" srcOrd="0" destOrd="0" presId="urn:microsoft.com/office/officeart/2005/8/layout/default"/>
    <dgm:cxn modelId="{5AACB844-6F46-40E6-B82F-151F4B4D4A3B}" type="presOf" srcId="{0320DC11-94E6-490F-8B90-18E388CDCC50}" destId="{3260F7C0-9DBF-4626-9C89-1C3F35EDDD63}" srcOrd="0" destOrd="0" presId="urn:microsoft.com/office/officeart/2005/8/layout/default"/>
    <dgm:cxn modelId="{D0F1556D-D8AF-4D24-B251-FF02607FB687}" type="presOf" srcId="{8670E5D5-DAB9-4F8F-81A0-038200C4BB24}" destId="{B5AAE65E-8560-4D99-B80D-F0854786D404}" srcOrd="0" destOrd="0" presId="urn:microsoft.com/office/officeart/2005/8/layout/default"/>
    <dgm:cxn modelId="{DAD3084E-5F1D-40A2-A483-FFBE0A98E935}" type="presOf" srcId="{F1B28B00-F51C-464F-8702-21872BB44CE4}" destId="{7ECF9DE8-20D3-4EA6-B784-06916F4E2044}" srcOrd="0" destOrd="0" presId="urn:microsoft.com/office/officeart/2005/8/layout/default"/>
    <dgm:cxn modelId="{9002267C-36CA-4ACC-B567-30578DC40ECB}" srcId="{F1B28B00-F51C-464F-8702-21872BB44CE4}" destId="{0320DC11-94E6-490F-8B90-18E388CDCC50}" srcOrd="2" destOrd="0" parTransId="{5ED2E466-35F9-4474-8EC8-71AE2625B600}" sibTransId="{FFA93C32-D339-4D8A-96C5-74F71D68EC1A}"/>
    <dgm:cxn modelId="{EB7C3D87-A32F-45D1-B24F-222BF4728D6D}" srcId="{F1B28B00-F51C-464F-8702-21872BB44CE4}" destId="{95C0056F-DBE1-4BB0-9360-E2E0DF8CB649}" srcOrd="1" destOrd="0" parTransId="{CE0DDCAE-30FD-48D2-84BA-45595A26B0F6}" sibTransId="{0B0BC254-68B4-47D8-BD7D-417D203F3E04}"/>
    <dgm:cxn modelId="{5CD16F9E-8562-4EA6-99AF-2C968B160DC0}" srcId="{F1B28B00-F51C-464F-8702-21872BB44CE4}" destId="{426780AD-C4E0-421B-8F6E-DA8C596EB6DA}" srcOrd="4" destOrd="0" parTransId="{08C7692C-413B-44E0-B3FD-B0F87B111468}" sibTransId="{0A11E2D6-8859-4284-B22F-8B5F62B823D9}"/>
    <dgm:cxn modelId="{7CEFFCCF-D4E8-444C-BAE7-696CC11E8CE4}" srcId="{F1B28B00-F51C-464F-8702-21872BB44CE4}" destId="{43E47F0D-8FAF-40B4-A708-EB7B83C5B60B}" srcOrd="3" destOrd="0" parTransId="{E785BA1F-AF00-4B68-8596-0DF0AC392C99}" sibTransId="{6A8B5730-2B2D-4689-B617-15253328D05E}"/>
    <dgm:cxn modelId="{B37821F2-0BD0-4073-B562-85FE502BC1AD}" type="presOf" srcId="{43E47F0D-8FAF-40B4-A708-EB7B83C5B60B}" destId="{0487D154-519C-438E-80B8-66AE192B4305}" srcOrd="0" destOrd="0" presId="urn:microsoft.com/office/officeart/2005/8/layout/default"/>
    <dgm:cxn modelId="{FEBF45FD-BD4C-4ABE-B904-6B5FFDD80BF9}" type="presOf" srcId="{426780AD-C4E0-421B-8F6E-DA8C596EB6DA}" destId="{B3B04772-30AF-4625-90B4-5C312BA7DEE0}" srcOrd="0" destOrd="0" presId="urn:microsoft.com/office/officeart/2005/8/layout/default"/>
    <dgm:cxn modelId="{FF482ED3-6E6B-4D05-8A8A-094F04AE7BA4}" type="presParOf" srcId="{7ECF9DE8-20D3-4EA6-B784-06916F4E2044}" destId="{B5AAE65E-8560-4D99-B80D-F0854786D404}" srcOrd="0" destOrd="0" presId="urn:microsoft.com/office/officeart/2005/8/layout/default"/>
    <dgm:cxn modelId="{F53B9A12-408E-4800-89F4-D955B7E35D0F}" type="presParOf" srcId="{7ECF9DE8-20D3-4EA6-B784-06916F4E2044}" destId="{F57B6D98-9675-41AC-86BE-A76FE0F8A9A2}" srcOrd="1" destOrd="0" presId="urn:microsoft.com/office/officeart/2005/8/layout/default"/>
    <dgm:cxn modelId="{D6610004-FC86-480F-93BC-A65FA9F32B1D}" type="presParOf" srcId="{7ECF9DE8-20D3-4EA6-B784-06916F4E2044}" destId="{A1AAFE85-2C20-41AF-9755-0B46BEBB1D77}" srcOrd="2" destOrd="0" presId="urn:microsoft.com/office/officeart/2005/8/layout/default"/>
    <dgm:cxn modelId="{B0FDB7AF-2C6E-4780-9D07-39BA02A0A532}" type="presParOf" srcId="{7ECF9DE8-20D3-4EA6-B784-06916F4E2044}" destId="{C0462722-ACAF-4F28-815F-B360C24A43EF}" srcOrd="3" destOrd="0" presId="urn:microsoft.com/office/officeart/2005/8/layout/default"/>
    <dgm:cxn modelId="{D13E5980-EDF6-4204-9193-C9DA12CDAB6D}" type="presParOf" srcId="{7ECF9DE8-20D3-4EA6-B784-06916F4E2044}" destId="{3260F7C0-9DBF-4626-9C89-1C3F35EDDD63}" srcOrd="4" destOrd="0" presId="urn:microsoft.com/office/officeart/2005/8/layout/default"/>
    <dgm:cxn modelId="{B2578A5E-3D16-46F9-8F07-0A3E75A298DA}" type="presParOf" srcId="{7ECF9DE8-20D3-4EA6-B784-06916F4E2044}" destId="{2EBCAD71-00C5-47C4-A313-F761E9759B8A}" srcOrd="5" destOrd="0" presId="urn:microsoft.com/office/officeart/2005/8/layout/default"/>
    <dgm:cxn modelId="{D2BD6807-5C38-425C-9B84-717D2133584E}" type="presParOf" srcId="{7ECF9DE8-20D3-4EA6-B784-06916F4E2044}" destId="{0487D154-519C-438E-80B8-66AE192B4305}" srcOrd="6" destOrd="0" presId="urn:microsoft.com/office/officeart/2005/8/layout/default"/>
    <dgm:cxn modelId="{69A6D0AA-A01E-4192-9FF8-F52FAC38C1C0}" type="presParOf" srcId="{7ECF9DE8-20D3-4EA6-B784-06916F4E2044}" destId="{7AD10ACF-FB7A-4BBE-9889-C7884CADA614}" srcOrd="7" destOrd="0" presId="urn:microsoft.com/office/officeart/2005/8/layout/default"/>
    <dgm:cxn modelId="{62A6DBC6-0C7C-4F74-97EE-E97A7B6C5A60}" type="presParOf" srcId="{7ECF9DE8-20D3-4EA6-B784-06916F4E2044}" destId="{B3B04772-30AF-4625-90B4-5C312BA7DEE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F95A-04FE-429F-A900-340D5986FF2D}">
      <dsp:nvSpPr>
        <dsp:cNvPr id="0" name=""/>
        <dsp:cNvSpPr/>
      </dsp:nvSpPr>
      <dsp:spPr>
        <a:xfrm>
          <a:off x="757984" y="1237"/>
          <a:ext cx="2267899" cy="10764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Genes &amp; Biology</a:t>
          </a:r>
        </a:p>
      </dsp:txBody>
      <dsp:txXfrm>
        <a:off x="757984" y="1237"/>
        <a:ext cx="2267899" cy="1076406"/>
      </dsp:txXfrm>
    </dsp:sp>
    <dsp:sp modelId="{077B4A48-16B3-4050-9AF6-EACDF827B5A0}">
      <dsp:nvSpPr>
        <dsp:cNvPr id="0" name=""/>
        <dsp:cNvSpPr/>
      </dsp:nvSpPr>
      <dsp:spPr>
        <a:xfrm>
          <a:off x="803677" y="1257045"/>
          <a:ext cx="2176512" cy="10764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Social &amp; Economic Factors</a:t>
          </a:r>
        </a:p>
      </dsp:txBody>
      <dsp:txXfrm>
        <a:off x="803677" y="1257045"/>
        <a:ext cx="2176512" cy="1076406"/>
      </dsp:txXfrm>
    </dsp:sp>
    <dsp:sp modelId="{17232E6D-77B6-41B3-A96C-2BB63E7B94EB}">
      <dsp:nvSpPr>
        <dsp:cNvPr id="0" name=""/>
        <dsp:cNvSpPr/>
      </dsp:nvSpPr>
      <dsp:spPr>
        <a:xfrm>
          <a:off x="788446" y="2512853"/>
          <a:ext cx="2206975" cy="10764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Health Behaviors</a:t>
          </a:r>
        </a:p>
      </dsp:txBody>
      <dsp:txXfrm>
        <a:off x="788446" y="2512853"/>
        <a:ext cx="2206975" cy="1076406"/>
      </dsp:txXfrm>
    </dsp:sp>
    <dsp:sp modelId="{B3618AE1-CE10-49B4-8186-253A16658426}">
      <dsp:nvSpPr>
        <dsp:cNvPr id="0" name=""/>
        <dsp:cNvSpPr/>
      </dsp:nvSpPr>
      <dsp:spPr>
        <a:xfrm>
          <a:off x="773215" y="3768661"/>
          <a:ext cx="2237437" cy="10764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Clinical Care</a:t>
          </a:r>
        </a:p>
      </dsp:txBody>
      <dsp:txXfrm>
        <a:off x="773215" y="3768661"/>
        <a:ext cx="2237437" cy="1076406"/>
      </dsp:txXfrm>
    </dsp:sp>
    <dsp:sp modelId="{6AE98993-4F38-4C4D-A980-7884164B6473}">
      <dsp:nvSpPr>
        <dsp:cNvPr id="0" name=""/>
        <dsp:cNvSpPr/>
      </dsp:nvSpPr>
      <dsp:spPr>
        <a:xfrm>
          <a:off x="757984" y="5024469"/>
          <a:ext cx="2267899" cy="10764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Physical Environment</a:t>
          </a:r>
        </a:p>
      </dsp:txBody>
      <dsp:txXfrm>
        <a:off x="757984" y="5024469"/>
        <a:ext cx="2267899" cy="107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0265D-3811-4D73-B60C-870A84D96F53}">
      <dsp:nvSpPr>
        <dsp:cNvPr id="0" name=""/>
        <dsp:cNvSpPr/>
      </dsp:nvSpPr>
      <dsp:spPr>
        <a:xfrm>
          <a:off x="1814731" y="704014"/>
          <a:ext cx="4708292" cy="4708292"/>
        </a:xfrm>
        <a:prstGeom prst="blockArc">
          <a:avLst>
            <a:gd name="adj1" fmla="val 9000000"/>
            <a:gd name="adj2" fmla="val 1620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E7B5C6-F383-4BAE-A9C8-6B903C4DFB47}">
      <dsp:nvSpPr>
        <dsp:cNvPr id="0" name=""/>
        <dsp:cNvSpPr/>
      </dsp:nvSpPr>
      <dsp:spPr>
        <a:xfrm>
          <a:off x="1814731" y="704014"/>
          <a:ext cx="4708292" cy="4708292"/>
        </a:xfrm>
        <a:prstGeom prst="blockArc">
          <a:avLst>
            <a:gd name="adj1" fmla="val 1800000"/>
            <a:gd name="adj2" fmla="val 900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8CDB92-94E2-44E5-92A4-E3D68B895343}">
      <dsp:nvSpPr>
        <dsp:cNvPr id="0" name=""/>
        <dsp:cNvSpPr/>
      </dsp:nvSpPr>
      <dsp:spPr>
        <a:xfrm>
          <a:off x="1814731" y="704014"/>
          <a:ext cx="4708292" cy="4708292"/>
        </a:xfrm>
        <a:prstGeom prst="blockArc">
          <a:avLst>
            <a:gd name="adj1" fmla="val 16200000"/>
            <a:gd name="adj2" fmla="val 180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C704C0-DBEE-4B50-A053-CAC77FF57589}">
      <dsp:nvSpPr>
        <dsp:cNvPr id="0" name=""/>
        <dsp:cNvSpPr/>
      </dsp:nvSpPr>
      <dsp:spPr>
        <a:xfrm>
          <a:off x="2821862" y="1700976"/>
          <a:ext cx="2694029" cy="27143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Coordinator</a:t>
          </a:r>
        </a:p>
      </dsp:txBody>
      <dsp:txXfrm>
        <a:off x="3216393" y="2098486"/>
        <a:ext cx="1904967" cy="1919346"/>
      </dsp:txXfrm>
    </dsp:sp>
    <dsp:sp modelId="{2CF2A8AB-C2B5-4AFD-B1DD-0DE413801074}">
      <dsp:nvSpPr>
        <dsp:cNvPr id="0" name=""/>
        <dsp:cNvSpPr/>
      </dsp:nvSpPr>
      <dsp:spPr>
        <a:xfrm>
          <a:off x="3410825" y="542"/>
          <a:ext cx="1516103" cy="151610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Students</a:t>
          </a:r>
        </a:p>
      </dsp:txBody>
      <dsp:txXfrm>
        <a:off x="3632853" y="222570"/>
        <a:ext cx="1072047" cy="1072047"/>
      </dsp:txXfrm>
    </dsp:sp>
    <dsp:sp modelId="{B2EEB5B4-DF80-4F15-A3E6-10BF8CF93E3A}">
      <dsp:nvSpPr>
        <dsp:cNvPr id="0" name=""/>
        <dsp:cNvSpPr/>
      </dsp:nvSpPr>
      <dsp:spPr>
        <a:xfrm>
          <a:off x="5402308" y="3449891"/>
          <a:ext cx="1516103" cy="151610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Community</a:t>
          </a:r>
        </a:p>
      </dsp:txBody>
      <dsp:txXfrm>
        <a:off x="5624336" y="3671919"/>
        <a:ext cx="1072047" cy="1072047"/>
      </dsp:txXfrm>
    </dsp:sp>
    <dsp:sp modelId="{AFA8FC4F-D39D-453E-87C5-6BDA5EE7BDFC}">
      <dsp:nvSpPr>
        <dsp:cNvPr id="0" name=""/>
        <dsp:cNvSpPr/>
      </dsp:nvSpPr>
      <dsp:spPr>
        <a:xfrm>
          <a:off x="1419342" y="3449891"/>
          <a:ext cx="1516103" cy="151610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Data Partners</a:t>
          </a:r>
        </a:p>
      </dsp:txBody>
      <dsp:txXfrm>
        <a:off x="1641370" y="3671919"/>
        <a:ext cx="1072047" cy="1072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AE65E-8560-4D99-B80D-F0854786D404}">
      <dsp:nvSpPr>
        <dsp:cNvPr id="0" name=""/>
        <dsp:cNvSpPr/>
      </dsp:nvSpPr>
      <dsp:spPr>
        <a:xfrm>
          <a:off x="778146" y="709"/>
          <a:ext cx="2425519" cy="14553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Hand Counts</a:t>
          </a:r>
        </a:p>
      </dsp:txBody>
      <dsp:txXfrm>
        <a:off x="778146" y="709"/>
        <a:ext cx="2425519" cy="1455311"/>
      </dsp:txXfrm>
    </dsp:sp>
    <dsp:sp modelId="{A1AAFE85-2C20-41AF-9755-0B46BEBB1D77}">
      <dsp:nvSpPr>
        <dsp:cNvPr id="0" name=""/>
        <dsp:cNvSpPr/>
      </dsp:nvSpPr>
      <dsp:spPr>
        <a:xfrm>
          <a:off x="3446217" y="709"/>
          <a:ext cx="2425519" cy="145531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Cameras</a:t>
          </a:r>
        </a:p>
      </dsp:txBody>
      <dsp:txXfrm>
        <a:off x="3446217" y="709"/>
        <a:ext cx="2425519" cy="1455311"/>
      </dsp:txXfrm>
    </dsp:sp>
    <dsp:sp modelId="{3260F7C0-9DBF-4626-9C89-1C3F35EDDD63}">
      <dsp:nvSpPr>
        <dsp:cNvPr id="0" name=""/>
        <dsp:cNvSpPr/>
      </dsp:nvSpPr>
      <dsp:spPr>
        <a:xfrm>
          <a:off x="778146" y="1698572"/>
          <a:ext cx="2425519" cy="145531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Surveys	</a:t>
          </a:r>
        </a:p>
      </dsp:txBody>
      <dsp:txXfrm>
        <a:off x="778146" y="1698572"/>
        <a:ext cx="2425519" cy="1455311"/>
      </dsp:txXfrm>
    </dsp:sp>
    <dsp:sp modelId="{0487D154-519C-438E-80B8-66AE192B4305}">
      <dsp:nvSpPr>
        <dsp:cNvPr id="0" name=""/>
        <dsp:cNvSpPr/>
      </dsp:nvSpPr>
      <dsp:spPr>
        <a:xfrm>
          <a:off x="3446217" y="1698572"/>
          <a:ext cx="2425519" cy="145531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Counters</a:t>
          </a:r>
        </a:p>
      </dsp:txBody>
      <dsp:txXfrm>
        <a:off x="3446217" y="1698572"/>
        <a:ext cx="2425519" cy="1455311"/>
      </dsp:txXfrm>
    </dsp:sp>
    <dsp:sp modelId="{B3B04772-30AF-4625-90B4-5C312BA7DEE0}">
      <dsp:nvSpPr>
        <dsp:cNvPr id="0" name=""/>
        <dsp:cNvSpPr/>
      </dsp:nvSpPr>
      <dsp:spPr>
        <a:xfrm>
          <a:off x="2112182" y="3396436"/>
          <a:ext cx="2425519" cy="145531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Mapping Software</a:t>
          </a:r>
        </a:p>
      </dsp:txBody>
      <dsp:txXfrm>
        <a:off x="2112182" y="3396436"/>
        <a:ext cx="2425519" cy="14553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0.08003</cdr:y>
    </cdr:from>
    <cdr:to>
      <cdr:x>0.85835</cdr:x>
      <cdr:y>0.13435</cdr:y>
    </cdr:to>
    <cdr:sp macro="" textlink="">
      <cdr:nvSpPr>
        <cdr:cNvPr id="2" name="TextBox 1">
          <a:extLst xmlns:a="http://schemas.openxmlformats.org/drawingml/2006/main">
            <a:ext uri="{FF2B5EF4-FFF2-40B4-BE49-F238E27FC236}">
              <a16:creationId xmlns:a16="http://schemas.microsoft.com/office/drawing/2014/main" id="{A2EB1203-E2C4-529D-ABCD-CA101DD91B4D}"/>
            </a:ext>
          </a:extLst>
        </cdr:cNvPr>
        <cdr:cNvSpPr txBox="1"/>
      </cdr:nvSpPr>
      <cdr:spPr>
        <a:xfrm xmlns:a="http://schemas.openxmlformats.org/drawingml/2006/main">
          <a:off x="6001333" y="537963"/>
          <a:ext cx="4301123" cy="365132"/>
        </a:xfrm>
        <a:prstGeom xmlns:a="http://schemas.openxmlformats.org/drawingml/2006/main" prst="roundRect">
          <a:avLst/>
        </a:prstGeom>
        <a:noFill xmlns:a="http://schemas.openxmlformats.org/drawingml/2006/main"/>
      </cdr:spPr>
      <cdr:txBody>
        <a:bodyPr xmlns:a="http://schemas.openxmlformats.org/drawingml/2006/main" vertOverflow="clip" wrap="square" rtlCol="0" anchor="ctr"/>
        <a:lstStyle xmlns:a="http://schemas.openxmlformats.org/drawingml/2006/main"/>
        <a:p xmlns:a="http://schemas.openxmlformats.org/drawingml/2006/main">
          <a:pPr algn="ctr"/>
          <a:r>
            <a:rPr lang="en-US" sz="3200" b="1" dirty="0">
              <a:solidFill>
                <a:schemeClr val="tx1"/>
              </a:solidFill>
            </a:rPr>
            <a:t>Physical Environment</a:t>
          </a:r>
        </a:p>
      </cdr:txBody>
    </cdr:sp>
  </cdr:relSizeAnchor>
  <cdr:relSizeAnchor xmlns:cdr="http://schemas.openxmlformats.org/drawingml/2006/chartDrawing">
    <cdr:from>
      <cdr:x>0.58405</cdr:x>
      <cdr:y>0.23523</cdr:y>
    </cdr:from>
    <cdr:to>
      <cdr:x>0.82649</cdr:x>
      <cdr:y>0.28955</cdr:y>
    </cdr:to>
    <cdr:sp macro="" textlink="">
      <cdr:nvSpPr>
        <cdr:cNvPr id="3" name="TextBox 1">
          <a:extLst xmlns:a="http://schemas.openxmlformats.org/drawingml/2006/main">
            <a:ext uri="{FF2B5EF4-FFF2-40B4-BE49-F238E27FC236}">
              <a16:creationId xmlns:a16="http://schemas.microsoft.com/office/drawing/2014/main" id="{D182ABFA-5D88-753E-9FA3-5D2BF383AACA}"/>
            </a:ext>
          </a:extLst>
        </cdr:cNvPr>
        <cdr:cNvSpPr txBox="1"/>
      </cdr:nvSpPr>
      <cdr:spPr>
        <a:xfrm xmlns:a="http://schemas.openxmlformats.org/drawingml/2006/main">
          <a:off x="7010179" y="1581217"/>
          <a:ext cx="2909923" cy="365132"/>
        </a:xfrm>
        <a:prstGeom xmlns:a="http://schemas.openxmlformats.org/drawingml/2006/main" prst="roundRect">
          <a:avLst/>
        </a:prstGeom>
        <a:noFill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t>Clinical Care</a:t>
          </a:r>
        </a:p>
      </cdr:txBody>
    </cdr:sp>
  </cdr:relSizeAnchor>
  <cdr:relSizeAnchor xmlns:cdr="http://schemas.openxmlformats.org/drawingml/2006/chartDrawing">
    <cdr:from>
      <cdr:x>0.5871</cdr:x>
      <cdr:y>0.44059</cdr:y>
    </cdr:from>
    <cdr:to>
      <cdr:x>0.86242</cdr:x>
      <cdr:y>0.49491</cdr:y>
    </cdr:to>
    <cdr:sp macro="" textlink="">
      <cdr:nvSpPr>
        <cdr:cNvPr id="4" name="TextBox 1">
          <a:extLst xmlns:a="http://schemas.openxmlformats.org/drawingml/2006/main">
            <a:ext uri="{FF2B5EF4-FFF2-40B4-BE49-F238E27FC236}">
              <a16:creationId xmlns:a16="http://schemas.microsoft.com/office/drawing/2014/main" id="{A3B20694-7C12-14E9-AA68-D68F4C78F104}"/>
            </a:ext>
          </a:extLst>
        </cdr:cNvPr>
        <cdr:cNvSpPr txBox="1"/>
      </cdr:nvSpPr>
      <cdr:spPr>
        <a:xfrm xmlns:a="http://schemas.openxmlformats.org/drawingml/2006/main">
          <a:off x="7046792" y="2961576"/>
          <a:ext cx="3304578" cy="365132"/>
        </a:xfrm>
        <a:prstGeom xmlns:a="http://schemas.openxmlformats.org/drawingml/2006/main" prst="roundRect">
          <a:avLst/>
        </a:prstGeom>
        <a:noFill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t>Genes &amp; Biology</a:t>
          </a:r>
        </a:p>
      </cdr:txBody>
    </cdr:sp>
  </cdr:relSizeAnchor>
  <cdr:relSizeAnchor xmlns:cdr="http://schemas.openxmlformats.org/drawingml/2006/chartDrawing">
    <cdr:from>
      <cdr:x>0.25017</cdr:x>
      <cdr:y>0.34225</cdr:y>
    </cdr:from>
    <cdr:to>
      <cdr:x>0.47962</cdr:x>
      <cdr:y>0.39657</cdr:y>
    </cdr:to>
    <cdr:sp macro="" textlink="">
      <cdr:nvSpPr>
        <cdr:cNvPr id="5" name="TextBox 1">
          <a:extLst xmlns:a="http://schemas.openxmlformats.org/drawingml/2006/main">
            <a:ext uri="{FF2B5EF4-FFF2-40B4-BE49-F238E27FC236}">
              <a16:creationId xmlns:a16="http://schemas.microsoft.com/office/drawing/2014/main" id="{3A7518F5-F90A-F330-0D7E-1D3867505105}"/>
            </a:ext>
          </a:extLst>
        </cdr:cNvPr>
        <cdr:cNvSpPr txBox="1"/>
      </cdr:nvSpPr>
      <cdr:spPr>
        <a:xfrm xmlns:a="http://schemas.openxmlformats.org/drawingml/2006/main">
          <a:off x="3002747" y="2300576"/>
          <a:ext cx="2753914" cy="365125"/>
        </a:xfrm>
        <a:prstGeom xmlns:a="http://schemas.openxmlformats.org/drawingml/2006/main" prst="roundRect">
          <a:avLst/>
        </a:prstGeom>
        <a:noFill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t>Social &amp; Economic </a:t>
          </a:r>
        </a:p>
        <a:p xmlns:a="http://schemas.openxmlformats.org/drawingml/2006/main">
          <a:pPr algn="ctr"/>
          <a:r>
            <a:rPr lang="en-US" sz="3200" b="1" dirty="0"/>
            <a:t>Factors</a:t>
          </a:r>
        </a:p>
      </cdr:txBody>
    </cdr:sp>
  </cdr:relSizeAnchor>
  <cdr:relSizeAnchor xmlns:cdr="http://schemas.openxmlformats.org/drawingml/2006/chartDrawing">
    <cdr:from>
      <cdr:x>0.44133</cdr:x>
      <cdr:y>0.66176</cdr:y>
    </cdr:from>
    <cdr:to>
      <cdr:x>0.67559</cdr:x>
      <cdr:y>0.71608</cdr:y>
    </cdr:to>
    <cdr:sp macro="" textlink="">
      <cdr:nvSpPr>
        <cdr:cNvPr id="6" name="TextBox 1">
          <a:extLst xmlns:a="http://schemas.openxmlformats.org/drawingml/2006/main">
            <a:ext uri="{FF2B5EF4-FFF2-40B4-BE49-F238E27FC236}">
              <a16:creationId xmlns:a16="http://schemas.microsoft.com/office/drawing/2014/main" id="{E67215BC-0C9C-610E-2363-A86502CA387F}"/>
            </a:ext>
          </a:extLst>
        </cdr:cNvPr>
        <cdr:cNvSpPr txBox="1"/>
      </cdr:nvSpPr>
      <cdr:spPr>
        <a:xfrm xmlns:a="http://schemas.openxmlformats.org/drawingml/2006/main">
          <a:off x="5297152" y="4448287"/>
          <a:ext cx="2811717" cy="365125"/>
        </a:xfrm>
        <a:prstGeom xmlns:a="http://schemas.openxmlformats.org/drawingml/2006/main" prst="roundRect">
          <a:avLst/>
        </a:prstGeom>
        <a:noFill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t>Health</a:t>
          </a:r>
        </a:p>
        <a:p xmlns:a="http://schemas.openxmlformats.org/drawingml/2006/main">
          <a:pPr algn="ctr"/>
          <a:r>
            <a:rPr lang="en-US" sz="3200" b="1" dirty="0"/>
            <a:t>Behaviors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A68CD-7251-4CA7-826C-952F8AF985F9}"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6300B-CB1C-466A-810A-CA080E6F68F5}" type="slidenum">
              <a:rPr lang="en-US" smtClean="0"/>
              <a:t>‹#›</a:t>
            </a:fld>
            <a:endParaRPr lang="en-US"/>
          </a:p>
        </p:txBody>
      </p:sp>
    </p:spTree>
    <p:extLst>
      <p:ext uri="{BB962C8B-B14F-4D97-AF65-F5344CB8AC3E}">
        <p14:creationId xmlns:p14="http://schemas.microsoft.com/office/powerpoint/2010/main" val="149891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a:t>
            </a:fld>
            <a:endParaRPr lang="en-US"/>
          </a:p>
        </p:txBody>
      </p:sp>
    </p:spTree>
    <p:extLst>
      <p:ext uri="{BB962C8B-B14F-4D97-AF65-F5344CB8AC3E}">
        <p14:creationId xmlns:p14="http://schemas.microsoft.com/office/powerpoint/2010/main" val="395816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79869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11</a:t>
            </a:fld>
            <a:endParaRPr lang="en-US"/>
          </a:p>
        </p:txBody>
      </p:sp>
    </p:spTree>
    <p:extLst>
      <p:ext uri="{BB962C8B-B14F-4D97-AF65-F5344CB8AC3E}">
        <p14:creationId xmlns:p14="http://schemas.microsoft.com/office/powerpoint/2010/main" val="35375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0991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13</a:t>
            </a:fld>
            <a:endParaRPr lang="en-US"/>
          </a:p>
        </p:txBody>
      </p:sp>
    </p:spTree>
    <p:extLst>
      <p:ext uri="{BB962C8B-B14F-4D97-AF65-F5344CB8AC3E}">
        <p14:creationId xmlns:p14="http://schemas.microsoft.com/office/powerpoint/2010/main" val="376672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2319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15</a:t>
            </a:fld>
            <a:endParaRPr lang="en-US"/>
          </a:p>
        </p:txBody>
      </p:sp>
    </p:spTree>
    <p:extLst>
      <p:ext uri="{BB962C8B-B14F-4D97-AF65-F5344CB8AC3E}">
        <p14:creationId xmlns:p14="http://schemas.microsoft.com/office/powerpoint/2010/main" val="322487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20538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17</a:t>
            </a:fld>
            <a:endParaRPr lang="en-US"/>
          </a:p>
        </p:txBody>
      </p:sp>
    </p:spTree>
    <p:extLst>
      <p:ext uri="{BB962C8B-B14F-4D97-AF65-F5344CB8AC3E}">
        <p14:creationId xmlns:p14="http://schemas.microsoft.com/office/powerpoint/2010/main" val="1568863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00690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19</a:t>
            </a:fld>
            <a:endParaRPr lang="en-US"/>
          </a:p>
        </p:txBody>
      </p:sp>
    </p:spTree>
    <p:extLst>
      <p:ext uri="{BB962C8B-B14F-4D97-AF65-F5344CB8AC3E}">
        <p14:creationId xmlns:p14="http://schemas.microsoft.com/office/powerpoint/2010/main" val="186026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25440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710509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21</a:t>
            </a:fld>
            <a:endParaRPr lang="en-US"/>
          </a:p>
        </p:txBody>
      </p:sp>
    </p:spTree>
    <p:extLst>
      <p:ext uri="{BB962C8B-B14F-4D97-AF65-F5344CB8AC3E}">
        <p14:creationId xmlns:p14="http://schemas.microsoft.com/office/powerpoint/2010/main" val="2676502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22</a:t>
            </a:fld>
            <a:endParaRPr lang="en-US"/>
          </a:p>
        </p:txBody>
      </p:sp>
    </p:spTree>
    <p:extLst>
      <p:ext uri="{BB962C8B-B14F-4D97-AF65-F5344CB8AC3E}">
        <p14:creationId xmlns:p14="http://schemas.microsoft.com/office/powerpoint/2010/main" val="314958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C0C84-371B-4547-93CF-217C895E8B47}" type="slidenum">
              <a:rPr lang="en-US" smtClean="0"/>
              <a:t>3</a:t>
            </a:fld>
            <a:endParaRPr lang="en-US"/>
          </a:p>
        </p:txBody>
      </p:sp>
    </p:spTree>
    <p:extLst>
      <p:ext uri="{BB962C8B-B14F-4D97-AF65-F5344CB8AC3E}">
        <p14:creationId xmlns:p14="http://schemas.microsoft.com/office/powerpoint/2010/main" val="81390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2E1B3B4-A5A9-442E-B305-2C1B61528B9D}" type="slidenum">
              <a:rPr lang="en-US">
                <a:solidFill>
                  <a:prstClr val="black"/>
                </a:solidFill>
                <a:latin typeface="Calibri" panose="020F0502020204030204"/>
              </a:rPr>
              <a:pPr defTabSz="92491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09606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02BB2-1F83-446C-8442-09A8D379FE73}" type="slidenum">
              <a:rPr lang="en-US" smtClean="0"/>
              <a:t>5</a:t>
            </a:fld>
            <a:endParaRPr lang="en-US"/>
          </a:p>
        </p:txBody>
      </p:sp>
    </p:spTree>
    <p:extLst>
      <p:ext uri="{BB962C8B-B14F-4D97-AF65-F5344CB8AC3E}">
        <p14:creationId xmlns:p14="http://schemas.microsoft.com/office/powerpoint/2010/main" val="153288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are at the very end, let’s tie this all back together. Why is community collaboration so important? Because we need to work together in order to build a successful community. Think of community building like a farm: different sectors and organizations cannot do it all by themselves and should not be working in silos (for example, on the left, we have planners, engineers, public health officials, and policy makers all siloed away from each other). Instead, we all need to work together. Instead of individual silos, planners, engineers, public health officials, and policy makers can work together to build a successful community.</a:t>
            </a:r>
            <a:endParaRPr lang="en-US">
              <a:cs typeface="Calibri" panose="020F0502020204030204"/>
            </a:endParaRPr>
          </a:p>
          <a:p>
            <a:endParaRPr lang="en-US">
              <a:cs typeface="Calibri" panose="020F0502020204030204"/>
            </a:endParaRPr>
          </a:p>
          <a:p>
            <a:r>
              <a:rPr lang="en-US"/>
              <a:t>State: We don’t expect everyone to be an expert in everything so that is why when it comes to community building and community development, it takes folks from all different disciplines and backgrounds to be involved in the process from the beginning and not just as an after thought.</a:t>
            </a:r>
            <a:endParaRPr lang="en-US">
              <a:cs typeface="Calibri"/>
            </a:endParaRPr>
          </a:p>
        </p:txBody>
      </p:sp>
      <p:sp>
        <p:nvSpPr>
          <p:cNvPr id="4" name="Slide Number Placeholder 3"/>
          <p:cNvSpPr>
            <a:spLocks noGrp="1"/>
          </p:cNvSpPr>
          <p:nvPr>
            <p:ph type="sldNum" sz="quarter" idx="5"/>
          </p:nvPr>
        </p:nvSpPr>
        <p:spPr/>
        <p:txBody>
          <a:bodyPr/>
          <a:lstStyle/>
          <a:p>
            <a:fld id="{798C5307-140F-447F-BCBA-BB92E3A2906B}" type="slidenum">
              <a:rPr lang="en-US" smtClean="0"/>
              <a:t>6</a:t>
            </a:fld>
            <a:endParaRPr lang="en-US"/>
          </a:p>
        </p:txBody>
      </p:sp>
    </p:spTree>
    <p:extLst>
      <p:ext uri="{BB962C8B-B14F-4D97-AF65-F5344CB8AC3E}">
        <p14:creationId xmlns:p14="http://schemas.microsoft.com/office/powerpoint/2010/main" val="142735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98C5307-140F-447F-BCBA-BB92E3A2906B}" type="slidenum">
              <a:rPr lang="en-US" smtClean="0"/>
              <a:t>7</a:t>
            </a:fld>
            <a:endParaRPr lang="en-US"/>
          </a:p>
        </p:txBody>
      </p:sp>
    </p:spTree>
    <p:extLst>
      <p:ext uri="{BB962C8B-B14F-4D97-AF65-F5344CB8AC3E}">
        <p14:creationId xmlns:p14="http://schemas.microsoft.com/office/powerpoint/2010/main" val="359148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8</a:t>
            </a:fld>
            <a:endParaRPr lang="en-US"/>
          </a:p>
        </p:txBody>
      </p:sp>
    </p:spTree>
    <p:extLst>
      <p:ext uri="{BB962C8B-B14F-4D97-AF65-F5344CB8AC3E}">
        <p14:creationId xmlns:p14="http://schemas.microsoft.com/office/powerpoint/2010/main" val="62331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that we have covered upstream factors, including specific examples, we are going to transition now to talking about the social determinants of health. The social determinants of health are the upstream factors that influence health. They are the conditions in the environments that we are born, where we live, where we work, where we play, where we worship, and where we age that affects a wide range of health. These factors influence our health including our quality of life, health outcomes, disease outcomes, and risks.  </a:t>
            </a:r>
            <a:endParaRPr lang="en-US">
              <a:cs typeface="Calibri"/>
            </a:endParaRPr>
          </a:p>
          <a:p>
            <a:endParaRPr lang="en-US"/>
          </a:p>
          <a:p>
            <a:r>
              <a:rPr lang="en-US"/>
              <a:t>Source: Healthy People 2030</a:t>
            </a:r>
            <a:endParaRPr lang="en-US">
              <a:cs typeface="Calibri"/>
            </a:endParaRPr>
          </a:p>
          <a:p>
            <a:endParaRPr lang="en-US"/>
          </a:p>
          <a:p>
            <a:pPr defTabSz="924916">
              <a:defRPr/>
            </a:pPr>
            <a:r>
              <a:rPr lang="en-US"/>
              <a:t>We are going to spend some time now exploring each of the different social determinants of health, explaining what each one is and then helping use examples from within our own community to work towards understanding.</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98C5307-140F-447F-BCBA-BB92E3A2906B}" type="slidenum">
              <a:rPr lang="en-US" smtClean="0"/>
              <a:t>9</a:t>
            </a:fld>
            <a:endParaRPr lang="en-US"/>
          </a:p>
        </p:txBody>
      </p:sp>
    </p:spTree>
    <p:extLst>
      <p:ext uri="{BB962C8B-B14F-4D97-AF65-F5344CB8AC3E}">
        <p14:creationId xmlns:p14="http://schemas.microsoft.com/office/powerpoint/2010/main" val="314354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151F-CD62-0796-7665-FDBC6A5AC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72E8D-9C91-864E-5A44-B7F49937D7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DC34B7-D2F7-5FEA-ED1C-409A206C9555}"/>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5" name="Footer Placeholder 4">
            <a:extLst>
              <a:ext uri="{FF2B5EF4-FFF2-40B4-BE49-F238E27FC236}">
                <a16:creationId xmlns:a16="http://schemas.microsoft.com/office/drawing/2014/main" id="{B2FCE5E7-CBD5-2617-4EE5-92833010B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36A9D-CB63-5B6D-97B8-8C478A37401A}"/>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62971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3288-835C-0C1B-35F5-74470D14B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F85B3-C7B4-4685-A813-7A4CB2F15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1FADF-CA3F-3D9F-C95B-146C82D4173C}"/>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5" name="Footer Placeholder 4">
            <a:extLst>
              <a:ext uri="{FF2B5EF4-FFF2-40B4-BE49-F238E27FC236}">
                <a16:creationId xmlns:a16="http://schemas.microsoft.com/office/drawing/2014/main" id="{8500D331-B99D-1A03-551A-C5AB54D31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06731-7F69-F8C4-BC0A-296447C4EAA3}"/>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363940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1B7C99-866F-A8C1-E69D-0FBBFCD619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045689-233D-37D4-8DD3-0CA2B07D2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2C630-5813-BB9A-B736-83A0D49A6A1B}"/>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5" name="Footer Placeholder 4">
            <a:extLst>
              <a:ext uri="{FF2B5EF4-FFF2-40B4-BE49-F238E27FC236}">
                <a16:creationId xmlns:a16="http://schemas.microsoft.com/office/drawing/2014/main" id="{F8938DE1-6814-ADBE-45A5-7EE181F01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493C8-CDF1-F508-EFC0-2D2E4FAD560A}"/>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122768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327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3005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3716269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23458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9220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1533-C7F4-80CB-5E0F-87308CACE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6CFA2-D765-7370-BDED-2A6D2B5264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CECFE-55CC-F431-8F35-D727F412AAAC}"/>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5" name="Footer Placeholder 4">
            <a:extLst>
              <a:ext uri="{FF2B5EF4-FFF2-40B4-BE49-F238E27FC236}">
                <a16:creationId xmlns:a16="http://schemas.microsoft.com/office/drawing/2014/main" id="{64A93312-C093-2DD1-6421-919CA1358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947BB-567C-39EA-4DE7-BF3174E67462}"/>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225170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17F0-FE62-E962-FDE8-787215F7BF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359EA-D77B-C2F8-4114-BD4DDF79AF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24ABA-FCE3-6EE9-A730-9B08C9B95BCF}"/>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5" name="Footer Placeholder 4">
            <a:extLst>
              <a:ext uri="{FF2B5EF4-FFF2-40B4-BE49-F238E27FC236}">
                <a16:creationId xmlns:a16="http://schemas.microsoft.com/office/drawing/2014/main" id="{AACE918C-87D5-39B0-D5B9-A721D3BB8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B4CE4-2DFC-12EB-E411-48AC86310212}"/>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260846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6F23-892E-73A5-416B-CE5823EC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DEF8E-4D98-BA56-D084-6E11E69511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9BE5A-CB0C-67CB-BF7E-2EE826A85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A6AAF-DA63-0567-3D45-41FC8F88D9B2}"/>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6" name="Footer Placeholder 5">
            <a:extLst>
              <a:ext uri="{FF2B5EF4-FFF2-40B4-BE49-F238E27FC236}">
                <a16:creationId xmlns:a16="http://schemas.microsoft.com/office/drawing/2014/main" id="{A48E8375-D985-A719-5FAA-626795898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4EF9E-D663-2D0A-CC9F-32017ED3A54D}"/>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267599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FDB8-08B2-BFC6-00E2-1FE4C0253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3CE7D-7C80-11B4-846D-E6C824619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E1300-7B12-CB44-2B66-1679EE119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FDC6-D09C-DB85-E422-36BB31BCE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BD65E-DAA2-CBDC-F377-759C3EE57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47D9E2-602A-2E38-0FAA-CA8688C299B6}"/>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8" name="Footer Placeholder 7">
            <a:extLst>
              <a:ext uri="{FF2B5EF4-FFF2-40B4-BE49-F238E27FC236}">
                <a16:creationId xmlns:a16="http://schemas.microsoft.com/office/drawing/2014/main" id="{8E49C71C-7618-DAB2-C81D-6F343CB406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CB84FC-7BA9-3384-13EF-3AA69978EF7C}"/>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103556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8DBC-260C-7B7E-AB55-1CFBF1D1D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4B29E-1EF1-25BB-A7E9-15E980E72266}"/>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4" name="Footer Placeholder 3">
            <a:extLst>
              <a:ext uri="{FF2B5EF4-FFF2-40B4-BE49-F238E27FC236}">
                <a16:creationId xmlns:a16="http://schemas.microsoft.com/office/drawing/2014/main" id="{160A945A-8E2A-AFEA-29F9-A3D719C0F4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C4AD3-D49C-6C8E-1A31-F6546D7E60F1}"/>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290468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E1B6B-20A6-606A-AE3D-B2EE4700B3B4}"/>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3" name="Footer Placeholder 2">
            <a:extLst>
              <a:ext uri="{FF2B5EF4-FFF2-40B4-BE49-F238E27FC236}">
                <a16:creationId xmlns:a16="http://schemas.microsoft.com/office/drawing/2014/main" id="{4FC8DAAA-A80D-C3DC-E8A6-796C1B64ED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822706-ECA9-3C32-1426-825FC6476900}"/>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392753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AB8A-D30D-1994-6BDE-0027B0855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6C02CD-7CBE-B85A-01A3-F2B1E7C6D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A34DF-8368-3871-6C44-CAC218174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2F73A-05BA-5D1A-C563-802C80BBBABD}"/>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6" name="Footer Placeholder 5">
            <a:extLst>
              <a:ext uri="{FF2B5EF4-FFF2-40B4-BE49-F238E27FC236}">
                <a16:creationId xmlns:a16="http://schemas.microsoft.com/office/drawing/2014/main" id="{D000205C-6A14-3E34-48DE-C0BC41948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B0913-E0F7-DA16-CE75-4E1646E5B3D9}"/>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205888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044F-E090-1CCA-269A-B7AEE8EF46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5AB98-3B4E-2C9D-2555-6A7D97DE9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3B1E66-1037-707B-8AA2-AB8B912BB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91065-0095-4EDB-A42F-5D3D0CC18AF2}"/>
              </a:ext>
            </a:extLst>
          </p:cNvPr>
          <p:cNvSpPr>
            <a:spLocks noGrp="1"/>
          </p:cNvSpPr>
          <p:nvPr>
            <p:ph type="dt" sz="half" idx="10"/>
          </p:nvPr>
        </p:nvSpPr>
        <p:spPr/>
        <p:txBody>
          <a:bodyPr/>
          <a:lstStyle/>
          <a:p>
            <a:fld id="{CAC40D67-9E69-4590-8739-52D2C7E00BE6}" type="datetimeFigureOut">
              <a:rPr lang="en-US" smtClean="0"/>
              <a:t>7/29/2024</a:t>
            </a:fld>
            <a:endParaRPr lang="en-US"/>
          </a:p>
        </p:txBody>
      </p:sp>
      <p:sp>
        <p:nvSpPr>
          <p:cNvPr id="6" name="Footer Placeholder 5">
            <a:extLst>
              <a:ext uri="{FF2B5EF4-FFF2-40B4-BE49-F238E27FC236}">
                <a16:creationId xmlns:a16="http://schemas.microsoft.com/office/drawing/2014/main" id="{E04B5233-BD67-9CCF-A5CC-7A2E54211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76DC5-385E-8BF6-FC65-4D06B8390C86}"/>
              </a:ext>
            </a:extLst>
          </p:cNvPr>
          <p:cNvSpPr>
            <a:spLocks noGrp="1"/>
          </p:cNvSpPr>
          <p:nvPr>
            <p:ph type="sldNum" sz="quarter" idx="12"/>
          </p:nvPr>
        </p:nvSpPr>
        <p:spPr/>
        <p:txBody>
          <a:bodyPr/>
          <a:lstStyle/>
          <a:p>
            <a:fld id="{843D1807-CB74-42DF-982D-14A15BF04514}" type="slidenum">
              <a:rPr lang="en-US" smtClean="0"/>
              <a:t>‹#›</a:t>
            </a:fld>
            <a:endParaRPr lang="en-US"/>
          </a:p>
        </p:txBody>
      </p:sp>
    </p:spTree>
    <p:extLst>
      <p:ext uri="{BB962C8B-B14F-4D97-AF65-F5344CB8AC3E}">
        <p14:creationId xmlns:p14="http://schemas.microsoft.com/office/powerpoint/2010/main" val="297180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42756-1EEB-1CAE-E7F4-E6B788099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50205-974B-1A23-2EEF-574635EB8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3CD79-2189-8531-41FB-2E1D3B9EB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40D67-9E69-4590-8739-52D2C7E00BE6}" type="datetimeFigureOut">
              <a:rPr lang="en-US" smtClean="0"/>
              <a:t>7/29/2024</a:t>
            </a:fld>
            <a:endParaRPr lang="en-US"/>
          </a:p>
        </p:txBody>
      </p:sp>
      <p:sp>
        <p:nvSpPr>
          <p:cNvPr id="5" name="Footer Placeholder 4">
            <a:extLst>
              <a:ext uri="{FF2B5EF4-FFF2-40B4-BE49-F238E27FC236}">
                <a16:creationId xmlns:a16="http://schemas.microsoft.com/office/drawing/2014/main" id="{D2412144-7105-85AC-E655-FC79CBED6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AB1068-7676-8596-58D0-5B32DC51B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3D1807-CB74-42DF-982D-14A15BF04514}" type="slidenum">
              <a:rPr lang="en-US" smtClean="0"/>
              <a:t>‹#›</a:t>
            </a:fld>
            <a:endParaRPr lang="en-US"/>
          </a:p>
        </p:txBody>
      </p:sp>
    </p:spTree>
    <p:extLst>
      <p:ext uri="{BB962C8B-B14F-4D97-AF65-F5344CB8AC3E}">
        <p14:creationId xmlns:p14="http://schemas.microsoft.com/office/powerpoint/2010/main" val="191366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AD19BC-3A08-D9AE-B377-48A5833BE703}"/>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334297" y="765073"/>
            <a:ext cx="9144000" cy="2900518"/>
          </a:xfrm>
        </p:spPr>
        <p:txBody>
          <a:bodyPr vert="horz" lIns="91440" tIns="45720" rIns="91440" bIns="45720" rtlCol="0" anchor="b">
            <a:noAutofit/>
          </a:bodyPr>
          <a:lstStyle/>
          <a:p>
            <a:r>
              <a:rPr lang="en-US" sz="5400" b="1" spc="-40" baseline="0" dirty="0">
                <a:solidFill>
                  <a:srgbClr val="FFFFFF"/>
                </a:solidFill>
              </a:rPr>
              <a:t>Bike/</a:t>
            </a:r>
            <a:r>
              <a:rPr lang="en-US" sz="5400" b="1" spc="-40" dirty="0">
                <a:solidFill>
                  <a:srgbClr val="FFFFFF"/>
                </a:solidFill>
              </a:rPr>
              <a:t>Ped Data Collection: Building a Case for Bike Infrastructure – Lessons Learned</a:t>
            </a:r>
            <a:endParaRPr lang="en-US" sz="5400" b="1" spc="-40" baseline="0" dirty="0">
              <a:solidFill>
                <a:srgbClr val="FFFFFF"/>
              </a:solidFill>
            </a:endParaRP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713232" y="4159404"/>
            <a:ext cx="9954768" cy="2148141"/>
          </a:xfrm>
        </p:spPr>
        <p:txBody>
          <a:bodyPr vert="horz" lIns="91440" tIns="45720" rIns="91440" bIns="45720" rtlCol="0">
            <a:normAutofit/>
          </a:bodyPr>
          <a:lstStyle/>
          <a:p>
            <a:r>
              <a:rPr lang="en-US" sz="2400" b="1" spc="-20" baseline="0" dirty="0">
                <a:solidFill>
                  <a:srgbClr val="FFFFFF"/>
                </a:solidFill>
              </a:rPr>
              <a:t>Matthew Madsen MPH</a:t>
            </a:r>
          </a:p>
          <a:p>
            <a:r>
              <a:rPr lang="en-US" sz="2400" spc="-20" dirty="0">
                <a:solidFill>
                  <a:srgbClr val="FFFFFF"/>
                </a:solidFill>
              </a:rPr>
              <a:t>Research Associate II</a:t>
            </a:r>
          </a:p>
          <a:p>
            <a:r>
              <a:rPr lang="en-US" sz="2400" spc="-20" dirty="0">
                <a:solidFill>
                  <a:srgbClr val="FFFFFF"/>
                </a:solidFill>
              </a:rPr>
              <a:t>Western Transportation Institute</a:t>
            </a:r>
            <a:endParaRPr lang="en-US" sz="2400" b="1" spc="-20" baseline="0" dirty="0">
              <a:solidFill>
                <a:srgbClr val="FFFFFF"/>
              </a:solidFill>
            </a:endParaRPr>
          </a:p>
          <a:p>
            <a:r>
              <a:rPr lang="en-US" sz="2400" b="1" spc="-20" baseline="0" dirty="0">
                <a:solidFill>
                  <a:srgbClr val="FFFFFF"/>
                </a:solidFill>
              </a:rPr>
              <a:t>7/31/2024</a:t>
            </a:r>
          </a:p>
        </p:txBody>
      </p:sp>
      <p:sp>
        <p:nvSpPr>
          <p:cNvPr id="3" name="TextBox 2">
            <a:extLst>
              <a:ext uri="{FF2B5EF4-FFF2-40B4-BE49-F238E27FC236}">
                <a16:creationId xmlns:a16="http://schemas.microsoft.com/office/drawing/2014/main" id="{4F813C1A-2C1D-782B-0EEF-ED76E6ED5EAE}"/>
              </a:ext>
            </a:extLst>
          </p:cNvPr>
          <p:cNvSpPr txBox="1"/>
          <p:nvPr/>
        </p:nvSpPr>
        <p:spPr>
          <a:xfrm>
            <a:off x="8953500" y="6567119"/>
            <a:ext cx="5276850" cy="276999"/>
          </a:xfrm>
          <a:prstGeom prst="rect">
            <a:avLst/>
          </a:prstGeom>
          <a:noFill/>
        </p:spPr>
        <p:txBody>
          <a:bodyPr wrap="square" rtlCol="0">
            <a:spAutoFit/>
          </a:bodyPr>
          <a:lstStyle/>
          <a:p>
            <a:r>
              <a:rPr lang="en-US" sz="1200" dirty="0"/>
              <a:t>Unless otherwise listed, all photos belong to WTI</a:t>
            </a:r>
          </a:p>
        </p:txBody>
      </p:sp>
      <p:pic>
        <p:nvPicPr>
          <p:cNvPr id="6" name="Picture 5" descr="A blue text on a black background&#10;&#10;Description automatically generated">
            <a:extLst>
              <a:ext uri="{FF2B5EF4-FFF2-40B4-BE49-F238E27FC236}">
                <a16:creationId xmlns:a16="http://schemas.microsoft.com/office/drawing/2014/main" id="{ACAB9415-7DF6-45E9-BA44-4C9E51695B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89559" y="262028"/>
            <a:ext cx="7015496" cy="1190445"/>
          </a:xfrm>
        </p:spPr>
        <p:txBody>
          <a:bodyPr vert="horz" lIns="91440" tIns="45720" rIns="91440" bIns="45720" rtlCol="0" anchor="ctr">
            <a:normAutofit/>
          </a:bodyPr>
          <a:lstStyle/>
          <a:p>
            <a:r>
              <a:rPr lang="en-US" sz="4800" spc="-40" dirty="0">
                <a:solidFill>
                  <a:schemeClr val="tx1"/>
                </a:solidFill>
              </a:rPr>
              <a:t>Why??</a:t>
            </a:r>
            <a:endParaRPr lang="en-US" sz="4800" kern="1200" spc="-40" dirty="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10</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6"/>
            <a:ext cx="12191998" cy="820016"/>
          </a:xfrm>
          <a:prstGeom prst="rect">
            <a:avLst/>
          </a:prstGeom>
        </p:spPr>
      </p:pic>
      <p:pic>
        <p:nvPicPr>
          <p:cNvPr id="7" name="Picture 6" descr="A blue text on a black background&#10;&#10;Description automatically generated">
            <a:extLst>
              <a:ext uri="{FF2B5EF4-FFF2-40B4-BE49-F238E27FC236}">
                <a16:creationId xmlns:a16="http://schemas.microsoft.com/office/drawing/2014/main" id="{E1E853B4-2547-EABC-54A5-4A0C3DD0AF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pic>
        <p:nvPicPr>
          <p:cNvPr id="2" name="Picture 1" descr="A 2022 graphic of people crossing a street depicts the concepts of equality and equity.">
            <a:extLst>
              <a:ext uri="{FF2B5EF4-FFF2-40B4-BE49-F238E27FC236}">
                <a16:creationId xmlns:a16="http://schemas.microsoft.com/office/drawing/2014/main" id="{DFED498F-20B2-3B9A-3B44-3746029907B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08828" y="1141148"/>
            <a:ext cx="8766483" cy="493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8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3035709" y="-122011"/>
            <a:ext cx="10515600" cy="1325563"/>
          </a:xfrm>
        </p:spPr>
        <p:txBody>
          <a:bodyPr vert="horz" lIns="91440" tIns="45720" rIns="91440" bIns="45720" rtlCol="0" anchor="ctr">
            <a:normAutofit/>
          </a:bodyPr>
          <a:lstStyle/>
          <a:p>
            <a:pPr algn="ctr">
              <a:lnSpc>
                <a:spcPct val="90000"/>
              </a:lnSpc>
            </a:pPr>
            <a:r>
              <a:rPr lang="en-US" kern="1200" dirty="0">
                <a:solidFill>
                  <a:schemeClr val="tx1"/>
                </a:solidFill>
                <a:latin typeface="+mj-lt"/>
                <a:ea typeface="+mj-ea"/>
                <a:cs typeface="+mj-cs"/>
              </a:rPr>
              <a:t>How it started  </a:t>
            </a: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pic>
        <p:nvPicPr>
          <p:cNvPr id="6" name="Picture 5">
            <a:extLst>
              <a:ext uri="{FF2B5EF4-FFF2-40B4-BE49-F238E27FC236}">
                <a16:creationId xmlns:a16="http://schemas.microsoft.com/office/drawing/2014/main" id="{29A66105-4293-C6A6-A6E3-0DE151F3E7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7096" y="1549973"/>
            <a:ext cx="6076393" cy="4398544"/>
          </a:xfrm>
          <a:prstGeom prst="rect">
            <a:avLst/>
          </a:prstGeom>
        </p:spPr>
      </p:pic>
      <p:pic>
        <p:nvPicPr>
          <p:cNvPr id="1026" name="Picture 2" descr="Coronavirus (COVID-19) : Easy Read | Dubai, UAE | Westminster Ortho Med ...">
            <a:extLst>
              <a:ext uri="{FF2B5EF4-FFF2-40B4-BE49-F238E27FC236}">
                <a16:creationId xmlns:a16="http://schemas.microsoft.com/office/drawing/2014/main" id="{4AE91103-D115-5743-F356-3E4E121364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43664" y="1830719"/>
            <a:ext cx="3196560" cy="319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2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89559" y="262028"/>
            <a:ext cx="7015496" cy="1190445"/>
          </a:xfrm>
        </p:spPr>
        <p:txBody>
          <a:bodyPr vert="horz" lIns="91440" tIns="45720" rIns="91440" bIns="45720" rtlCol="0" anchor="ctr">
            <a:normAutofit/>
          </a:bodyPr>
          <a:lstStyle/>
          <a:p>
            <a:r>
              <a:rPr lang="en-US" sz="4800" kern="1200" spc="-40" dirty="0">
                <a:solidFill>
                  <a:schemeClr val="tx1"/>
                </a:solidFill>
                <a:latin typeface="+mj-lt"/>
                <a:ea typeface="+mj-ea"/>
                <a:cs typeface="+mj-cs"/>
              </a:rPr>
              <a:t>Let’s Count Users</a:t>
            </a: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12</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6"/>
            <a:ext cx="12191998" cy="820016"/>
          </a:xfrm>
          <a:prstGeom prst="rect">
            <a:avLst/>
          </a:prstGeom>
        </p:spPr>
      </p:pic>
      <p:pic>
        <p:nvPicPr>
          <p:cNvPr id="11" name="Picture 10">
            <a:extLst>
              <a:ext uri="{FF2B5EF4-FFF2-40B4-BE49-F238E27FC236}">
                <a16:creationId xmlns:a16="http://schemas.microsoft.com/office/drawing/2014/main" id="{E92CAF22-F257-1E2B-B70C-822ECA88E7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617515"/>
            <a:ext cx="4630995" cy="5978457"/>
          </a:xfrm>
          <a:prstGeom prst="rect">
            <a:avLst/>
          </a:prstGeom>
        </p:spPr>
      </p:pic>
      <p:pic>
        <p:nvPicPr>
          <p:cNvPr id="6" name="Picture 5">
            <a:extLst>
              <a:ext uri="{FF2B5EF4-FFF2-40B4-BE49-F238E27FC236}">
                <a16:creationId xmlns:a16="http://schemas.microsoft.com/office/drawing/2014/main" id="{DE18A9AE-CA68-8F2A-0B20-9B6BF6AB67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837" y="2461379"/>
            <a:ext cx="5529162" cy="3088856"/>
          </a:xfrm>
          <a:prstGeom prst="rect">
            <a:avLst/>
          </a:prstGeom>
        </p:spPr>
      </p:pic>
      <p:pic>
        <p:nvPicPr>
          <p:cNvPr id="7" name="Picture 6" descr="A blue text on a black background&#10;&#10;Description automatically generated">
            <a:extLst>
              <a:ext uri="{FF2B5EF4-FFF2-40B4-BE49-F238E27FC236}">
                <a16:creationId xmlns:a16="http://schemas.microsoft.com/office/drawing/2014/main" id="{E1E853B4-2547-EABC-54A5-4A0C3DD0AF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Tree>
    <p:extLst>
      <p:ext uri="{BB962C8B-B14F-4D97-AF65-F5344CB8AC3E}">
        <p14:creationId xmlns:p14="http://schemas.microsoft.com/office/powerpoint/2010/main" val="371396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1855838" y="-38423"/>
            <a:ext cx="10515600" cy="1325563"/>
          </a:xfrm>
        </p:spPr>
        <p:txBody>
          <a:bodyPr vert="horz" lIns="91440" tIns="45720" rIns="91440" bIns="45720" rtlCol="0" anchor="ctr">
            <a:normAutofit/>
          </a:bodyPr>
          <a:lstStyle/>
          <a:p>
            <a:pPr algn="ctr">
              <a:lnSpc>
                <a:spcPct val="90000"/>
              </a:lnSpc>
            </a:pPr>
            <a:r>
              <a:rPr lang="en-US" kern="1200" dirty="0">
                <a:solidFill>
                  <a:schemeClr val="tx1"/>
                </a:solidFill>
                <a:latin typeface="+mj-lt"/>
                <a:ea typeface="+mj-ea"/>
                <a:cs typeface="+mj-cs"/>
              </a:rPr>
              <a:t>Let’s add some technology</a:t>
            </a: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pic>
        <p:nvPicPr>
          <p:cNvPr id="4" name="Picture 3">
            <a:extLst>
              <a:ext uri="{FF2B5EF4-FFF2-40B4-BE49-F238E27FC236}">
                <a16:creationId xmlns:a16="http://schemas.microsoft.com/office/drawing/2014/main" id="{D0422929-474B-9B3E-2490-6F77800986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0347" y="1497985"/>
            <a:ext cx="6038807" cy="4363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E07D98E9-381A-804B-F990-5D3AEF7AEAC5}"/>
              </a:ext>
            </a:extLst>
          </p:cNvPr>
          <p:cNvPicPr>
            <a:picLocks noChangeAspect="1"/>
          </p:cNvPicPr>
          <p:nvPr/>
        </p:nvPicPr>
        <p:blipFill>
          <a:blip r:embed="rId5"/>
          <a:stretch>
            <a:fillRect/>
          </a:stretch>
        </p:blipFill>
        <p:spPr>
          <a:xfrm>
            <a:off x="10736863" y="1676155"/>
            <a:ext cx="1124107" cy="3505689"/>
          </a:xfrm>
          <a:prstGeom prst="rect">
            <a:avLst/>
          </a:prstGeom>
        </p:spPr>
      </p:pic>
      <p:sp>
        <p:nvSpPr>
          <p:cNvPr id="8" name="TextBox 7">
            <a:extLst>
              <a:ext uri="{FF2B5EF4-FFF2-40B4-BE49-F238E27FC236}">
                <a16:creationId xmlns:a16="http://schemas.microsoft.com/office/drawing/2014/main" id="{A6494BC7-6A4A-711D-22CF-43AB5A5570A0}"/>
              </a:ext>
            </a:extLst>
          </p:cNvPr>
          <p:cNvSpPr txBox="1"/>
          <p:nvPr/>
        </p:nvSpPr>
        <p:spPr>
          <a:xfrm>
            <a:off x="331030" y="2049647"/>
            <a:ext cx="360843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Cameras to expand counting locations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Get some popcorn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Manual count still</a:t>
            </a:r>
          </a:p>
        </p:txBody>
      </p:sp>
    </p:spTree>
    <p:extLst>
      <p:ext uri="{BB962C8B-B14F-4D97-AF65-F5344CB8AC3E}">
        <p14:creationId xmlns:p14="http://schemas.microsoft.com/office/powerpoint/2010/main" val="378401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89559" y="262028"/>
            <a:ext cx="7015496" cy="1190445"/>
          </a:xfrm>
        </p:spPr>
        <p:txBody>
          <a:bodyPr vert="horz" lIns="91440" tIns="45720" rIns="91440" bIns="45720" rtlCol="0" anchor="ctr">
            <a:normAutofit/>
          </a:bodyPr>
          <a:lstStyle/>
          <a:p>
            <a:r>
              <a:rPr lang="en-US" sz="4800" spc="-40" dirty="0">
                <a:solidFill>
                  <a:schemeClr val="tx1"/>
                </a:solidFill>
              </a:rPr>
              <a:t>Even more technology</a:t>
            </a:r>
            <a:endParaRPr lang="en-US" sz="4800" kern="1200" spc="-40" dirty="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14</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6"/>
            <a:ext cx="12191998" cy="820016"/>
          </a:xfrm>
          <a:prstGeom prst="rect">
            <a:avLst/>
          </a:prstGeom>
        </p:spPr>
      </p:pic>
      <p:pic>
        <p:nvPicPr>
          <p:cNvPr id="2" name="Picture 1">
            <a:extLst>
              <a:ext uri="{FF2B5EF4-FFF2-40B4-BE49-F238E27FC236}">
                <a16:creationId xmlns:a16="http://schemas.microsoft.com/office/drawing/2014/main" id="{4782B231-9720-AFEA-2A02-5CFB2AD4B40A}"/>
              </a:ext>
            </a:extLst>
          </p:cNvPr>
          <p:cNvPicPr>
            <a:picLocks noChangeAspect="1"/>
          </p:cNvPicPr>
          <p:nvPr/>
        </p:nvPicPr>
        <p:blipFill>
          <a:blip r:embed="rId4"/>
          <a:stretch>
            <a:fillRect/>
          </a:stretch>
        </p:blipFill>
        <p:spPr>
          <a:xfrm>
            <a:off x="6212806" y="2344908"/>
            <a:ext cx="5039428" cy="3772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blue text on a black background&#10;&#10;Description automatically generated">
            <a:extLst>
              <a:ext uri="{FF2B5EF4-FFF2-40B4-BE49-F238E27FC236}">
                <a16:creationId xmlns:a16="http://schemas.microsoft.com/office/drawing/2014/main" id="{FF75931B-67FF-BA39-5DAE-18882EEDA2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pic>
        <p:nvPicPr>
          <p:cNvPr id="8" name="Picture 7">
            <a:extLst>
              <a:ext uri="{FF2B5EF4-FFF2-40B4-BE49-F238E27FC236}">
                <a16:creationId xmlns:a16="http://schemas.microsoft.com/office/drawing/2014/main" id="{CEE3AFC3-AA98-EB04-DE95-A7270432C5CC}"/>
              </a:ext>
            </a:extLst>
          </p:cNvPr>
          <p:cNvPicPr>
            <a:picLocks noChangeAspect="1"/>
          </p:cNvPicPr>
          <p:nvPr/>
        </p:nvPicPr>
        <p:blipFill>
          <a:blip r:embed="rId6"/>
          <a:stretch>
            <a:fillRect/>
          </a:stretch>
        </p:blipFill>
        <p:spPr>
          <a:xfrm>
            <a:off x="836384" y="1691489"/>
            <a:ext cx="4792603" cy="357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0544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248130C-2540-E08A-1D3A-F0C0F489848F}"/>
              </a:ext>
            </a:extLst>
          </p:cNvPr>
          <p:cNvPicPr>
            <a:picLocks noChangeAspect="1"/>
          </p:cNvPicPr>
          <p:nvPr/>
        </p:nvPicPr>
        <p:blipFill>
          <a:blip r:embed="rId3"/>
          <a:stretch>
            <a:fillRect/>
          </a:stretch>
        </p:blipFill>
        <p:spPr>
          <a:xfrm>
            <a:off x="6299234" y="1436116"/>
            <a:ext cx="5592943" cy="3249832"/>
          </a:xfrm>
          <a:prstGeom prst="rect">
            <a:avLst/>
          </a:prstGeom>
        </p:spPr>
      </p:pic>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276633" y="-38423"/>
            <a:ext cx="8276304" cy="1325563"/>
          </a:xfrm>
        </p:spPr>
        <p:txBody>
          <a:bodyPr vert="horz" lIns="91440" tIns="45720" rIns="91440" bIns="45720" rtlCol="0" anchor="ctr">
            <a:normAutofit/>
          </a:bodyPr>
          <a:lstStyle/>
          <a:p>
            <a:pPr algn="ctr">
              <a:lnSpc>
                <a:spcPct val="90000"/>
              </a:lnSpc>
            </a:pPr>
            <a:r>
              <a:rPr lang="en-US" dirty="0">
                <a:solidFill>
                  <a:schemeClr val="tx1"/>
                </a:solidFill>
              </a:rPr>
              <a:t>Technology can make a difference</a:t>
            </a:r>
            <a:endParaRPr lang="en-US" kern="1200" dirty="0">
              <a:solidFill>
                <a:schemeClr val="tx1"/>
              </a:solidFill>
              <a:latin typeface="+mj-lt"/>
              <a:ea typeface="+mj-ea"/>
              <a:cs typeface="+mj-cs"/>
            </a:endParaRP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
        <p:nvSpPr>
          <p:cNvPr id="16" name="TextBox 15">
            <a:extLst>
              <a:ext uri="{FF2B5EF4-FFF2-40B4-BE49-F238E27FC236}">
                <a16:creationId xmlns:a16="http://schemas.microsoft.com/office/drawing/2014/main" id="{E77935D8-7F06-5C68-B2BB-400F7CB5F615}"/>
              </a:ext>
            </a:extLst>
          </p:cNvPr>
          <p:cNvSpPr txBox="1"/>
          <p:nvPr/>
        </p:nvSpPr>
        <p:spPr>
          <a:xfrm>
            <a:off x="767017" y="1362304"/>
            <a:ext cx="4247435"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Multiple locations</a:t>
            </a:r>
          </a:p>
          <a:p>
            <a:pPr marL="285750" indent="-285750">
              <a:buFont typeface="Arial" panose="020B0604020202020204" pitchFamily="34" charset="0"/>
              <a:buChar char="•"/>
            </a:pPr>
            <a:r>
              <a:rPr lang="en-US" sz="2800" dirty="0"/>
              <a:t>Less people power</a:t>
            </a:r>
          </a:p>
          <a:p>
            <a:pPr marL="285750" indent="-285750">
              <a:buFont typeface="Arial" panose="020B0604020202020204" pitchFamily="34" charset="0"/>
              <a:buChar char="•"/>
            </a:pPr>
            <a:r>
              <a:rPr lang="en-US" sz="2800" dirty="0"/>
              <a:t>Data analysis</a:t>
            </a:r>
          </a:p>
        </p:txBody>
      </p:sp>
      <p:pic>
        <p:nvPicPr>
          <p:cNvPr id="18" name="Picture 17">
            <a:extLst>
              <a:ext uri="{FF2B5EF4-FFF2-40B4-BE49-F238E27FC236}">
                <a16:creationId xmlns:a16="http://schemas.microsoft.com/office/drawing/2014/main" id="{FB85F036-EED7-D840-3180-6E0AE793BF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8939" y="2822463"/>
            <a:ext cx="4812914" cy="3338052"/>
          </a:xfrm>
          <a:prstGeom prst="rect">
            <a:avLst/>
          </a:prstGeom>
        </p:spPr>
      </p:pic>
    </p:spTree>
    <p:extLst>
      <p:ext uri="{BB962C8B-B14F-4D97-AF65-F5344CB8AC3E}">
        <p14:creationId xmlns:p14="http://schemas.microsoft.com/office/powerpoint/2010/main" val="281312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30852" y="60190"/>
            <a:ext cx="7015496" cy="1190445"/>
          </a:xfrm>
        </p:spPr>
        <p:txBody>
          <a:bodyPr vert="horz" lIns="91440" tIns="45720" rIns="91440" bIns="45720" rtlCol="0" anchor="ctr">
            <a:normAutofit/>
          </a:bodyPr>
          <a:lstStyle/>
          <a:p>
            <a:r>
              <a:rPr lang="en-US" sz="4800" spc="-40" dirty="0">
                <a:solidFill>
                  <a:schemeClr val="tx1"/>
                </a:solidFill>
              </a:rPr>
              <a:t>Use data to test routes</a:t>
            </a:r>
            <a:endParaRPr lang="en-US" sz="4800" kern="1200" spc="-40" dirty="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16</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6"/>
            <a:ext cx="12191998" cy="820016"/>
          </a:xfrm>
          <a:prstGeom prst="rect">
            <a:avLst/>
          </a:prstGeom>
        </p:spPr>
      </p:pic>
      <p:pic>
        <p:nvPicPr>
          <p:cNvPr id="6" name="Picture 5" descr="A blue text on a black background&#10;&#10;Description automatically generated">
            <a:extLst>
              <a:ext uri="{FF2B5EF4-FFF2-40B4-BE49-F238E27FC236}">
                <a16:creationId xmlns:a16="http://schemas.microsoft.com/office/drawing/2014/main" id="{23DCEDA1-FC6A-CEAB-6DC5-2CDD18F89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pic>
        <p:nvPicPr>
          <p:cNvPr id="8" name="Google Shape;1436;p44">
            <a:extLst>
              <a:ext uri="{FF2B5EF4-FFF2-40B4-BE49-F238E27FC236}">
                <a16:creationId xmlns:a16="http://schemas.microsoft.com/office/drawing/2014/main" id="{8FDC2CE6-C501-2061-7AB5-E9EA97A64A34}"/>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32397" y="1076478"/>
            <a:ext cx="4694590" cy="3400023"/>
          </a:xfrm>
          <a:prstGeom prst="roundRect">
            <a:avLst>
              <a:gd name="adj" fmla="val 16667"/>
            </a:avLst>
          </a:prstGeom>
          <a:noFill/>
          <a:ln>
            <a:noFill/>
          </a:ln>
        </p:spPr>
      </p:pic>
      <p:pic>
        <p:nvPicPr>
          <p:cNvPr id="9" name="Google Shape;1444;p45">
            <a:extLst>
              <a:ext uri="{FF2B5EF4-FFF2-40B4-BE49-F238E27FC236}">
                <a16:creationId xmlns:a16="http://schemas.microsoft.com/office/drawing/2014/main" id="{B7FB4D97-90B9-100E-7DC1-C9E9B977FB3D}"/>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866083" y="2706831"/>
            <a:ext cx="4765478" cy="3525805"/>
          </a:xfrm>
          <a:prstGeom prst="roundRect">
            <a:avLst>
              <a:gd name="adj" fmla="val 16667"/>
            </a:avLst>
          </a:prstGeom>
          <a:noFill/>
          <a:ln>
            <a:noFill/>
          </a:ln>
        </p:spPr>
      </p:pic>
      <p:sp>
        <p:nvSpPr>
          <p:cNvPr id="11" name="TextBox 10">
            <a:extLst>
              <a:ext uri="{FF2B5EF4-FFF2-40B4-BE49-F238E27FC236}">
                <a16:creationId xmlns:a16="http://schemas.microsoft.com/office/drawing/2014/main" id="{BC471417-DB69-4284-7194-C0A30E68A090}"/>
              </a:ext>
            </a:extLst>
          </p:cNvPr>
          <p:cNvSpPr txBox="1"/>
          <p:nvPr/>
        </p:nvSpPr>
        <p:spPr>
          <a:xfrm>
            <a:off x="926192" y="4723928"/>
            <a:ext cx="3608439"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Test Infrastructure</a:t>
            </a:r>
          </a:p>
          <a:p>
            <a:pPr marL="285750" indent="-285750">
              <a:buFont typeface="Arial" panose="020B0604020202020204" pitchFamily="34" charset="0"/>
              <a:buChar char="•"/>
            </a:pPr>
            <a:r>
              <a:rPr lang="en-US" sz="2800" dirty="0"/>
              <a:t>Collect Data</a:t>
            </a:r>
          </a:p>
          <a:p>
            <a:pPr marL="285750" indent="-285750">
              <a:buFont typeface="Arial" panose="020B0604020202020204" pitchFamily="34" charset="0"/>
              <a:buChar char="•"/>
            </a:pPr>
            <a:r>
              <a:rPr lang="en-US" sz="2800" dirty="0"/>
              <a:t>Iterate</a:t>
            </a:r>
          </a:p>
        </p:txBody>
      </p:sp>
    </p:spTree>
    <p:extLst>
      <p:ext uri="{BB962C8B-B14F-4D97-AF65-F5344CB8AC3E}">
        <p14:creationId xmlns:p14="http://schemas.microsoft.com/office/powerpoint/2010/main" val="169271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294968" y="-38423"/>
            <a:ext cx="8364794" cy="1325563"/>
          </a:xfrm>
        </p:spPr>
        <p:txBody>
          <a:bodyPr vert="horz" lIns="91440" tIns="45720" rIns="91440" bIns="45720" rtlCol="0" anchor="ctr">
            <a:normAutofit/>
          </a:bodyPr>
          <a:lstStyle/>
          <a:p>
            <a:pPr algn="ctr">
              <a:lnSpc>
                <a:spcPct val="90000"/>
              </a:lnSpc>
            </a:pPr>
            <a:r>
              <a:rPr lang="en-US" dirty="0">
                <a:solidFill>
                  <a:schemeClr val="tx1"/>
                </a:solidFill>
              </a:rPr>
              <a:t>Qualitative &amp; Quantitative</a:t>
            </a:r>
            <a:endParaRPr lang="en-US" kern="1200" dirty="0">
              <a:solidFill>
                <a:schemeClr val="tx1"/>
              </a:solidFill>
              <a:latin typeface="+mj-lt"/>
              <a:ea typeface="+mj-ea"/>
              <a:cs typeface="+mj-cs"/>
            </a:endParaRP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pic>
        <p:nvPicPr>
          <p:cNvPr id="13" name="Google Shape;1071;p37">
            <a:extLst>
              <a:ext uri="{FF2B5EF4-FFF2-40B4-BE49-F238E27FC236}">
                <a16:creationId xmlns:a16="http://schemas.microsoft.com/office/drawing/2014/main" id="{A026E5BE-EBEC-DC8C-900F-C01F1518AD9D}"/>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18884" y="1063432"/>
            <a:ext cx="4564312" cy="5008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152C2D5E-E850-737F-D617-894CCAA1DE44}"/>
              </a:ext>
            </a:extLst>
          </p:cNvPr>
          <p:cNvSpPr txBox="1"/>
          <p:nvPr/>
        </p:nvSpPr>
        <p:spPr>
          <a:xfrm>
            <a:off x="822860" y="1992824"/>
            <a:ext cx="342949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Users &amp; non-users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And why not??</a:t>
            </a:r>
          </a:p>
        </p:txBody>
      </p:sp>
      <p:sp>
        <p:nvSpPr>
          <p:cNvPr id="15" name="TextBox 14">
            <a:extLst>
              <a:ext uri="{FF2B5EF4-FFF2-40B4-BE49-F238E27FC236}">
                <a16:creationId xmlns:a16="http://schemas.microsoft.com/office/drawing/2014/main" id="{CF622E0D-793A-718C-DA9B-277A80870388}"/>
              </a:ext>
            </a:extLst>
          </p:cNvPr>
          <p:cNvSpPr txBox="1"/>
          <p:nvPr/>
        </p:nvSpPr>
        <p:spPr>
          <a:xfrm>
            <a:off x="7487713" y="6072295"/>
            <a:ext cx="3195483" cy="246221"/>
          </a:xfrm>
          <a:prstGeom prst="rect">
            <a:avLst/>
          </a:prstGeom>
          <a:noFill/>
        </p:spPr>
        <p:txBody>
          <a:bodyPr wrap="square" rtlCol="0">
            <a:spAutoFit/>
          </a:bodyPr>
          <a:lstStyle/>
          <a:p>
            <a:pPr algn="r"/>
            <a:r>
              <a:rPr lang="en-US" sz="1000" dirty="0">
                <a:solidFill>
                  <a:schemeClr val="bg1">
                    <a:lumMod val="50000"/>
                  </a:schemeClr>
                </a:solidFill>
              </a:rPr>
              <a:t>Photo Credit: Nicholas Fitzmaurice</a:t>
            </a:r>
          </a:p>
        </p:txBody>
      </p:sp>
    </p:spTree>
    <p:extLst>
      <p:ext uri="{BB962C8B-B14F-4D97-AF65-F5344CB8AC3E}">
        <p14:creationId xmlns:p14="http://schemas.microsoft.com/office/powerpoint/2010/main" val="256204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30852" y="145443"/>
            <a:ext cx="7015496" cy="1190445"/>
          </a:xfrm>
        </p:spPr>
        <p:txBody>
          <a:bodyPr vert="horz" lIns="91440" tIns="45720" rIns="91440" bIns="45720" rtlCol="0" anchor="ctr">
            <a:normAutofit fontScale="90000"/>
          </a:bodyPr>
          <a:lstStyle/>
          <a:p>
            <a:r>
              <a:rPr lang="en-US" sz="4800" spc="-40" dirty="0">
                <a:solidFill>
                  <a:schemeClr val="tx1"/>
                </a:solidFill>
              </a:rPr>
              <a:t>Install and mark permanent routes</a:t>
            </a:r>
            <a:endParaRPr lang="en-US" sz="4800" kern="1200" spc="-40" dirty="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18</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6"/>
            <a:ext cx="12191998" cy="820016"/>
          </a:xfrm>
          <a:prstGeom prst="rect">
            <a:avLst/>
          </a:prstGeom>
        </p:spPr>
      </p:pic>
      <p:pic>
        <p:nvPicPr>
          <p:cNvPr id="6" name="Picture 5" descr="A blue text on a black background&#10;&#10;Description automatically generated">
            <a:extLst>
              <a:ext uri="{FF2B5EF4-FFF2-40B4-BE49-F238E27FC236}">
                <a16:creationId xmlns:a16="http://schemas.microsoft.com/office/drawing/2014/main" id="{87D95A8C-B6F6-5B86-DE79-5DD0D7565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35652"/>
            <a:ext cx="3790962" cy="822348"/>
          </a:xfrm>
          <a:prstGeom prst="rect">
            <a:avLst/>
          </a:prstGeom>
        </p:spPr>
      </p:pic>
      <p:pic>
        <p:nvPicPr>
          <p:cNvPr id="8" name="Picture 7">
            <a:extLst>
              <a:ext uri="{FF2B5EF4-FFF2-40B4-BE49-F238E27FC236}">
                <a16:creationId xmlns:a16="http://schemas.microsoft.com/office/drawing/2014/main" id="{739A5F88-22BD-4463-BDDB-322C89FFAA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78"/>
          <a:stretch/>
        </p:blipFill>
        <p:spPr>
          <a:xfrm>
            <a:off x="7558041" y="1061503"/>
            <a:ext cx="4144513" cy="4734994"/>
          </a:xfrm>
          <a:prstGeom prst="rect">
            <a:avLst/>
          </a:prstGeom>
        </p:spPr>
      </p:pic>
      <p:pic>
        <p:nvPicPr>
          <p:cNvPr id="12" name="Picture 11">
            <a:extLst>
              <a:ext uri="{FF2B5EF4-FFF2-40B4-BE49-F238E27FC236}">
                <a16:creationId xmlns:a16="http://schemas.microsoft.com/office/drawing/2014/main" id="{589D3DBC-EC13-D46F-62F6-95DA7C8802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8601" y="1695884"/>
            <a:ext cx="6059997" cy="3839945"/>
          </a:xfrm>
          <a:prstGeom prst="rect">
            <a:avLst/>
          </a:prstGeom>
        </p:spPr>
      </p:pic>
    </p:spTree>
    <p:extLst>
      <p:ext uri="{BB962C8B-B14F-4D97-AF65-F5344CB8AC3E}">
        <p14:creationId xmlns:p14="http://schemas.microsoft.com/office/powerpoint/2010/main" val="189735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393290" y="0"/>
            <a:ext cx="10432026" cy="1325563"/>
          </a:xfrm>
        </p:spPr>
        <p:txBody>
          <a:bodyPr vert="horz" lIns="91440" tIns="45720" rIns="91440" bIns="45720" rtlCol="0" anchor="ctr">
            <a:normAutofit fontScale="90000"/>
          </a:bodyPr>
          <a:lstStyle/>
          <a:p>
            <a:pPr>
              <a:lnSpc>
                <a:spcPct val="90000"/>
              </a:lnSpc>
            </a:pPr>
            <a:r>
              <a:rPr lang="en-US" sz="4800" kern="1200" dirty="0">
                <a:solidFill>
                  <a:schemeClr val="tx1"/>
                </a:solidFill>
                <a:latin typeface="+mj-lt"/>
                <a:ea typeface="+mj-ea"/>
                <a:cs typeface="+mj-cs"/>
              </a:rPr>
              <a:t>Lesson’s Learned – Engagement &amp; Partnerships</a:t>
            </a: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
        <p:nvSpPr>
          <p:cNvPr id="9" name="TextBox 8">
            <a:extLst>
              <a:ext uri="{FF2B5EF4-FFF2-40B4-BE49-F238E27FC236}">
                <a16:creationId xmlns:a16="http://schemas.microsoft.com/office/drawing/2014/main" id="{F49F3D9D-8AF9-F9D8-D6A7-7493C647B730}"/>
              </a:ext>
            </a:extLst>
          </p:cNvPr>
          <p:cNvSpPr txBox="1"/>
          <p:nvPr/>
        </p:nvSpPr>
        <p:spPr>
          <a:xfrm>
            <a:off x="808776" y="1977359"/>
            <a:ext cx="5964371" cy="3046988"/>
          </a:xfrm>
          <a:prstGeom prst="rect">
            <a:avLst/>
          </a:prstGeom>
          <a:noFill/>
        </p:spPr>
        <p:txBody>
          <a:bodyPr wrap="square">
            <a:spAutoFit/>
          </a:bodyPr>
          <a:lstStyle/>
          <a:p>
            <a:pPr marL="342900" indent="-342900">
              <a:buAutoNum type="arabicPeriod"/>
            </a:pPr>
            <a:r>
              <a:rPr lang="en-US" sz="2400" dirty="0"/>
              <a:t>Have a plan!</a:t>
            </a:r>
          </a:p>
          <a:p>
            <a:pPr marL="342900" indent="-342900">
              <a:buAutoNum type="arabicPeriod"/>
            </a:pPr>
            <a:endParaRPr lang="en-US" sz="2400" dirty="0"/>
          </a:p>
          <a:p>
            <a:pPr marL="342900" indent="-342900">
              <a:buAutoNum type="arabicPeriod"/>
            </a:pPr>
            <a:r>
              <a:rPr lang="en-US" sz="2400" dirty="0"/>
              <a:t>Engage with partners</a:t>
            </a:r>
          </a:p>
          <a:p>
            <a:pPr marL="800100" lvl="1" indent="-342900">
              <a:buFont typeface="Arial" panose="020B0604020202020204" pitchFamily="34" charset="0"/>
              <a:buChar char="•"/>
            </a:pPr>
            <a:r>
              <a:rPr lang="en-US" sz="2400" dirty="0"/>
              <a:t>Colleges/schools are great</a:t>
            </a:r>
          </a:p>
          <a:p>
            <a:pPr marL="342900" indent="-342900">
              <a:buAutoNum type="arabicPeriod"/>
            </a:pPr>
            <a:endParaRPr lang="en-US" sz="2400" dirty="0"/>
          </a:p>
          <a:p>
            <a:pPr marL="342900" indent="-342900">
              <a:buAutoNum type="arabicPeriod"/>
            </a:pPr>
            <a:r>
              <a:rPr lang="en-US" sz="2400" dirty="0"/>
              <a:t>Volunteer counts are great</a:t>
            </a:r>
          </a:p>
          <a:p>
            <a:pPr marL="742950" lvl="1" indent="-285750">
              <a:buFont typeface="Arial" panose="020B0604020202020204" pitchFamily="34" charset="0"/>
              <a:buChar char="•"/>
            </a:pPr>
            <a:r>
              <a:rPr lang="en-US" sz="2400" dirty="0"/>
              <a:t>Make sure you have good training materials</a:t>
            </a:r>
          </a:p>
        </p:txBody>
      </p:sp>
      <p:graphicFrame>
        <p:nvGraphicFramePr>
          <p:cNvPr id="10" name="Diagram 9">
            <a:extLst>
              <a:ext uri="{FF2B5EF4-FFF2-40B4-BE49-F238E27FC236}">
                <a16:creationId xmlns:a16="http://schemas.microsoft.com/office/drawing/2014/main" id="{E2EA4BCC-E82A-2A72-543A-269A228B5CA2}"/>
              </a:ext>
            </a:extLst>
          </p:cNvPr>
          <p:cNvGraphicFramePr/>
          <p:nvPr>
            <p:extLst>
              <p:ext uri="{D42A27DB-BD31-4B8C-83A1-F6EECF244321}">
                <p14:modId xmlns:p14="http://schemas.microsoft.com/office/powerpoint/2010/main" val="3445058459"/>
              </p:ext>
            </p:extLst>
          </p:nvPr>
        </p:nvGraphicFramePr>
        <p:xfrm>
          <a:off x="4660490" y="1140542"/>
          <a:ext cx="8337755" cy="5717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721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89559" y="262028"/>
            <a:ext cx="7015496" cy="1190445"/>
          </a:xfrm>
        </p:spPr>
        <p:txBody>
          <a:bodyPr vert="horz" lIns="91440" tIns="45720" rIns="91440" bIns="45720" rtlCol="0" anchor="ctr">
            <a:normAutofit/>
          </a:bodyPr>
          <a:lstStyle/>
          <a:p>
            <a:r>
              <a:rPr lang="en-US" sz="4800" kern="1200" spc="-40" dirty="0">
                <a:solidFill>
                  <a:schemeClr val="tx1"/>
                </a:solidFill>
                <a:latin typeface="+mj-lt"/>
                <a:ea typeface="+mj-ea"/>
                <a:cs typeface="+mj-cs"/>
              </a:rPr>
              <a:t>Who Am I?</a:t>
            </a: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2</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5"/>
            <a:ext cx="12191998" cy="3193309"/>
          </a:xfrm>
          <a:prstGeom prst="rect">
            <a:avLst/>
          </a:prstGeom>
        </p:spPr>
      </p:pic>
      <p:pic>
        <p:nvPicPr>
          <p:cNvPr id="2" name="Picture 1" descr="A person wearing a helmet and goggles in the snow&#10;&#10;Description automatically generated with medium confidence">
            <a:extLst>
              <a:ext uri="{FF2B5EF4-FFF2-40B4-BE49-F238E27FC236}">
                <a16:creationId xmlns:a16="http://schemas.microsoft.com/office/drawing/2014/main" id="{74B59BE3-AC25-2E5C-315B-FEB7D47E37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8822" y="543105"/>
            <a:ext cx="3699149" cy="2774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picture containing text, person, smiling, posing&#10;&#10;Description automatically generated">
            <a:extLst>
              <a:ext uri="{FF2B5EF4-FFF2-40B4-BE49-F238E27FC236}">
                <a16:creationId xmlns:a16="http://schemas.microsoft.com/office/drawing/2014/main" id="{97873130-EFB7-24E6-71A5-7832568DF7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6401" y="3540533"/>
            <a:ext cx="3933999" cy="2950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6B67494A-B781-64E8-4EE7-B922E7D080E8}"/>
              </a:ext>
            </a:extLst>
          </p:cNvPr>
          <p:cNvSpPr txBox="1"/>
          <p:nvPr/>
        </p:nvSpPr>
        <p:spPr>
          <a:xfrm>
            <a:off x="285749" y="1391084"/>
            <a:ext cx="7319305" cy="3046988"/>
          </a:xfrm>
          <a:prstGeom prst="rect">
            <a:avLst/>
          </a:prstGeom>
          <a:noFill/>
        </p:spPr>
        <p:txBody>
          <a:bodyPr wrap="square" rtlCol="0">
            <a:spAutoFit/>
          </a:bodyPr>
          <a:lstStyle/>
          <a:p>
            <a:r>
              <a:rPr lang="en-US" sz="3200" dirty="0"/>
              <a:t>Research Associate</a:t>
            </a:r>
          </a:p>
          <a:p>
            <a:r>
              <a:rPr lang="en-US" sz="3200" dirty="0"/>
              <a:t>Western Transportation Institute </a:t>
            </a:r>
          </a:p>
          <a:p>
            <a:endParaRPr lang="en-US" sz="3200" dirty="0"/>
          </a:p>
          <a:p>
            <a:r>
              <a:rPr lang="en-US" sz="3200" dirty="0"/>
              <a:t>MPH – Colorado School of Public Health</a:t>
            </a:r>
          </a:p>
          <a:p>
            <a:r>
              <a:rPr lang="en-US" sz="3200" dirty="0"/>
              <a:t>Certified Health Education Specialist </a:t>
            </a:r>
          </a:p>
          <a:p>
            <a:r>
              <a:rPr lang="en-US" sz="3200" dirty="0"/>
              <a:t>Built Environment &amp; Health</a:t>
            </a:r>
          </a:p>
        </p:txBody>
      </p:sp>
      <p:sp>
        <p:nvSpPr>
          <p:cNvPr id="9" name="TextBox 8">
            <a:extLst>
              <a:ext uri="{FF2B5EF4-FFF2-40B4-BE49-F238E27FC236}">
                <a16:creationId xmlns:a16="http://schemas.microsoft.com/office/drawing/2014/main" id="{55C44458-680A-8149-AFE8-AD73161E6D71}"/>
              </a:ext>
            </a:extLst>
          </p:cNvPr>
          <p:cNvSpPr txBox="1"/>
          <p:nvPr/>
        </p:nvSpPr>
        <p:spPr>
          <a:xfrm>
            <a:off x="3048000" y="3396734"/>
            <a:ext cx="6096000" cy="369332"/>
          </a:xfrm>
          <a:prstGeom prst="rect">
            <a:avLst/>
          </a:prstGeom>
          <a:noFill/>
        </p:spPr>
        <p:txBody>
          <a:bodyPr wrap="square">
            <a:spAutoFit/>
          </a:bodyPr>
          <a:lstStyle/>
          <a:p>
            <a:r>
              <a:rPr lang="en-US" b="0" dirty="0">
                <a:effectLst/>
              </a:rPr>
              <a:t> </a:t>
            </a:r>
            <a:endParaRPr lang="en-US" dirty="0"/>
          </a:p>
        </p:txBody>
      </p:sp>
      <p:sp>
        <p:nvSpPr>
          <p:cNvPr id="12" name="TextBox 11">
            <a:extLst>
              <a:ext uri="{FF2B5EF4-FFF2-40B4-BE49-F238E27FC236}">
                <a16:creationId xmlns:a16="http://schemas.microsoft.com/office/drawing/2014/main" id="{423130DD-4518-A2CE-5C1A-E87042A24B3B}"/>
              </a:ext>
            </a:extLst>
          </p:cNvPr>
          <p:cNvSpPr txBox="1"/>
          <p:nvPr/>
        </p:nvSpPr>
        <p:spPr>
          <a:xfrm>
            <a:off x="4097307" y="3568184"/>
            <a:ext cx="6096000" cy="369332"/>
          </a:xfrm>
          <a:prstGeom prst="rect">
            <a:avLst/>
          </a:prstGeom>
          <a:noFill/>
        </p:spPr>
        <p:txBody>
          <a:bodyPr wrap="square">
            <a:spAutoFit/>
          </a:bodyPr>
          <a:lstStyle/>
          <a:p>
            <a:r>
              <a:rPr lang="en-US" b="0" dirty="0">
                <a:effectLst/>
              </a:rPr>
              <a:t> </a:t>
            </a:r>
            <a:endParaRPr lang="en-US" dirty="0"/>
          </a:p>
        </p:txBody>
      </p:sp>
      <p:pic>
        <p:nvPicPr>
          <p:cNvPr id="8" name="Picture 7" descr="A blue text on a black background&#10;&#10;Description automatically generated">
            <a:extLst>
              <a:ext uri="{FF2B5EF4-FFF2-40B4-BE49-F238E27FC236}">
                <a16:creationId xmlns:a16="http://schemas.microsoft.com/office/drawing/2014/main" id="{ECEEEB1A-404E-267C-5DD0-C79DF2D67D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Tree>
    <p:extLst>
      <p:ext uri="{BB962C8B-B14F-4D97-AF65-F5344CB8AC3E}">
        <p14:creationId xmlns:p14="http://schemas.microsoft.com/office/powerpoint/2010/main" val="212327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283214" y="252196"/>
            <a:ext cx="7015496" cy="1190445"/>
          </a:xfrm>
        </p:spPr>
        <p:txBody>
          <a:bodyPr vert="horz" lIns="91440" tIns="45720" rIns="91440" bIns="45720" rtlCol="0" anchor="ctr">
            <a:normAutofit fontScale="90000"/>
          </a:bodyPr>
          <a:lstStyle/>
          <a:p>
            <a:r>
              <a:rPr lang="en-US" sz="4800" spc="-40" dirty="0">
                <a:solidFill>
                  <a:schemeClr val="tx1"/>
                </a:solidFill>
              </a:rPr>
              <a:t>Lessons Learned – Equipment</a:t>
            </a:r>
            <a:endParaRPr lang="en-US" sz="4800" kern="1200" spc="-40" dirty="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20</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6"/>
            <a:ext cx="12191998" cy="820016"/>
          </a:xfrm>
          <a:prstGeom prst="rect">
            <a:avLst/>
          </a:prstGeom>
        </p:spPr>
      </p:pic>
      <p:pic>
        <p:nvPicPr>
          <p:cNvPr id="6" name="Picture 5" descr="A blue text on a black background&#10;&#10;Description automatically generated">
            <a:extLst>
              <a:ext uri="{FF2B5EF4-FFF2-40B4-BE49-F238E27FC236}">
                <a16:creationId xmlns:a16="http://schemas.microsoft.com/office/drawing/2014/main" id="{202B3EC0-90A5-68D3-DFF9-6938F2FE95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
        <p:nvSpPr>
          <p:cNvPr id="8" name="TextBox 7">
            <a:extLst>
              <a:ext uri="{FF2B5EF4-FFF2-40B4-BE49-F238E27FC236}">
                <a16:creationId xmlns:a16="http://schemas.microsoft.com/office/drawing/2014/main" id="{17F02397-0B79-87AF-F316-9A8FEEF8A153}"/>
              </a:ext>
            </a:extLst>
          </p:cNvPr>
          <p:cNvSpPr txBox="1"/>
          <p:nvPr/>
        </p:nvSpPr>
        <p:spPr>
          <a:xfrm>
            <a:off x="711732" y="2272326"/>
            <a:ext cx="5964371" cy="1938992"/>
          </a:xfrm>
          <a:prstGeom prst="rect">
            <a:avLst/>
          </a:prstGeom>
          <a:noFill/>
        </p:spPr>
        <p:txBody>
          <a:bodyPr wrap="square">
            <a:spAutoFit/>
          </a:bodyPr>
          <a:lstStyle/>
          <a:p>
            <a:pPr marL="457200" indent="-457200">
              <a:buFont typeface="+mj-lt"/>
              <a:buAutoNum type="arabicPeriod"/>
            </a:pPr>
            <a:r>
              <a:rPr lang="en-US" sz="2400" dirty="0"/>
              <a:t>Use different types</a:t>
            </a:r>
          </a:p>
          <a:p>
            <a:pPr marL="457200" indent="-457200">
              <a:buFont typeface="+mj-lt"/>
              <a:buAutoNum type="arabicPeriod"/>
            </a:pPr>
            <a:endParaRPr lang="en-US" sz="2400" dirty="0"/>
          </a:p>
          <a:p>
            <a:pPr marL="457200" indent="-457200">
              <a:buFont typeface="+mj-lt"/>
              <a:buAutoNum type="arabicPeriod"/>
            </a:pPr>
            <a:r>
              <a:rPr lang="en-US" sz="2400" dirty="0"/>
              <a:t>Technology takes practice</a:t>
            </a:r>
          </a:p>
          <a:p>
            <a:pPr marL="457200" indent="-457200">
              <a:buFont typeface="+mj-lt"/>
              <a:buAutoNum type="arabicPeriod"/>
            </a:pPr>
            <a:endParaRPr lang="en-US" sz="2400" dirty="0"/>
          </a:p>
          <a:p>
            <a:pPr marL="457200" indent="-457200">
              <a:buFont typeface="+mj-lt"/>
              <a:buAutoNum type="arabicPeriod"/>
            </a:pPr>
            <a:r>
              <a:rPr lang="en-US" sz="2400" dirty="0"/>
              <a:t>Creativity is key</a:t>
            </a:r>
          </a:p>
        </p:txBody>
      </p:sp>
      <p:graphicFrame>
        <p:nvGraphicFramePr>
          <p:cNvPr id="9" name="Diagram 8">
            <a:extLst>
              <a:ext uri="{FF2B5EF4-FFF2-40B4-BE49-F238E27FC236}">
                <a16:creationId xmlns:a16="http://schemas.microsoft.com/office/drawing/2014/main" id="{62FF83D0-A9CE-D707-8C31-857E3947FE04}"/>
              </a:ext>
            </a:extLst>
          </p:cNvPr>
          <p:cNvGraphicFramePr/>
          <p:nvPr>
            <p:extLst>
              <p:ext uri="{D42A27DB-BD31-4B8C-83A1-F6EECF244321}">
                <p14:modId xmlns:p14="http://schemas.microsoft.com/office/powerpoint/2010/main" val="2870401820"/>
              </p:ext>
            </p:extLst>
          </p:nvPr>
        </p:nvGraphicFramePr>
        <p:xfrm>
          <a:off x="5076098" y="1511575"/>
          <a:ext cx="6649884" cy="48524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3399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393290" y="0"/>
            <a:ext cx="10432026" cy="1325563"/>
          </a:xfrm>
        </p:spPr>
        <p:txBody>
          <a:bodyPr vert="horz" lIns="91440" tIns="45720" rIns="91440" bIns="45720" rtlCol="0" anchor="ctr">
            <a:normAutofit/>
          </a:bodyPr>
          <a:lstStyle/>
          <a:p>
            <a:pPr>
              <a:lnSpc>
                <a:spcPct val="90000"/>
              </a:lnSpc>
            </a:pPr>
            <a:r>
              <a:rPr lang="en-US" sz="4800" kern="1200" dirty="0">
                <a:solidFill>
                  <a:schemeClr val="tx1"/>
                </a:solidFill>
                <a:latin typeface="+mj-lt"/>
                <a:ea typeface="+mj-ea"/>
                <a:cs typeface="+mj-cs"/>
              </a:rPr>
              <a:t>Lesson’s Learned</a:t>
            </a: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
        <p:nvSpPr>
          <p:cNvPr id="9" name="TextBox 8">
            <a:extLst>
              <a:ext uri="{FF2B5EF4-FFF2-40B4-BE49-F238E27FC236}">
                <a16:creationId xmlns:a16="http://schemas.microsoft.com/office/drawing/2014/main" id="{F49F3D9D-8AF9-F9D8-D6A7-7493C647B730}"/>
              </a:ext>
            </a:extLst>
          </p:cNvPr>
          <p:cNvSpPr txBox="1"/>
          <p:nvPr/>
        </p:nvSpPr>
        <p:spPr>
          <a:xfrm>
            <a:off x="808776" y="1977359"/>
            <a:ext cx="5964371" cy="1938992"/>
          </a:xfrm>
          <a:prstGeom prst="rect">
            <a:avLst/>
          </a:prstGeom>
          <a:noFill/>
        </p:spPr>
        <p:txBody>
          <a:bodyPr wrap="square">
            <a:spAutoFit/>
          </a:bodyPr>
          <a:lstStyle/>
          <a:p>
            <a:pPr marL="342900" indent="-342900">
              <a:buAutoNum type="arabicPeriod"/>
            </a:pPr>
            <a:r>
              <a:rPr lang="en-US" sz="2400" dirty="0"/>
              <a:t>Continue showing up!</a:t>
            </a:r>
          </a:p>
          <a:p>
            <a:pPr marL="342900" indent="-342900">
              <a:buAutoNum type="arabicPeriod"/>
            </a:pPr>
            <a:endParaRPr lang="en-US" sz="2400" dirty="0"/>
          </a:p>
          <a:p>
            <a:pPr marL="342900" indent="-342900">
              <a:buAutoNum type="arabicPeriod"/>
            </a:pPr>
            <a:r>
              <a:rPr lang="en-US" sz="2400" dirty="0"/>
              <a:t>Change takes time</a:t>
            </a:r>
          </a:p>
          <a:p>
            <a:pPr marL="342900" indent="-342900">
              <a:buAutoNum type="arabicPeriod"/>
            </a:pPr>
            <a:endParaRPr lang="en-US" sz="2400" dirty="0"/>
          </a:p>
          <a:p>
            <a:pPr marL="342900" indent="-342900">
              <a:buAutoNum type="arabicPeriod"/>
            </a:pPr>
            <a:r>
              <a:rPr lang="en-US" sz="2400" dirty="0"/>
              <a:t>Celebrate little victories</a:t>
            </a:r>
          </a:p>
        </p:txBody>
      </p:sp>
      <p:pic>
        <p:nvPicPr>
          <p:cNvPr id="5" name="Picture 4">
            <a:extLst>
              <a:ext uri="{FF2B5EF4-FFF2-40B4-BE49-F238E27FC236}">
                <a16:creationId xmlns:a16="http://schemas.microsoft.com/office/drawing/2014/main" id="{15CAAA16-9173-C88C-F8E0-A87C1DC992D9}"/>
              </a:ext>
            </a:extLst>
          </p:cNvPr>
          <p:cNvPicPr>
            <a:picLocks noChangeAspect="1"/>
          </p:cNvPicPr>
          <p:nvPr/>
        </p:nvPicPr>
        <p:blipFill>
          <a:blip r:embed="rId4"/>
          <a:stretch>
            <a:fillRect/>
          </a:stretch>
        </p:blipFill>
        <p:spPr>
          <a:xfrm>
            <a:off x="6084801" y="1920940"/>
            <a:ext cx="5298423" cy="3990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8D85FF7A-391E-6E2C-05A2-C11D5C0DBF9F}"/>
              </a:ext>
            </a:extLst>
          </p:cNvPr>
          <p:cNvSpPr txBox="1"/>
          <p:nvPr/>
        </p:nvSpPr>
        <p:spPr>
          <a:xfrm>
            <a:off x="7452852" y="5889523"/>
            <a:ext cx="3932903" cy="246221"/>
          </a:xfrm>
          <a:prstGeom prst="rect">
            <a:avLst/>
          </a:prstGeom>
          <a:noFill/>
        </p:spPr>
        <p:txBody>
          <a:bodyPr wrap="square" rtlCol="0">
            <a:spAutoFit/>
          </a:bodyPr>
          <a:lstStyle/>
          <a:p>
            <a:pPr algn="r"/>
            <a:r>
              <a:rPr lang="en-US" sz="1000" dirty="0">
                <a:solidFill>
                  <a:schemeClr val="bg1">
                    <a:lumMod val="50000"/>
                  </a:schemeClr>
                </a:solidFill>
              </a:rPr>
              <a:t>Photo Credit: Benjamin Meyer</a:t>
            </a:r>
          </a:p>
        </p:txBody>
      </p:sp>
    </p:spTree>
    <p:extLst>
      <p:ext uri="{BB962C8B-B14F-4D97-AF65-F5344CB8AC3E}">
        <p14:creationId xmlns:p14="http://schemas.microsoft.com/office/powerpoint/2010/main" val="265394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393290" y="0"/>
            <a:ext cx="9544666" cy="1325563"/>
          </a:xfrm>
        </p:spPr>
        <p:txBody>
          <a:bodyPr vert="horz" lIns="91440" tIns="45720" rIns="91440" bIns="45720" rtlCol="0" anchor="ctr">
            <a:normAutofit/>
          </a:bodyPr>
          <a:lstStyle/>
          <a:p>
            <a:pPr>
              <a:lnSpc>
                <a:spcPct val="90000"/>
              </a:lnSpc>
            </a:pPr>
            <a:r>
              <a:rPr lang="en-US" kern="1200" dirty="0">
                <a:solidFill>
                  <a:schemeClr val="tx1"/>
                </a:solidFill>
                <a:latin typeface="+mj-lt"/>
                <a:ea typeface="+mj-ea"/>
                <a:cs typeface="+mj-cs"/>
              </a:rPr>
              <a:t>Questions</a:t>
            </a: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
        <p:nvSpPr>
          <p:cNvPr id="9" name="TextBox 8">
            <a:extLst>
              <a:ext uri="{FF2B5EF4-FFF2-40B4-BE49-F238E27FC236}">
                <a16:creationId xmlns:a16="http://schemas.microsoft.com/office/drawing/2014/main" id="{F49F3D9D-8AF9-F9D8-D6A7-7493C647B730}"/>
              </a:ext>
            </a:extLst>
          </p:cNvPr>
          <p:cNvSpPr txBox="1"/>
          <p:nvPr/>
        </p:nvSpPr>
        <p:spPr>
          <a:xfrm>
            <a:off x="7594312" y="5172843"/>
            <a:ext cx="3663623" cy="1200329"/>
          </a:xfrm>
          <a:prstGeom prst="rect">
            <a:avLst/>
          </a:prstGeom>
          <a:noFill/>
        </p:spPr>
        <p:txBody>
          <a:bodyPr wrap="square">
            <a:spAutoFit/>
          </a:bodyPr>
          <a:lstStyle/>
          <a:p>
            <a:r>
              <a:rPr lang="en-US" dirty="0"/>
              <a:t>Matthew Madsen MPH</a:t>
            </a:r>
          </a:p>
          <a:p>
            <a:r>
              <a:rPr lang="en-US" dirty="0"/>
              <a:t>Research Associate II</a:t>
            </a:r>
            <a:br>
              <a:rPr lang="en-US" dirty="0"/>
            </a:br>
            <a:r>
              <a:rPr lang="en-US" dirty="0"/>
              <a:t>Western Transportation Institute</a:t>
            </a:r>
          </a:p>
          <a:p>
            <a:r>
              <a:rPr lang="en-US" dirty="0"/>
              <a:t>matthew.a.madsen@gmail.com</a:t>
            </a:r>
          </a:p>
        </p:txBody>
      </p:sp>
      <p:pic>
        <p:nvPicPr>
          <p:cNvPr id="5" name="Graphic 4" descr="Questions outline">
            <a:extLst>
              <a:ext uri="{FF2B5EF4-FFF2-40B4-BE49-F238E27FC236}">
                <a16:creationId xmlns:a16="http://schemas.microsoft.com/office/drawing/2014/main" id="{4E73E8C7-898C-542D-E53F-25D884514D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8515" y="1444984"/>
            <a:ext cx="4154130" cy="4154130"/>
          </a:xfrm>
          <a:prstGeom prst="rect">
            <a:avLst/>
          </a:prstGeom>
        </p:spPr>
      </p:pic>
    </p:spTree>
    <p:extLst>
      <p:ext uri="{BB962C8B-B14F-4D97-AF65-F5344CB8AC3E}">
        <p14:creationId xmlns:p14="http://schemas.microsoft.com/office/powerpoint/2010/main" val="307029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5766D4-705C-874A-9404-2EFC972C878E}"/>
              </a:ext>
            </a:extLst>
          </p:cNvPr>
          <p:cNvPicPr>
            <a:picLocks noChangeAspect="1"/>
          </p:cNvPicPr>
          <p:nvPr/>
        </p:nvPicPr>
        <p:blipFill rotWithShape="1">
          <a:blip r:embed="rId3" cstate="screen">
            <a:alphaModFix amt="69000"/>
            <a:extLst>
              <a:ext uri="{28A0092B-C50C-407E-A947-70E740481C1C}">
                <a14:useLocalDpi xmlns:a14="http://schemas.microsoft.com/office/drawing/2010/main"/>
              </a:ext>
            </a:extLst>
          </a:blip>
          <a:srcRect/>
          <a:stretch/>
        </p:blipFill>
        <p:spPr>
          <a:xfrm>
            <a:off x="885307" y="2522"/>
            <a:ext cx="11323319" cy="6196783"/>
          </a:xfrm>
          <a:prstGeom prst="rect">
            <a:avLst/>
          </a:prstGeom>
        </p:spPr>
      </p:pic>
      <p:sp>
        <p:nvSpPr>
          <p:cNvPr id="7" name="Rectangle 6">
            <a:extLst>
              <a:ext uri="{FF2B5EF4-FFF2-40B4-BE49-F238E27FC236}">
                <a16:creationId xmlns:a16="http://schemas.microsoft.com/office/drawing/2014/main" id="{FACA24A7-3D80-2840-A2B3-A03AD2C10E91}"/>
              </a:ext>
            </a:extLst>
          </p:cNvPr>
          <p:cNvSpPr/>
          <p:nvPr/>
        </p:nvSpPr>
        <p:spPr>
          <a:xfrm>
            <a:off x="-1" y="-1"/>
            <a:ext cx="4338533" cy="6858001"/>
          </a:xfrm>
          <a:prstGeom prst="rect">
            <a:avLst/>
          </a:prstGeom>
          <a:gradFill>
            <a:gsLst>
              <a:gs pos="0">
                <a:schemeClr val="accent2">
                  <a:alpha val="0"/>
                </a:schemeClr>
              </a:gs>
              <a:gs pos="6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4E54467-910A-A74B-A1E2-5A6E1E94D11E}"/>
              </a:ext>
            </a:extLst>
          </p:cNvPr>
          <p:cNvGrpSpPr/>
          <p:nvPr/>
        </p:nvGrpSpPr>
        <p:grpSpPr>
          <a:xfrm>
            <a:off x="202723" y="1118928"/>
            <a:ext cx="4338533" cy="1228617"/>
            <a:chOff x="200124" y="429496"/>
            <a:chExt cx="4338533" cy="1228617"/>
          </a:xfrm>
        </p:grpSpPr>
        <p:sp>
          <p:nvSpPr>
            <p:cNvPr id="20" name="Rectangle 19">
              <a:extLst>
                <a:ext uri="{FF2B5EF4-FFF2-40B4-BE49-F238E27FC236}">
                  <a16:creationId xmlns:a16="http://schemas.microsoft.com/office/drawing/2014/main" id="{F7DE1B37-004E-5045-9ED4-658335BE138F}"/>
                </a:ext>
              </a:extLst>
            </p:cNvPr>
            <p:cNvSpPr/>
            <p:nvPr/>
          </p:nvSpPr>
          <p:spPr>
            <a:xfrm>
              <a:off x="200124" y="1483044"/>
              <a:ext cx="4338533" cy="175069"/>
            </a:xfrm>
            <a:prstGeom prst="rect">
              <a:avLst/>
            </a:prstGeom>
            <a:gradFill>
              <a:gsLst>
                <a:gs pos="7000">
                  <a:schemeClr val="accent2">
                    <a:alpha val="0"/>
                  </a:schemeClr>
                </a:gs>
                <a:gs pos="100000">
                  <a:srgbClr val="EDA67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7E3A5A6D-B42E-3B4A-9E29-BEAD186F537B}"/>
                </a:ext>
              </a:extLst>
            </p:cNvPr>
            <p:cNvSpPr txBox="1">
              <a:spLocks/>
            </p:cNvSpPr>
            <p:nvPr/>
          </p:nvSpPr>
          <p:spPr>
            <a:xfrm>
              <a:off x="319064" y="429496"/>
              <a:ext cx="2456808" cy="1192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Safety &amp; Operations</a:t>
              </a:r>
              <a:endParaRPr lang="en-US" sz="3200" dirty="0">
                <a:solidFill>
                  <a:schemeClr val="accent1">
                    <a:lumMod val="50000"/>
                  </a:schemeClr>
                </a:solidFill>
              </a:endParaRPr>
            </a:p>
          </p:txBody>
        </p:sp>
      </p:grpSp>
      <p:grpSp>
        <p:nvGrpSpPr>
          <p:cNvPr id="22" name="Group 21">
            <a:extLst>
              <a:ext uri="{FF2B5EF4-FFF2-40B4-BE49-F238E27FC236}">
                <a16:creationId xmlns:a16="http://schemas.microsoft.com/office/drawing/2014/main" id="{7F2E6641-9F24-5740-9349-48E5333ACDB4}"/>
              </a:ext>
            </a:extLst>
          </p:cNvPr>
          <p:cNvGrpSpPr/>
          <p:nvPr/>
        </p:nvGrpSpPr>
        <p:grpSpPr>
          <a:xfrm>
            <a:off x="8552878" y="377869"/>
            <a:ext cx="3346225" cy="1334185"/>
            <a:chOff x="7953219" y="-257938"/>
            <a:chExt cx="3346225" cy="1334185"/>
          </a:xfrm>
        </p:grpSpPr>
        <p:sp>
          <p:nvSpPr>
            <p:cNvPr id="23" name="Rectangle 22">
              <a:extLst>
                <a:ext uri="{FF2B5EF4-FFF2-40B4-BE49-F238E27FC236}">
                  <a16:creationId xmlns:a16="http://schemas.microsoft.com/office/drawing/2014/main" id="{E90E8757-0FFA-5A4C-989D-CDDB230A2E81}"/>
                </a:ext>
              </a:extLst>
            </p:cNvPr>
            <p:cNvSpPr/>
            <p:nvPr/>
          </p:nvSpPr>
          <p:spPr>
            <a:xfrm>
              <a:off x="8078375" y="924882"/>
              <a:ext cx="3221069" cy="151365"/>
            </a:xfrm>
            <a:prstGeom prst="rect">
              <a:avLst/>
            </a:prstGeom>
            <a:gradFill>
              <a:gsLst>
                <a:gs pos="22000">
                  <a:schemeClr val="accent4">
                    <a:lumMod val="60000"/>
                    <a:lumOff val="40000"/>
                    <a:alpha val="0"/>
                  </a:schemeClr>
                </a:gs>
                <a:gs pos="100000">
                  <a:schemeClr val="accent4">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07ED5BB9-EE4C-1944-AF2D-F157266E775F}"/>
                </a:ext>
              </a:extLst>
            </p:cNvPr>
            <p:cNvSpPr txBox="1">
              <a:spLocks/>
            </p:cNvSpPr>
            <p:nvPr/>
          </p:nvSpPr>
          <p:spPr>
            <a:xfrm>
              <a:off x="7953219" y="-257938"/>
              <a:ext cx="3036703" cy="1311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Mobility &amp; Public Transportation</a:t>
              </a:r>
              <a:endParaRPr lang="en-US" sz="3200" dirty="0">
                <a:solidFill>
                  <a:schemeClr val="accent1">
                    <a:lumMod val="50000"/>
                  </a:schemeClr>
                </a:solidFill>
              </a:endParaRPr>
            </a:p>
          </p:txBody>
        </p:sp>
      </p:grpSp>
      <p:grpSp>
        <p:nvGrpSpPr>
          <p:cNvPr id="25" name="Group 24">
            <a:extLst>
              <a:ext uri="{FF2B5EF4-FFF2-40B4-BE49-F238E27FC236}">
                <a16:creationId xmlns:a16="http://schemas.microsoft.com/office/drawing/2014/main" id="{61D47644-6801-6946-9C22-F2DC193FED09}"/>
              </a:ext>
            </a:extLst>
          </p:cNvPr>
          <p:cNvGrpSpPr/>
          <p:nvPr/>
        </p:nvGrpSpPr>
        <p:grpSpPr>
          <a:xfrm>
            <a:off x="2115506" y="2534430"/>
            <a:ext cx="3505271" cy="1769261"/>
            <a:chOff x="4417662" y="2215229"/>
            <a:chExt cx="3505271" cy="1769261"/>
          </a:xfrm>
        </p:grpSpPr>
        <p:sp>
          <p:nvSpPr>
            <p:cNvPr id="26" name="Rectangle 25">
              <a:extLst>
                <a:ext uri="{FF2B5EF4-FFF2-40B4-BE49-F238E27FC236}">
                  <a16:creationId xmlns:a16="http://schemas.microsoft.com/office/drawing/2014/main" id="{B92BF435-1CD3-1047-8DCB-A623759D2507}"/>
                </a:ext>
              </a:extLst>
            </p:cNvPr>
            <p:cNvSpPr/>
            <p:nvPr/>
          </p:nvSpPr>
          <p:spPr>
            <a:xfrm>
              <a:off x="4417662" y="3744872"/>
              <a:ext cx="3317875" cy="156034"/>
            </a:xfrm>
            <a:prstGeom prst="rect">
              <a:avLst/>
            </a:prstGeom>
            <a:gradFill>
              <a:gsLst>
                <a:gs pos="0">
                  <a:srgbClr val="7030A0">
                    <a:alpha val="0"/>
                    <a:lumMod val="94000"/>
                  </a:srgbClr>
                </a:gs>
                <a:gs pos="66000">
                  <a:schemeClr val="accent1">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157B9ED7-4495-014D-AD47-FBBCD0C3B06C}"/>
                </a:ext>
              </a:extLst>
            </p:cNvPr>
            <p:cNvSpPr txBox="1">
              <a:spLocks/>
            </p:cNvSpPr>
            <p:nvPr/>
          </p:nvSpPr>
          <p:spPr>
            <a:xfrm>
              <a:off x="4605058" y="2215229"/>
              <a:ext cx="3317875" cy="1769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Calibri Light" panose="020F0302020204030204" pitchFamily="34" charset="0"/>
                  <a:cs typeface="Times New Roman" panose="02020603050405020304" pitchFamily="18" charset="0"/>
                </a:rPr>
                <a:t>Cold Climate Operations &amp; Systems</a:t>
              </a:r>
            </a:p>
          </p:txBody>
        </p:sp>
      </p:grpSp>
      <p:grpSp>
        <p:nvGrpSpPr>
          <p:cNvPr id="28" name="Group 27">
            <a:extLst>
              <a:ext uri="{FF2B5EF4-FFF2-40B4-BE49-F238E27FC236}">
                <a16:creationId xmlns:a16="http://schemas.microsoft.com/office/drawing/2014/main" id="{81026022-F77B-0D4E-ADAA-FA2868B04221}"/>
              </a:ext>
            </a:extLst>
          </p:cNvPr>
          <p:cNvGrpSpPr/>
          <p:nvPr/>
        </p:nvGrpSpPr>
        <p:grpSpPr>
          <a:xfrm>
            <a:off x="7322904" y="2387515"/>
            <a:ext cx="4390893" cy="1632917"/>
            <a:chOff x="877200" y="2348346"/>
            <a:chExt cx="4390893" cy="1632917"/>
          </a:xfrm>
        </p:grpSpPr>
        <p:sp>
          <p:nvSpPr>
            <p:cNvPr id="29" name="Rectangle 28">
              <a:extLst>
                <a:ext uri="{FF2B5EF4-FFF2-40B4-BE49-F238E27FC236}">
                  <a16:creationId xmlns:a16="http://schemas.microsoft.com/office/drawing/2014/main" id="{544B247C-FC46-A14B-9BE8-6B8885D54F99}"/>
                </a:ext>
              </a:extLst>
            </p:cNvPr>
            <p:cNvSpPr/>
            <p:nvPr/>
          </p:nvSpPr>
          <p:spPr>
            <a:xfrm>
              <a:off x="877200" y="3806194"/>
              <a:ext cx="4390893" cy="175069"/>
            </a:xfrm>
            <a:prstGeom prst="rect">
              <a:avLst/>
            </a:prstGeom>
            <a:gradFill>
              <a:gsLst>
                <a:gs pos="0">
                  <a:schemeClr val="bg1">
                    <a:alpha val="0"/>
                  </a:schemeClr>
                </a:gs>
                <a:gs pos="75000">
                  <a:srgbClr val="CBBCB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0A93ABBF-C9EB-054C-A12F-95559EB314D5}"/>
                </a:ext>
              </a:extLst>
            </p:cNvPr>
            <p:cNvSpPr txBox="1">
              <a:spLocks/>
            </p:cNvSpPr>
            <p:nvPr/>
          </p:nvSpPr>
          <p:spPr>
            <a:xfrm>
              <a:off x="1031310" y="2348346"/>
              <a:ext cx="2811554" cy="15039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chemeClr val="accent1">
                      <a:lumMod val="50000"/>
                    </a:schemeClr>
                  </a:solidFill>
                  <a:latin typeface="Calibri Light" panose="020F0302020204030204" pitchFamily="34" charset="0"/>
                  <a:cs typeface="Times New Roman" panose="02020603050405020304" pitchFamily="18" charset="0"/>
                </a:rPr>
                <a:t>Infrastructure Longevity &amp; Sustainability</a:t>
              </a:r>
            </a:p>
          </p:txBody>
        </p:sp>
      </p:grpSp>
      <p:grpSp>
        <p:nvGrpSpPr>
          <p:cNvPr id="31" name="Group 30">
            <a:extLst>
              <a:ext uri="{FF2B5EF4-FFF2-40B4-BE49-F238E27FC236}">
                <a16:creationId xmlns:a16="http://schemas.microsoft.com/office/drawing/2014/main" id="{8A9A99FE-180A-BD4A-B19A-9D9428B34252}"/>
              </a:ext>
            </a:extLst>
          </p:cNvPr>
          <p:cNvGrpSpPr/>
          <p:nvPr/>
        </p:nvGrpSpPr>
        <p:grpSpPr>
          <a:xfrm>
            <a:off x="9134212" y="4036223"/>
            <a:ext cx="2936715" cy="1457149"/>
            <a:chOff x="8250199" y="2445965"/>
            <a:chExt cx="2936715" cy="1457149"/>
          </a:xfrm>
        </p:grpSpPr>
        <p:sp>
          <p:nvSpPr>
            <p:cNvPr id="32" name="Rectangle 31">
              <a:extLst>
                <a:ext uri="{FF2B5EF4-FFF2-40B4-BE49-F238E27FC236}">
                  <a16:creationId xmlns:a16="http://schemas.microsoft.com/office/drawing/2014/main" id="{6836171B-9BBB-264A-A538-3B69585A946F}"/>
                </a:ext>
              </a:extLst>
            </p:cNvPr>
            <p:cNvSpPr/>
            <p:nvPr/>
          </p:nvSpPr>
          <p:spPr>
            <a:xfrm>
              <a:off x="8250199" y="3807604"/>
              <a:ext cx="2936715" cy="95510"/>
            </a:xfrm>
            <a:prstGeom prst="rect">
              <a:avLst/>
            </a:prstGeom>
            <a:gradFill>
              <a:gsLst>
                <a:gs pos="0">
                  <a:srgbClr val="7030A0">
                    <a:alpha val="0"/>
                    <a:lumMod val="94000"/>
                  </a:srgbClr>
                </a:gs>
                <a:gs pos="100000">
                  <a:srgbClr val="A469D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69E5A5EB-F038-A44D-A025-EAEBD82C6956}"/>
                </a:ext>
              </a:extLst>
            </p:cNvPr>
            <p:cNvSpPr txBox="1">
              <a:spLocks/>
            </p:cNvSpPr>
            <p:nvPr/>
          </p:nvSpPr>
          <p:spPr>
            <a:xfrm>
              <a:off x="8420978" y="2445965"/>
              <a:ext cx="2631915" cy="1366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Workforce Development</a:t>
              </a:r>
              <a:endParaRPr lang="en-US" sz="3200" dirty="0">
                <a:solidFill>
                  <a:srgbClr val="002060"/>
                </a:solidFill>
              </a:endParaRPr>
            </a:p>
          </p:txBody>
        </p:sp>
      </p:grpSp>
      <p:grpSp>
        <p:nvGrpSpPr>
          <p:cNvPr id="34" name="Group 33">
            <a:extLst>
              <a:ext uri="{FF2B5EF4-FFF2-40B4-BE49-F238E27FC236}">
                <a16:creationId xmlns:a16="http://schemas.microsoft.com/office/drawing/2014/main" id="{79E7AABC-00AA-4649-A261-09E5E571BD97}"/>
              </a:ext>
            </a:extLst>
          </p:cNvPr>
          <p:cNvGrpSpPr/>
          <p:nvPr/>
        </p:nvGrpSpPr>
        <p:grpSpPr>
          <a:xfrm>
            <a:off x="4780586" y="4322919"/>
            <a:ext cx="4291753" cy="1495981"/>
            <a:chOff x="6979452" y="4924865"/>
            <a:chExt cx="4291753" cy="1495981"/>
          </a:xfrm>
        </p:grpSpPr>
        <p:sp>
          <p:nvSpPr>
            <p:cNvPr id="35" name="Rectangle 34">
              <a:extLst>
                <a:ext uri="{FF2B5EF4-FFF2-40B4-BE49-F238E27FC236}">
                  <a16:creationId xmlns:a16="http://schemas.microsoft.com/office/drawing/2014/main" id="{14E596CF-62AE-F24A-85BF-5AAF9F8462B5}"/>
                </a:ext>
              </a:extLst>
            </p:cNvPr>
            <p:cNvSpPr/>
            <p:nvPr/>
          </p:nvSpPr>
          <p:spPr>
            <a:xfrm>
              <a:off x="6979452" y="6325336"/>
              <a:ext cx="3898124" cy="95510"/>
            </a:xfrm>
            <a:prstGeom prst="rect">
              <a:avLst/>
            </a:prstGeom>
            <a:gradFill>
              <a:gsLst>
                <a:gs pos="100000">
                  <a:srgbClr val="5B9CD8"/>
                </a:gs>
                <a:gs pos="0">
                  <a:schemeClr val="accent1">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36" name="Title 1">
              <a:extLst>
                <a:ext uri="{FF2B5EF4-FFF2-40B4-BE49-F238E27FC236}">
                  <a16:creationId xmlns:a16="http://schemas.microsoft.com/office/drawing/2014/main" id="{13882AE4-F481-A84D-8CA0-EBE0B39C3003}"/>
                </a:ext>
              </a:extLst>
            </p:cNvPr>
            <p:cNvSpPr txBox="1">
              <a:spLocks/>
            </p:cNvSpPr>
            <p:nvPr/>
          </p:nvSpPr>
          <p:spPr>
            <a:xfrm>
              <a:off x="7037179" y="4924865"/>
              <a:ext cx="4234026" cy="14261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200" b="1" dirty="0">
                  <a:solidFill>
                    <a:schemeClr val="accent1">
                      <a:lumMod val="50000"/>
                    </a:schemeClr>
                  </a:solidFill>
                  <a:latin typeface="Calibri Light" panose="020F0302020204030204" pitchFamily="34" charset="0"/>
                  <a:cs typeface="Times New Roman" panose="02020603050405020304" pitchFamily="18" charset="0"/>
                </a:rPr>
                <a:t>Systems Engineering Development &amp; Integration</a:t>
              </a:r>
            </a:p>
          </p:txBody>
        </p:sp>
      </p:grpSp>
      <p:grpSp>
        <p:nvGrpSpPr>
          <p:cNvPr id="37" name="Group 36">
            <a:extLst>
              <a:ext uri="{FF2B5EF4-FFF2-40B4-BE49-F238E27FC236}">
                <a16:creationId xmlns:a16="http://schemas.microsoft.com/office/drawing/2014/main" id="{65C6711B-4605-2A44-87F7-89504999868C}"/>
              </a:ext>
            </a:extLst>
          </p:cNvPr>
          <p:cNvGrpSpPr/>
          <p:nvPr/>
        </p:nvGrpSpPr>
        <p:grpSpPr>
          <a:xfrm>
            <a:off x="223893" y="4617895"/>
            <a:ext cx="4367125" cy="1452465"/>
            <a:chOff x="200125" y="4898690"/>
            <a:chExt cx="4367125" cy="1452465"/>
          </a:xfrm>
        </p:grpSpPr>
        <p:sp>
          <p:nvSpPr>
            <p:cNvPr id="38" name="Rectangle 37">
              <a:extLst>
                <a:ext uri="{FF2B5EF4-FFF2-40B4-BE49-F238E27FC236}">
                  <a16:creationId xmlns:a16="http://schemas.microsoft.com/office/drawing/2014/main" id="{DF88326C-1778-0740-8DB3-964B6210CACF}"/>
                </a:ext>
              </a:extLst>
            </p:cNvPr>
            <p:cNvSpPr/>
            <p:nvPr/>
          </p:nvSpPr>
          <p:spPr>
            <a:xfrm>
              <a:off x="200125" y="6255645"/>
              <a:ext cx="3898124" cy="95510"/>
            </a:xfrm>
            <a:prstGeom prst="rect">
              <a:avLst/>
            </a:prstGeom>
            <a:gradFill>
              <a:gsLst>
                <a:gs pos="0">
                  <a:schemeClr val="tx1">
                    <a:alpha val="0"/>
                  </a:schemeClr>
                </a:gs>
                <a:gs pos="7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3937FBC4-F272-7F42-825E-276165670EF1}"/>
                </a:ext>
              </a:extLst>
            </p:cNvPr>
            <p:cNvSpPr txBox="1">
              <a:spLocks/>
            </p:cNvSpPr>
            <p:nvPr/>
          </p:nvSpPr>
          <p:spPr>
            <a:xfrm>
              <a:off x="333224" y="4898690"/>
              <a:ext cx="4234026" cy="14261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Materials &amp; Automated Evaluation of Pavements &amp; Bridges</a:t>
              </a:r>
              <a:endParaRPr lang="en-US" sz="3200" dirty="0">
                <a:solidFill>
                  <a:schemeClr val="accent1">
                    <a:lumMod val="50000"/>
                  </a:schemeClr>
                </a:solidFill>
              </a:endParaRPr>
            </a:p>
          </p:txBody>
        </p:sp>
      </p:grpSp>
      <p:sp>
        <p:nvSpPr>
          <p:cNvPr id="40" name="Title 1">
            <a:extLst>
              <a:ext uri="{FF2B5EF4-FFF2-40B4-BE49-F238E27FC236}">
                <a16:creationId xmlns:a16="http://schemas.microsoft.com/office/drawing/2014/main" id="{4A0848D1-F802-CB44-B57C-18844E16BC78}"/>
              </a:ext>
            </a:extLst>
          </p:cNvPr>
          <p:cNvSpPr>
            <a:spLocks noGrp="1"/>
          </p:cNvSpPr>
          <p:nvPr>
            <p:ph type="title"/>
          </p:nvPr>
        </p:nvSpPr>
        <p:spPr>
          <a:xfrm>
            <a:off x="354234" y="101683"/>
            <a:ext cx="4338533" cy="711159"/>
          </a:xfrm>
        </p:spPr>
        <p:txBody>
          <a:bodyPr>
            <a:noAutofit/>
          </a:bodyPr>
          <a:lstStyle/>
          <a:p>
            <a:r>
              <a:rPr lang="en-US" sz="3600" b="1" dirty="0">
                <a:solidFill>
                  <a:schemeClr val="accent1">
                    <a:lumMod val="50000"/>
                  </a:schemeClr>
                </a:solidFill>
                <a:latin typeface="Calibri" panose="020F0502020204030204" pitchFamily="34" charset="0"/>
                <a:cs typeface="Calibri" panose="020F0502020204030204" pitchFamily="34" charset="0"/>
              </a:rPr>
              <a:t>WTI Focus Areas</a:t>
            </a:r>
          </a:p>
        </p:txBody>
      </p:sp>
      <p:grpSp>
        <p:nvGrpSpPr>
          <p:cNvPr id="41" name="Group 40">
            <a:extLst>
              <a:ext uri="{FF2B5EF4-FFF2-40B4-BE49-F238E27FC236}">
                <a16:creationId xmlns:a16="http://schemas.microsoft.com/office/drawing/2014/main" id="{B8BE149E-2D8B-A340-B948-13F7D54BB3C8}"/>
              </a:ext>
            </a:extLst>
          </p:cNvPr>
          <p:cNvGrpSpPr/>
          <p:nvPr/>
        </p:nvGrpSpPr>
        <p:grpSpPr>
          <a:xfrm>
            <a:off x="4707936" y="764107"/>
            <a:ext cx="3317875" cy="1222365"/>
            <a:chOff x="4277745" y="458463"/>
            <a:chExt cx="3317875" cy="1222365"/>
          </a:xfrm>
        </p:grpSpPr>
        <p:sp>
          <p:nvSpPr>
            <p:cNvPr id="42" name="Rectangle 41">
              <a:extLst>
                <a:ext uri="{FF2B5EF4-FFF2-40B4-BE49-F238E27FC236}">
                  <a16:creationId xmlns:a16="http://schemas.microsoft.com/office/drawing/2014/main" id="{92CDE0AC-1360-BE4D-A2F1-179A4E1AA0BA}"/>
                </a:ext>
              </a:extLst>
            </p:cNvPr>
            <p:cNvSpPr/>
            <p:nvPr/>
          </p:nvSpPr>
          <p:spPr>
            <a:xfrm>
              <a:off x="4277745" y="1505759"/>
              <a:ext cx="3317875" cy="175069"/>
            </a:xfrm>
            <a:prstGeom prst="rect">
              <a:avLst/>
            </a:prstGeom>
            <a:gradFill>
              <a:gsLst>
                <a:gs pos="0">
                  <a:srgbClr val="93B67B">
                    <a:alpha val="0"/>
                  </a:srgbClr>
                </a:gs>
                <a:gs pos="63000">
                  <a:srgbClr val="97BB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5F6E9392-1599-9A40-BAFC-C644DC6EA475}"/>
                </a:ext>
              </a:extLst>
            </p:cNvPr>
            <p:cNvSpPr txBox="1"/>
            <p:nvPr/>
          </p:nvSpPr>
          <p:spPr>
            <a:xfrm>
              <a:off x="4277745" y="458463"/>
              <a:ext cx="1519263" cy="1077218"/>
            </a:xfrm>
            <a:prstGeom prst="rect">
              <a:avLst/>
            </a:prstGeom>
            <a:noFill/>
          </p:spPr>
          <p:txBody>
            <a:bodyPr wrap="square" rtlCol="0">
              <a:spAutoFit/>
            </a:bodyPr>
            <a:lstStyle/>
            <a:p>
              <a:r>
                <a:rPr lang="en-US" sz="3200" b="1" dirty="0">
                  <a:solidFill>
                    <a:schemeClr val="accent1">
                      <a:lumMod val="50000"/>
                    </a:schemeClr>
                  </a:solidFill>
                  <a:latin typeface="Calibri Light" panose="020F0302020204030204" pitchFamily="34" charset="0"/>
                  <a:cs typeface="Times New Roman" panose="02020603050405020304" pitchFamily="18" charset="0"/>
                </a:rPr>
                <a:t>Road</a:t>
              </a:r>
            </a:p>
            <a:p>
              <a:r>
                <a:rPr lang="en-US" sz="3200" b="1" dirty="0">
                  <a:solidFill>
                    <a:schemeClr val="accent1">
                      <a:lumMod val="50000"/>
                    </a:schemeClr>
                  </a:solidFill>
                  <a:latin typeface="Calibri Light" panose="020F0302020204030204" pitchFamily="34" charset="0"/>
                  <a:cs typeface="Times New Roman" panose="02020603050405020304" pitchFamily="18" charset="0"/>
                </a:rPr>
                <a:t>Ecology</a:t>
              </a:r>
            </a:p>
          </p:txBody>
        </p:sp>
      </p:grpSp>
      <p:pic>
        <p:nvPicPr>
          <p:cNvPr id="3" name="Picture 2" descr="A blue text on a black background&#10;&#10;Description automatically generated">
            <a:extLst>
              <a:ext uri="{FF2B5EF4-FFF2-40B4-BE49-F238E27FC236}">
                <a16:creationId xmlns:a16="http://schemas.microsoft.com/office/drawing/2014/main" id="{8489053B-3454-9BB4-E825-6CFF9BC88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Tree>
    <p:extLst>
      <p:ext uri="{BB962C8B-B14F-4D97-AF65-F5344CB8AC3E}">
        <p14:creationId xmlns:p14="http://schemas.microsoft.com/office/powerpoint/2010/main" val="603164493"/>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589559" y="262028"/>
            <a:ext cx="7015496" cy="1190445"/>
          </a:xfrm>
        </p:spPr>
        <p:txBody>
          <a:bodyPr vert="horz" lIns="91440" tIns="45720" rIns="91440" bIns="45720" rtlCol="0" anchor="ctr">
            <a:normAutofit/>
          </a:bodyPr>
          <a:lstStyle/>
          <a:p>
            <a:r>
              <a:rPr lang="en-US" sz="4800" kern="1200" spc="-40" dirty="0">
                <a:solidFill>
                  <a:schemeClr val="tx1"/>
                </a:solidFill>
                <a:latin typeface="+mj-lt"/>
                <a:ea typeface="+mj-ea"/>
                <a:cs typeface="+mj-cs"/>
              </a:rPr>
              <a:t>Who Is WTI?</a:t>
            </a: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HiAP</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8732520" y="6356350"/>
            <a:ext cx="3199375" cy="365125"/>
          </a:xfrm>
        </p:spPr>
        <p:txBody>
          <a:bodyPr vert="horz" lIns="91440" tIns="45720" rIns="91440" bIns="45720" rtlCol="0" anchor="ctr">
            <a:normAutofit/>
          </a:bodyPr>
          <a:lstStyle/>
          <a:p>
            <a:pPr lvl="0">
              <a:spcAft>
                <a:spcPts val="600"/>
              </a:spcAft>
            </a:pPr>
            <a:fld id="{2722F022-211C-4882-844C-086FEA6806AA}" type="slidenum">
              <a:rPr lang="en-US" noProof="0">
                <a:solidFill>
                  <a:srgbClr val="FFFFFF"/>
                </a:solidFill>
              </a:rPr>
              <a:pPr lvl="0">
                <a:spcAft>
                  <a:spcPts val="600"/>
                </a:spcAft>
              </a:pPr>
              <a:t>4</a:t>
            </a:fld>
            <a:endParaRPr lang="en-US" noProof="0">
              <a:solidFill>
                <a:srgbClr val="FFFFFF"/>
              </a:solidFill>
            </a:endParaRPr>
          </a:p>
        </p:txBody>
      </p:sp>
      <p:pic>
        <p:nvPicPr>
          <p:cNvPr id="15" name="Picture 14">
            <a:extLst>
              <a:ext uri="{FF2B5EF4-FFF2-40B4-BE49-F238E27FC236}">
                <a16:creationId xmlns:a16="http://schemas.microsoft.com/office/drawing/2014/main" id="{02527E39-EB8A-8F73-4AB2-06CECA768829}"/>
              </a:ext>
            </a:extLst>
          </p:cNvPr>
          <p:cNvPicPr>
            <a:picLocks noChangeAspect="1"/>
          </p:cNvPicPr>
          <p:nvPr/>
        </p:nvPicPr>
        <p:blipFill>
          <a:blip r:embed="rId3"/>
          <a:stretch>
            <a:fillRect/>
          </a:stretch>
        </p:blipFill>
        <p:spPr>
          <a:xfrm>
            <a:off x="0" y="1285876"/>
            <a:ext cx="12191998" cy="820016"/>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7FA90D86-52A9-717F-9EE3-77B257B296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388" y="6307546"/>
            <a:ext cx="1932721" cy="419252"/>
          </a:xfrm>
          <a:prstGeom prst="rect">
            <a:avLst/>
          </a:prstGeom>
        </p:spPr>
      </p:pic>
      <p:pic>
        <p:nvPicPr>
          <p:cNvPr id="7" name="Content Placeholder 4" descr="A road with text overlay&#10;&#10;Description automatically generated">
            <a:extLst>
              <a:ext uri="{FF2B5EF4-FFF2-40B4-BE49-F238E27FC236}">
                <a16:creationId xmlns:a16="http://schemas.microsoft.com/office/drawing/2014/main" id="{41312CD2-9C1F-0B5A-94D4-D18CD07237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070" y="1285876"/>
            <a:ext cx="9609826" cy="5405527"/>
          </a:xfrm>
          <a:prstGeom prst="rect">
            <a:avLst/>
          </a:prstGeom>
        </p:spPr>
      </p:pic>
    </p:spTree>
    <p:extLst>
      <p:ext uri="{BB962C8B-B14F-4D97-AF65-F5344CB8AC3E}">
        <p14:creationId xmlns:p14="http://schemas.microsoft.com/office/powerpoint/2010/main" val="177959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mmer meadow in the backlight">
            <a:extLst>
              <a:ext uri="{FF2B5EF4-FFF2-40B4-BE49-F238E27FC236}">
                <a16:creationId xmlns:a16="http://schemas.microsoft.com/office/drawing/2014/main" id="{5EEF6E2D-D33D-2966-3DD8-E200AF036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288" y="819150"/>
            <a:ext cx="4419600" cy="2922588"/>
          </a:xfrm>
          <a:prstGeom prst="rect">
            <a:avLst/>
          </a:prstGeom>
        </p:spPr>
      </p:pic>
      <p:pic>
        <p:nvPicPr>
          <p:cNvPr id="9" name="Picture 8" descr="Chicken under the trees">
            <a:extLst>
              <a:ext uri="{FF2B5EF4-FFF2-40B4-BE49-F238E27FC236}">
                <a16:creationId xmlns:a16="http://schemas.microsoft.com/office/drawing/2014/main" id="{F61D19D1-5E5D-3C00-353F-81B439E7F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5088" y="819150"/>
            <a:ext cx="4418013" cy="2922588"/>
          </a:xfrm>
          <a:prstGeom prst="rect">
            <a:avLst/>
          </a:prstGeom>
        </p:spPr>
      </p:pic>
      <p:pic>
        <p:nvPicPr>
          <p:cNvPr id="7" name="Picture 6" descr="Aerial view of winding country road">
            <a:extLst>
              <a:ext uri="{FF2B5EF4-FFF2-40B4-BE49-F238E27FC236}">
                <a16:creationId xmlns:a16="http://schemas.microsoft.com/office/drawing/2014/main" id="{7C3F7D2E-DF84-5551-BC25-5EAE88FD25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6125" y="819150"/>
            <a:ext cx="1914525" cy="2922588"/>
          </a:xfrm>
          <a:prstGeom prst="rect">
            <a:avLst/>
          </a:prstGeom>
        </p:spPr>
      </p:pic>
      <p:sp>
        <p:nvSpPr>
          <p:cNvPr id="2" name="Title 1">
            <a:extLst>
              <a:ext uri="{FF2B5EF4-FFF2-40B4-BE49-F238E27FC236}">
                <a16:creationId xmlns:a16="http://schemas.microsoft.com/office/drawing/2014/main" id="{38B7BD54-BA71-5AB0-40AE-B5FC283A52BC}"/>
              </a:ext>
            </a:extLst>
          </p:cNvPr>
          <p:cNvSpPr>
            <a:spLocks noGrp="1"/>
          </p:cNvSpPr>
          <p:nvPr>
            <p:ph type="title"/>
          </p:nvPr>
        </p:nvSpPr>
        <p:spPr>
          <a:xfrm>
            <a:off x="838200" y="4636802"/>
            <a:ext cx="10515600" cy="1325563"/>
          </a:xfrm>
        </p:spPr>
        <p:txBody>
          <a:bodyPr vert="horz" lIns="91440" tIns="45720" rIns="91440" bIns="45720" rtlCol="0" anchor="ctr">
            <a:normAutofit/>
          </a:bodyPr>
          <a:lstStyle/>
          <a:p>
            <a:pPr algn="ctr">
              <a:lnSpc>
                <a:spcPct val="90000"/>
              </a:lnSpc>
            </a:pPr>
            <a:r>
              <a:rPr lang="en-US" kern="1200">
                <a:solidFill>
                  <a:schemeClr val="tx1"/>
                </a:solidFill>
                <a:latin typeface="+mj-lt"/>
                <a:ea typeface="+mj-ea"/>
                <a:cs typeface="+mj-cs"/>
              </a:rPr>
              <a:t>Community Sectors – Who is Here Today?  </a:t>
            </a:r>
          </a:p>
        </p:txBody>
      </p:sp>
      <p:pic>
        <p:nvPicPr>
          <p:cNvPr id="3" name="Picture 2" descr="A blue text on a black background&#10;&#10;Description automatically generated">
            <a:extLst>
              <a:ext uri="{FF2B5EF4-FFF2-40B4-BE49-F238E27FC236}">
                <a16:creationId xmlns:a16="http://schemas.microsoft.com/office/drawing/2014/main" id="{AE84BDB6-2D7C-8ABD-21E1-687996F52A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Tree>
    <p:extLst>
      <p:ext uri="{BB962C8B-B14F-4D97-AF65-F5344CB8AC3E}">
        <p14:creationId xmlns:p14="http://schemas.microsoft.com/office/powerpoint/2010/main" val="225338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191409" y="-118353"/>
            <a:ext cx="13207163" cy="1415576"/>
          </a:xfrm>
        </p:spPr>
        <p:txBody>
          <a:bodyPr>
            <a:normAutofit/>
          </a:bodyPr>
          <a:lstStyle/>
          <a:p>
            <a:r>
              <a:rPr lang="en-US" sz="4800" spc="-40">
                <a:solidFill>
                  <a:srgbClr val="FFFFFF"/>
                </a:solidFill>
              </a:rPr>
              <a:t>Community Collaboration </a:t>
            </a:r>
            <a:endParaRPr lang="en-US"/>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6</a:t>
            </a:fld>
            <a:endParaRPr lang="en-US" noProof="0"/>
          </a:p>
        </p:txBody>
      </p:sp>
      <p:pic>
        <p:nvPicPr>
          <p:cNvPr id="9" name="Graphic 8" descr="Silo outline">
            <a:extLst>
              <a:ext uri="{FF2B5EF4-FFF2-40B4-BE49-F238E27FC236}">
                <a16:creationId xmlns:a16="http://schemas.microsoft.com/office/drawing/2014/main" id="{1EB1F500-C24B-55A6-FFE7-9FF55CD3C2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199" y="1421006"/>
            <a:ext cx="1981245" cy="1981245"/>
          </a:xfrm>
          <a:prstGeom prst="rect">
            <a:avLst/>
          </a:prstGeom>
        </p:spPr>
      </p:pic>
      <p:pic>
        <p:nvPicPr>
          <p:cNvPr id="10" name="Graphic 9" descr="Silo outline">
            <a:extLst>
              <a:ext uri="{FF2B5EF4-FFF2-40B4-BE49-F238E27FC236}">
                <a16:creationId xmlns:a16="http://schemas.microsoft.com/office/drawing/2014/main" id="{371E30E7-3285-78E3-84C3-47E785B28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909" y="4075451"/>
            <a:ext cx="1981245" cy="1981245"/>
          </a:xfrm>
          <a:prstGeom prst="rect">
            <a:avLst/>
          </a:prstGeom>
        </p:spPr>
      </p:pic>
      <p:pic>
        <p:nvPicPr>
          <p:cNvPr id="11" name="Graphic 10" descr="Silo outline">
            <a:extLst>
              <a:ext uri="{FF2B5EF4-FFF2-40B4-BE49-F238E27FC236}">
                <a16:creationId xmlns:a16="http://schemas.microsoft.com/office/drawing/2014/main" id="{C370A3C6-5EBD-A1D6-B6FA-643DFFB7F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5170" y="1421006"/>
            <a:ext cx="1981245" cy="1981245"/>
          </a:xfrm>
          <a:prstGeom prst="rect">
            <a:avLst/>
          </a:prstGeom>
        </p:spPr>
      </p:pic>
      <p:pic>
        <p:nvPicPr>
          <p:cNvPr id="12" name="Graphic 11" descr="Silo outline">
            <a:extLst>
              <a:ext uri="{FF2B5EF4-FFF2-40B4-BE49-F238E27FC236}">
                <a16:creationId xmlns:a16="http://schemas.microsoft.com/office/drawing/2014/main" id="{0938C37A-2B44-91C7-7BB8-C4B4938556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2325" y="4077998"/>
            <a:ext cx="1981245" cy="1981245"/>
          </a:xfrm>
          <a:prstGeom prst="rect">
            <a:avLst/>
          </a:prstGeom>
        </p:spPr>
      </p:pic>
      <p:sp>
        <p:nvSpPr>
          <p:cNvPr id="13" name="TextBox 12">
            <a:extLst>
              <a:ext uri="{FF2B5EF4-FFF2-40B4-BE49-F238E27FC236}">
                <a16:creationId xmlns:a16="http://schemas.microsoft.com/office/drawing/2014/main" id="{330AA39A-D6B0-5AF8-938D-70B51A506EDA}"/>
              </a:ext>
            </a:extLst>
          </p:cNvPr>
          <p:cNvSpPr txBox="1"/>
          <p:nvPr/>
        </p:nvSpPr>
        <p:spPr>
          <a:xfrm>
            <a:off x="819803" y="3402251"/>
            <a:ext cx="1851817" cy="400110"/>
          </a:xfrm>
          <a:prstGeom prst="rect">
            <a:avLst/>
          </a:prstGeom>
          <a:noFill/>
        </p:spPr>
        <p:txBody>
          <a:bodyPr wrap="square" rtlCol="0">
            <a:spAutoFit/>
          </a:bodyPr>
          <a:lstStyle/>
          <a:p>
            <a:pPr algn="ctr"/>
            <a:r>
              <a:rPr lang="en-US" sz="2000" b="1"/>
              <a:t>Planning</a:t>
            </a:r>
          </a:p>
        </p:txBody>
      </p:sp>
      <p:sp>
        <p:nvSpPr>
          <p:cNvPr id="14" name="TextBox 13">
            <a:extLst>
              <a:ext uri="{FF2B5EF4-FFF2-40B4-BE49-F238E27FC236}">
                <a16:creationId xmlns:a16="http://schemas.microsoft.com/office/drawing/2014/main" id="{03033E1C-6B9E-3003-DB07-5E6972D8401D}"/>
              </a:ext>
            </a:extLst>
          </p:cNvPr>
          <p:cNvSpPr txBox="1"/>
          <p:nvPr/>
        </p:nvSpPr>
        <p:spPr>
          <a:xfrm>
            <a:off x="3042666" y="3402251"/>
            <a:ext cx="1851817" cy="400110"/>
          </a:xfrm>
          <a:prstGeom prst="rect">
            <a:avLst/>
          </a:prstGeom>
          <a:noFill/>
        </p:spPr>
        <p:txBody>
          <a:bodyPr wrap="square" rtlCol="0">
            <a:spAutoFit/>
          </a:bodyPr>
          <a:lstStyle/>
          <a:p>
            <a:pPr algn="ctr"/>
            <a:r>
              <a:rPr lang="en-US" sz="2000" b="1"/>
              <a:t>Engineering</a:t>
            </a:r>
          </a:p>
        </p:txBody>
      </p:sp>
      <p:sp>
        <p:nvSpPr>
          <p:cNvPr id="15" name="TextBox 14">
            <a:extLst>
              <a:ext uri="{FF2B5EF4-FFF2-40B4-BE49-F238E27FC236}">
                <a16:creationId xmlns:a16="http://schemas.microsoft.com/office/drawing/2014/main" id="{416A139A-4541-FCC9-F79D-F91EC38E2641}"/>
              </a:ext>
            </a:extLst>
          </p:cNvPr>
          <p:cNvSpPr txBox="1"/>
          <p:nvPr/>
        </p:nvSpPr>
        <p:spPr>
          <a:xfrm>
            <a:off x="819803" y="5980424"/>
            <a:ext cx="1851817" cy="400110"/>
          </a:xfrm>
          <a:prstGeom prst="rect">
            <a:avLst/>
          </a:prstGeom>
          <a:noFill/>
        </p:spPr>
        <p:txBody>
          <a:bodyPr wrap="square" rtlCol="0">
            <a:spAutoFit/>
          </a:bodyPr>
          <a:lstStyle/>
          <a:p>
            <a:pPr algn="ctr"/>
            <a:r>
              <a:rPr lang="en-US" sz="2000" b="1"/>
              <a:t>Public Health</a:t>
            </a:r>
          </a:p>
        </p:txBody>
      </p:sp>
      <p:sp>
        <p:nvSpPr>
          <p:cNvPr id="16" name="TextBox 15">
            <a:extLst>
              <a:ext uri="{FF2B5EF4-FFF2-40B4-BE49-F238E27FC236}">
                <a16:creationId xmlns:a16="http://schemas.microsoft.com/office/drawing/2014/main" id="{34DBF88E-5674-3067-7D6E-26D587A87D2E}"/>
              </a:ext>
            </a:extLst>
          </p:cNvPr>
          <p:cNvSpPr txBox="1"/>
          <p:nvPr/>
        </p:nvSpPr>
        <p:spPr>
          <a:xfrm>
            <a:off x="3044271" y="5980424"/>
            <a:ext cx="1981245" cy="400110"/>
          </a:xfrm>
          <a:prstGeom prst="rect">
            <a:avLst/>
          </a:prstGeom>
          <a:noFill/>
        </p:spPr>
        <p:txBody>
          <a:bodyPr wrap="square" rtlCol="0">
            <a:spAutoFit/>
          </a:bodyPr>
          <a:lstStyle/>
          <a:p>
            <a:pPr algn="ctr"/>
            <a:r>
              <a:rPr lang="en-US" sz="2000" b="1"/>
              <a:t>Policy Makers</a:t>
            </a:r>
          </a:p>
        </p:txBody>
      </p:sp>
      <p:cxnSp>
        <p:nvCxnSpPr>
          <p:cNvPr id="18" name="Straight Connector 17">
            <a:extLst>
              <a:ext uri="{FF2B5EF4-FFF2-40B4-BE49-F238E27FC236}">
                <a16:creationId xmlns:a16="http://schemas.microsoft.com/office/drawing/2014/main" id="{5E2D0C83-BD6F-3FF1-B2CD-D77658600FF0}"/>
              </a:ext>
            </a:extLst>
          </p:cNvPr>
          <p:cNvCxnSpPr/>
          <p:nvPr/>
        </p:nvCxnSpPr>
        <p:spPr>
          <a:xfrm>
            <a:off x="2873232" y="1297223"/>
            <a:ext cx="0" cy="5240419"/>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BEF0822-0D18-EDD4-94EE-087653BFCE47}"/>
              </a:ext>
            </a:extLst>
          </p:cNvPr>
          <p:cNvCxnSpPr>
            <a:cxnSpLocks/>
          </p:cNvCxnSpPr>
          <p:nvPr/>
        </p:nvCxnSpPr>
        <p:spPr>
          <a:xfrm flipH="1">
            <a:off x="688107" y="3917432"/>
            <a:ext cx="4370250" cy="0"/>
          </a:xfrm>
          <a:prstGeom prst="line">
            <a:avLst/>
          </a:prstGeom>
          <a:ln w="38100"/>
        </p:spPr>
        <p:style>
          <a:lnRef idx="1">
            <a:schemeClr val="dk1"/>
          </a:lnRef>
          <a:fillRef idx="0">
            <a:schemeClr val="dk1"/>
          </a:fillRef>
          <a:effectRef idx="0">
            <a:schemeClr val="dk1"/>
          </a:effectRef>
          <a:fontRef idx="minor">
            <a:schemeClr val="tx1"/>
          </a:fontRef>
        </p:style>
      </p:cxnSp>
      <p:pic>
        <p:nvPicPr>
          <p:cNvPr id="22" name="Graphic 21" descr="Tractor outline">
            <a:extLst>
              <a:ext uri="{FF2B5EF4-FFF2-40B4-BE49-F238E27FC236}">
                <a16:creationId xmlns:a16="http://schemas.microsoft.com/office/drawing/2014/main" id="{A89AF0CA-7EA7-E517-7DBE-4D90CA8FB1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1284" y="1722763"/>
            <a:ext cx="988518" cy="988518"/>
          </a:xfrm>
          <a:prstGeom prst="rect">
            <a:avLst/>
          </a:prstGeom>
        </p:spPr>
      </p:pic>
      <p:pic>
        <p:nvPicPr>
          <p:cNvPr id="24" name="Graphic 23" descr="Farm scene outline">
            <a:extLst>
              <a:ext uri="{FF2B5EF4-FFF2-40B4-BE49-F238E27FC236}">
                <a16:creationId xmlns:a16="http://schemas.microsoft.com/office/drawing/2014/main" id="{4A33DC22-B3B2-B1DA-0310-F496F2E52F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31706" y="2905729"/>
            <a:ext cx="2124341" cy="2124341"/>
          </a:xfrm>
          <a:prstGeom prst="rect">
            <a:avLst/>
          </a:prstGeom>
        </p:spPr>
      </p:pic>
      <p:pic>
        <p:nvPicPr>
          <p:cNvPr id="26" name="Graphic 25" descr="Barn outline">
            <a:extLst>
              <a:ext uri="{FF2B5EF4-FFF2-40B4-BE49-F238E27FC236}">
                <a16:creationId xmlns:a16="http://schemas.microsoft.com/office/drawing/2014/main" id="{BC7BA13A-FA55-6D36-1BEA-FA0C21DC74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49206" y="4663707"/>
            <a:ext cx="945632" cy="945632"/>
          </a:xfrm>
          <a:prstGeom prst="rect">
            <a:avLst/>
          </a:prstGeom>
        </p:spPr>
      </p:pic>
      <p:pic>
        <p:nvPicPr>
          <p:cNvPr id="28" name="Graphic 27" descr="Seed Packet outline">
            <a:extLst>
              <a:ext uri="{FF2B5EF4-FFF2-40B4-BE49-F238E27FC236}">
                <a16:creationId xmlns:a16="http://schemas.microsoft.com/office/drawing/2014/main" id="{B58207D7-EB94-6950-6D8A-D936EA1F1B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50218" y="1716911"/>
            <a:ext cx="988518" cy="988518"/>
          </a:xfrm>
          <a:prstGeom prst="rect">
            <a:avLst/>
          </a:prstGeom>
        </p:spPr>
      </p:pic>
      <p:sp>
        <p:nvSpPr>
          <p:cNvPr id="31" name="TextBox 30">
            <a:extLst>
              <a:ext uri="{FF2B5EF4-FFF2-40B4-BE49-F238E27FC236}">
                <a16:creationId xmlns:a16="http://schemas.microsoft.com/office/drawing/2014/main" id="{364F124B-803E-1E51-7490-7D539F4E9413}"/>
              </a:ext>
            </a:extLst>
          </p:cNvPr>
          <p:cNvSpPr txBox="1"/>
          <p:nvPr/>
        </p:nvSpPr>
        <p:spPr>
          <a:xfrm>
            <a:off x="9618568" y="2705429"/>
            <a:ext cx="1851817" cy="400110"/>
          </a:xfrm>
          <a:prstGeom prst="rect">
            <a:avLst/>
          </a:prstGeom>
          <a:noFill/>
        </p:spPr>
        <p:txBody>
          <a:bodyPr wrap="square" rtlCol="0">
            <a:spAutoFit/>
          </a:bodyPr>
          <a:lstStyle/>
          <a:p>
            <a:pPr algn="ctr"/>
            <a:r>
              <a:rPr lang="en-US" sz="2000" b="1"/>
              <a:t>Planning</a:t>
            </a:r>
          </a:p>
        </p:txBody>
      </p:sp>
      <p:sp>
        <p:nvSpPr>
          <p:cNvPr id="32" name="TextBox 31">
            <a:extLst>
              <a:ext uri="{FF2B5EF4-FFF2-40B4-BE49-F238E27FC236}">
                <a16:creationId xmlns:a16="http://schemas.microsoft.com/office/drawing/2014/main" id="{3C1AB9B0-8B30-CEC9-2FBC-B067090710C2}"/>
              </a:ext>
            </a:extLst>
          </p:cNvPr>
          <p:cNvSpPr txBox="1"/>
          <p:nvPr/>
        </p:nvSpPr>
        <p:spPr>
          <a:xfrm>
            <a:off x="6196113" y="5590293"/>
            <a:ext cx="1851817" cy="400110"/>
          </a:xfrm>
          <a:prstGeom prst="rect">
            <a:avLst/>
          </a:prstGeom>
          <a:noFill/>
        </p:spPr>
        <p:txBody>
          <a:bodyPr wrap="square" rtlCol="0">
            <a:spAutoFit/>
          </a:bodyPr>
          <a:lstStyle/>
          <a:p>
            <a:pPr algn="ctr"/>
            <a:r>
              <a:rPr lang="en-US" sz="2000" b="1"/>
              <a:t>Engineering</a:t>
            </a:r>
          </a:p>
        </p:txBody>
      </p:sp>
      <p:pic>
        <p:nvPicPr>
          <p:cNvPr id="35" name="Graphic 34" descr="Farmer female outline">
            <a:extLst>
              <a:ext uri="{FF2B5EF4-FFF2-40B4-BE49-F238E27FC236}">
                <a16:creationId xmlns:a16="http://schemas.microsoft.com/office/drawing/2014/main" id="{6880002D-96CE-2DD5-8B80-E95097BE26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07760" y="4674623"/>
            <a:ext cx="914400" cy="914400"/>
          </a:xfrm>
          <a:prstGeom prst="rect">
            <a:avLst/>
          </a:prstGeom>
        </p:spPr>
      </p:pic>
      <p:sp>
        <p:nvSpPr>
          <p:cNvPr id="36" name="TextBox 35">
            <a:extLst>
              <a:ext uri="{FF2B5EF4-FFF2-40B4-BE49-F238E27FC236}">
                <a16:creationId xmlns:a16="http://schemas.microsoft.com/office/drawing/2014/main" id="{363C7510-CC62-14DD-10DF-79CEC6F1575F}"/>
              </a:ext>
            </a:extLst>
          </p:cNvPr>
          <p:cNvSpPr txBox="1"/>
          <p:nvPr/>
        </p:nvSpPr>
        <p:spPr>
          <a:xfrm>
            <a:off x="9674338" y="5590293"/>
            <a:ext cx="1981245" cy="400110"/>
          </a:xfrm>
          <a:prstGeom prst="rect">
            <a:avLst/>
          </a:prstGeom>
          <a:noFill/>
        </p:spPr>
        <p:txBody>
          <a:bodyPr wrap="square" rtlCol="0">
            <a:spAutoFit/>
          </a:bodyPr>
          <a:lstStyle/>
          <a:p>
            <a:pPr algn="ctr"/>
            <a:r>
              <a:rPr lang="en-US" sz="2000" b="1"/>
              <a:t>Policy Makers</a:t>
            </a:r>
          </a:p>
        </p:txBody>
      </p:sp>
      <p:sp>
        <p:nvSpPr>
          <p:cNvPr id="37" name="TextBox 36">
            <a:extLst>
              <a:ext uri="{FF2B5EF4-FFF2-40B4-BE49-F238E27FC236}">
                <a16:creationId xmlns:a16="http://schemas.microsoft.com/office/drawing/2014/main" id="{3761D15B-66EF-0719-03DF-89167BF54ED0}"/>
              </a:ext>
            </a:extLst>
          </p:cNvPr>
          <p:cNvSpPr txBox="1"/>
          <p:nvPr/>
        </p:nvSpPr>
        <p:spPr>
          <a:xfrm>
            <a:off x="6159635" y="2704404"/>
            <a:ext cx="1851817" cy="400110"/>
          </a:xfrm>
          <a:prstGeom prst="rect">
            <a:avLst/>
          </a:prstGeom>
          <a:noFill/>
        </p:spPr>
        <p:txBody>
          <a:bodyPr wrap="square" rtlCol="0">
            <a:spAutoFit/>
          </a:bodyPr>
          <a:lstStyle/>
          <a:p>
            <a:pPr algn="ctr"/>
            <a:r>
              <a:rPr lang="en-US" sz="2000" b="1"/>
              <a:t>Public Health</a:t>
            </a:r>
          </a:p>
        </p:txBody>
      </p:sp>
      <p:sp>
        <p:nvSpPr>
          <p:cNvPr id="38" name="TextBox 37">
            <a:extLst>
              <a:ext uri="{FF2B5EF4-FFF2-40B4-BE49-F238E27FC236}">
                <a16:creationId xmlns:a16="http://schemas.microsoft.com/office/drawing/2014/main" id="{A0106644-5B35-4C1A-A25D-C394A4AEFF8D}"/>
              </a:ext>
            </a:extLst>
          </p:cNvPr>
          <p:cNvSpPr txBox="1"/>
          <p:nvPr/>
        </p:nvSpPr>
        <p:spPr>
          <a:xfrm>
            <a:off x="8089232" y="4630595"/>
            <a:ext cx="1851817" cy="400110"/>
          </a:xfrm>
          <a:prstGeom prst="rect">
            <a:avLst/>
          </a:prstGeom>
          <a:noFill/>
        </p:spPr>
        <p:txBody>
          <a:bodyPr wrap="square" rtlCol="0">
            <a:spAutoFit/>
          </a:bodyPr>
          <a:lstStyle/>
          <a:p>
            <a:pPr algn="ctr"/>
            <a:r>
              <a:rPr lang="en-US" sz="2000" b="1"/>
              <a:t>Community</a:t>
            </a:r>
          </a:p>
        </p:txBody>
      </p:sp>
      <p:cxnSp>
        <p:nvCxnSpPr>
          <p:cNvPr id="40" name="Straight Arrow Connector 39">
            <a:extLst>
              <a:ext uri="{FF2B5EF4-FFF2-40B4-BE49-F238E27FC236}">
                <a16:creationId xmlns:a16="http://schemas.microsoft.com/office/drawing/2014/main" id="{F913D609-1D66-5F0D-8E1A-9AFFB181F27B}"/>
              </a:ext>
            </a:extLst>
          </p:cNvPr>
          <p:cNvCxnSpPr>
            <a:cxnSpLocks/>
          </p:cNvCxnSpPr>
          <p:nvPr/>
        </p:nvCxnSpPr>
        <p:spPr>
          <a:xfrm>
            <a:off x="7013448" y="3429000"/>
            <a:ext cx="0" cy="1082695"/>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BD3DB90-3562-B1B5-DD47-47BA6C33B92C}"/>
              </a:ext>
            </a:extLst>
          </p:cNvPr>
          <p:cNvCxnSpPr>
            <a:cxnSpLocks/>
          </p:cNvCxnSpPr>
          <p:nvPr/>
        </p:nvCxnSpPr>
        <p:spPr>
          <a:xfrm flipH="1">
            <a:off x="7594838" y="4853601"/>
            <a:ext cx="479396" cy="532929"/>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4734CA4-9BED-1BC9-FC0F-35861BA5DFAE}"/>
              </a:ext>
            </a:extLst>
          </p:cNvPr>
          <p:cNvCxnSpPr>
            <a:cxnSpLocks/>
          </p:cNvCxnSpPr>
          <p:nvPr/>
        </p:nvCxnSpPr>
        <p:spPr>
          <a:xfrm flipH="1">
            <a:off x="8381611" y="2233934"/>
            <a:ext cx="1047243" cy="0"/>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BD7DF31-2ADA-EF04-3D5E-C94C49BE3D80}"/>
              </a:ext>
            </a:extLst>
          </p:cNvPr>
          <p:cNvCxnSpPr>
            <a:cxnSpLocks/>
          </p:cNvCxnSpPr>
          <p:nvPr/>
        </p:nvCxnSpPr>
        <p:spPr>
          <a:xfrm flipH="1">
            <a:off x="8526630" y="5468000"/>
            <a:ext cx="1012714" cy="0"/>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E8E12B7A-EE8F-A8C9-78F1-463E23A6746A}"/>
              </a:ext>
            </a:extLst>
          </p:cNvPr>
          <p:cNvCxnSpPr>
            <a:cxnSpLocks/>
          </p:cNvCxnSpPr>
          <p:nvPr/>
        </p:nvCxnSpPr>
        <p:spPr>
          <a:xfrm>
            <a:off x="10641114" y="3429000"/>
            <a:ext cx="0" cy="1082695"/>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F4EB036D-8049-CBAD-83A4-CED30DACE796}"/>
              </a:ext>
            </a:extLst>
          </p:cNvPr>
          <p:cNvCxnSpPr>
            <a:cxnSpLocks/>
          </p:cNvCxnSpPr>
          <p:nvPr/>
        </p:nvCxnSpPr>
        <p:spPr>
          <a:xfrm>
            <a:off x="9825890" y="4762518"/>
            <a:ext cx="448656" cy="604336"/>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31150AF2-0F9E-4311-FF50-41194D7171FF}"/>
              </a:ext>
            </a:extLst>
          </p:cNvPr>
          <p:cNvCxnSpPr>
            <a:cxnSpLocks/>
          </p:cNvCxnSpPr>
          <p:nvPr/>
        </p:nvCxnSpPr>
        <p:spPr>
          <a:xfrm flipH="1" flipV="1">
            <a:off x="7629804" y="2500475"/>
            <a:ext cx="533599" cy="588549"/>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DBB64505-BEC5-DDBD-A956-D521B01B63DC}"/>
              </a:ext>
            </a:extLst>
          </p:cNvPr>
          <p:cNvCxnSpPr>
            <a:cxnSpLocks/>
          </p:cNvCxnSpPr>
          <p:nvPr/>
        </p:nvCxnSpPr>
        <p:spPr>
          <a:xfrm flipH="1">
            <a:off x="9584806" y="2580742"/>
            <a:ext cx="479396" cy="532929"/>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DFC6D2FD-E774-B3EF-3964-D958EE1ECCA1}"/>
              </a:ext>
            </a:extLst>
          </p:cNvPr>
          <p:cNvSpPr/>
          <p:nvPr/>
        </p:nvSpPr>
        <p:spPr>
          <a:xfrm>
            <a:off x="5634832" y="1018905"/>
            <a:ext cx="256518" cy="5839095"/>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text on a black background&#10;&#10;Description automatically generated">
            <a:extLst>
              <a:ext uri="{FF2B5EF4-FFF2-40B4-BE49-F238E27FC236}">
                <a16:creationId xmlns:a16="http://schemas.microsoft.com/office/drawing/2014/main" id="{A4A050AF-B0EF-506D-5F91-A18A87B60B2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011452" y="6115831"/>
            <a:ext cx="3790962" cy="822348"/>
          </a:xfrm>
          <a:prstGeom prst="rect">
            <a:avLst/>
          </a:prstGeom>
        </p:spPr>
      </p:pic>
    </p:spTree>
    <p:extLst>
      <p:ext uri="{BB962C8B-B14F-4D97-AF65-F5344CB8AC3E}">
        <p14:creationId xmlns:p14="http://schemas.microsoft.com/office/powerpoint/2010/main" val="188925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F39428D-68BE-7718-D25D-B7C339C7F0E7}"/>
              </a:ext>
            </a:extLst>
          </p:cNvPr>
          <p:cNvGraphicFramePr/>
          <p:nvPr>
            <p:extLst>
              <p:ext uri="{D42A27DB-BD31-4B8C-83A1-F6EECF244321}">
                <p14:modId xmlns:p14="http://schemas.microsoft.com/office/powerpoint/2010/main" val="1227784020"/>
              </p:ext>
            </p:extLst>
          </p:nvPr>
        </p:nvGraphicFramePr>
        <p:xfrm>
          <a:off x="4122691" y="324391"/>
          <a:ext cx="9628094" cy="6209217"/>
        </p:xfrm>
        <a:graphic>
          <a:graphicData uri="http://schemas.openxmlformats.org/drawingml/2006/chart">
            <c:chart xmlns:c="http://schemas.openxmlformats.org/drawingml/2006/chart" xmlns:r="http://schemas.openxmlformats.org/officeDocument/2006/relationships" r:id="rId3"/>
          </a:graphicData>
        </a:graphic>
      </p:graphicFrame>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366659" y="788595"/>
            <a:ext cx="2484120" cy="3525220"/>
          </a:xfrm>
        </p:spPr>
        <p:txBody>
          <a:bodyPr vert="horz" lIns="91440" tIns="45720" rIns="91440" bIns="45720" rtlCol="0" anchor="t">
            <a:normAutofit/>
          </a:bodyPr>
          <a:lstStyle/>
          <a:p>
            <a:pPr>
              <a:lnSpc>
                <a:spcPct val="90000"/>
              </a:lnSpc>
            </a:pPr>
            <a:r>
              <a:rPr lang="en-US" sz="4800" spc="-40">
                <a:solidFill>
                  <a:srgbClr val="FFFFFF"/>
                </a:solidFill>
              </a:rPr>
              <a:t>What Impacts Our Health? </a:t>
            </a:r>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06B786C7-B8F9-4072-AAAA-17258464D730}" type="slidenum">
              <a:rPr lang="en-US" noProof="0" smtClean="0"/>
              <a:pPr lvl="0">
                <a:spcAft>
                  <a:spcPts val="600"/>
                </a:spcAft>
              </a:pPr>
              <a:t>7</a:t>
            </a:fld>
            <a:endParaRPr lang="en-US" noProof="0"/>
          </a:p>
        </p:txBody>
      </p:sp>
      <p:graphicFrame>
        <p:nvGraphicFramePr>
          <p:cNvPr id="6" name="Diagram 5">
            <a:extLst>
              <a:ext uri="{FF2B5EF4-FFF2-40B4-BE49-F238E27FC236}">
                <a16:creationId xmlns:a16="http://schemas.microsoft.com/office/drawing/2014/main" id="{7654576E-7473-A57C-8D9E-83D0CCDE3A36}"/>
              </a:ext>
            </a:extLst>
          </p:cNvPr>
          <p:cNvGraphicFramePr/>
          <p:nvPr>
            <p:extLst>
              <p:ext uri="{D42A27DB-BD31-4B8C-83A1-F6EECF244321}">
                <p14:modId xmlns:p14="http://schemas.microsoft.com/office/powerpoint/2010/main" val="444245994"/>
              </p:ext>
            </p:extLst>
          </p:nvPr>
        </p:nvGraphicFramePr>
        <p:xfrm>
          <a:off x="2775957" y="254236"/>
          <a:ext cx="3783868" cy="6102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blue text on a black background&#10;&#10;Description automatically generated">
            <a:extLst>
              <a:ext uri="{FF2B5EF4-FFF2-40B4-BE49-F238E27FC236}">
                <a16:creationId xmlns:a16="http://schemas.microsoft.com/office/drawing/2014/main" id="{7309292D-0ED5-5B38-D98F-9FF922A6A2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Tree>
    <p:extLst>
      <p:ext uri="{BB962C8B-B14F-4D97-AF65-F5344CB8AC3E}">
        <p14:creationId xmlns:p14="http://schemas.microsoft.com/office/powerpoint/2010/main" val="28348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F39428D-68BE-7718-D25D-B7C339C7F0E7}"/>
              </a:ext>
            </a:extLst>
          </p:cNvPr>
          <p:cNvGraphicFramePr/>
          <p:nvPr>
            <p:extLst>
              <p:ext uri="{D42A27DB-BD31-4B8C-83A1-F6EECF244321}">
                <p14:modId xmlns:p14="http://schemas.microsoft.com/office/powerpoint/2010/main" val="4027765127"/>
              </p:ext>
            </p:extLst>
          </p:nvPr>
        </p:nvGraphicFramePr>
        <p:xfrm>
          <a:off x="1252908" y="68066"/>
          <a:ext cx="12002667" cy="6721868"/>
        </p:xfrm>
        <a:graphic>
          <a:graphicData uri="http://schemas.openxmlformats.org/drawingml/2006/chart">
            <c:chart xmlns:c="http://schemas.openxmlformats.org/drawingml/2006/chart" xmlns:r="http://schemas.openxmlformats.org/officeDocument/2006/relationships" r:id="rId3"/>
          </a:graphicData>
        </a:graphic>
      </p:graphicFrame>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366659" y="788595"/>
            <a:ext cx="2484120" cy="3525220"/>
          </a:xfrm>
        </p:spPr>
        <p:txBody>
          <a:bodyPr vert="horz" lIns="91440" tIns="45720" rIns="91440" bIns="45720" rtlCol="0" anchor="t">
            <a:normAutofit/>
          </a:bodyPr>
          <a:lstStyle/>
          <a:p>
            <a:pPr>
              <a:lnSpc>
                <a:spcPct val="90000"/>
              </a:lnSpc>
            </a:pPr>
            <a:r>
              <a:rPr lang="en-US" sz="4800" spc="-40">
                <a:solidFill>
                  <a:srgbClr val="FFFFFF"/>
                </a:solidFill>
              </a:rPr>
              <a:t>What Impacts Our Health? </a:t>
            </a:r>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06B786C7-B8F9-4072-AAAA-17258464D730}" type="slidenum">
              <a:rPr lang="en-US" noProof="0" smtClean="0"/>
              <a:pPr lvl="0">
                <a:spcAft>
                  <a:spcPts val="600"/>
                </a:spcAft>
              </a:pPr>
              <a:t>8</a:t>
            </a:fld>
            <a:endParaRPr lang="en-US" noProof="0"/>
          </a:p>
        </p:txBody>
      </p:sp>
      <p:pic>
        <p:nvPicPr>
          <p:cNvPr id="2" name="Picture 1" descr="A blue text on a black background&#10;&#10;Description automatically generated">
            <a:extLst>
              <a:ext uri="{FF2B5EF4-FFF2-40B4-BE49-F238E27FC236}">
                <a16:creationId xmlns:a16="http://schemas.microsoft.com/office/drawing/2014/main" id="{29B99044-892C-AD90-8118-5D77412DEA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22797"/>
            <a:ext cx="3097161" cy="671846"/>
          </a:xfrm>
          <a:prstGeom prst="rect">
            <a:avLst/>
          </a:prstGeom>
        </p:spPr>
      </p:pic>
    </p:spTree>
    <p:extLst>
      <p:ext uri="{BB962C8B-B14F-4D97-AF65-F5344CB8AC3E}">
        <p14:creationId xmlns:p14="http://schemas.microsoft.com/office/powerpoint/2010/main" val="338772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cial Determinants of Health">
            <a:extLst>
              <a:ext uri="{FF2B5EF4-FFF2-40B4-BE49-F238E27FC236}">
                <a16:creationId xmlns:a16="http://schemas.microsoft.com/office/drawing/2014/main" id="{F1581685-7115-5820-C828-D1D28606F73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25243" y="1218435"/>
            <a:ext cx="7541513" cy="56395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9</a:t>
            </a:fld>
            <a:endParaRPr lang="en-US" noProof="0"/>
          </a:p>
        </p:txBody>
      </p:sp>
      <p:sp>
        <p:nvSpPr>
          <p:cNvPr id="2" name="Title 32">
            <a:extLst>
              <a:ext uri="{FF2B5EF4-FFF2-40B4-BE49-F238E27FC236}">
                <a16:creationId xmlns:a16="http://schemas.microsoft.com/office/drawing/2014/main" id="{C003E2AD-EC1C-1804-33F2-9B92BB327CC0}"/>
              </a:ext>
            </a:extLst>
          </p:cNvPr>
          <p:cNvSpPr>
            <a:spLocks noGrp="1"/>
          </p:cNvSpPr>
          <p:nvPr>
            <p:ph type="title"/>
          </p:nvPr>
        </p:nvSpPr>
        <p:spPr>
          <a:xfrm>
            <a:off x="834887" y="190500"/>
            <a:ext cx="10451085" cy="773776"/>
          </a:xfrm>
        </p:spPr>
        <p:txBody>
          <a:bodyPr>
            <a:noAutofit/>
          </a:bodyPr>
          <a:lstStyle/>
          <a:p>
            <a:r>
              <a:rPr lang="en-US" sz="4800"/>
              <a:t>The Social Determinants of Health (</a:t>
            </a:r>
            <a:r>
              <a:rPr lang="en-US" sz="4800" err="1"/>
              <a:t>SDoH</a:t>
            </a:r>
            <a:r>
              <a:rPr lang="en-US" sz="4800"/>
              <a:t>)</a:t>
            </a:r>
          </a:p>
        </p:txBody>
      </p:sp>
      <p:pic>
        <p:nvPicPr>
          <p:cNvPr id="4" name="Picture 3" descr="A blue text on a black background&#10;&#10;Description automatically generated">
            <a:extLst>
              <a:ext uri="{FF2B5EF4-FFF2-40B4-BE49-F238E27FC236}">
                <a16:creationId xmlns:a16="http://schemas.microsoft.com/office/drawing/2014/main" id="{C43A727A-5878-E8B9-34D6-BB34737B3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072295"/>
            <a:ext cx="3790962" cy="822348"/>
          </a:xfrm>
          <a:prstGeom prst="rect">
            <a:avLst/>
          </a:prstGeom>
        </p:spPr>
      </p:pic>
      <p:sp>
        <p:nvSpPr>
          <p:cNvPr id="5" name="TextBox 4">
            <a:extLst>
              <a:ext uri="{FF2B5EF4-FFF2-40B4-BE49-F238E27FC236}">
                <a16:creationId xmlns:a16="http://schemas.microsoft.com/office/drawing/2014/main" id="{85E90BE8-FCA4-CC24-D8BE-83D4DC93B0E7}"/>
              </a:ext>
            </a:extLst>
          </p:cNvPr>
          <p:cNvSpPr txBox="1"/>
          <p:nvPr/>
        </p:nvSpPr>
        <p:spPr>
          <a:xfrm>
            <a:off x="7816646" y="6308079"/>
            <a:ext cx="4180282" cy="461665"/>
          </a:xfrm>
          <a:prstGeom prst="rect">
            <a:avLst/>
          </a:prstGeom>
          <a:noFill/>
        </p:spPr>
        <p:txBody>
          <a:bodyPr wrap="square" rtlCol="0">
            <a:spAutoFit/>
          </a:bodyPr>
          <a:lstStyle/>
          <a:p>
            <a:r>
              <a:rPr lang="en-US" sz="800" dirty="0">
                <a:solidFill>
                  <a:schemeClr val="bg1">
                    <a:lumMod val="50000"/>
                  </a:schemeClr>
                </a:solidFill>
              </a:rPr>
              <a:t>Healthy People 2030, U.S. Department of Health and Human Services, Office of Disease Prevention and Health Promotion. Retrieved [date graphic was accessed], from https://health.gov/healthypeople/objectives-and-data/social-determinants-health</a:t>
            </a:r>
          </a:p>
        </p:txBody>
      </p:sp>
    </p:spTree>
    <p:extLst>
      <p:ext uri="{BB962C8B-B14F-4D97-AF65-F5344CB8AC3E}">
        <p14:creationId xmlns:p14="http://schemas.microsoft.com/office/powerpoint/2010/main" val="280542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1164</TotalTime>
  <Words>733</Words>
  <Application>Microsoft Office PowerPoint</Application>
  <PresentationFormat>Widescreen</PresentationFormat>
  <Paragraphs>163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Avenir Next LT Pro</vt:lpstr>
      <vt:lpstr>Calibri</vt:lpstr>
      <vt:lpstr>Calibri Light</vt:lpstr>
      <vt:lpstr>Office Theme</vt:lpstr>
      <vt:lpstr>Bike/Ped Data Collection: Building a Case for Bike Infrastructure – Lessons Learned</vt:lpstr>
      <vt:lpstr>Who Am I?</vt:lpstr>
      <vt:lpstr>WTI Focus Areas</vt:lpstr>
      <vt:lpstr>Who Is WTI?</vt:lpstr>
      <vt:lpstr>Community Sectors – Who is Here Today?  </vt:lpstr>
      <vt:lpstr>Community Collaboration </vt:lpstr>
      <vt:lpstr>What Impacts Our Health? </vt:lpstr>
      <vt:lpstr>What Impacts Our Health? </vt:lpstr>
      <vt:lpstr>The Social Determinants of Health (SDoH)</vt:lpstr>
      <vt:lpstr>Why??</vt:lpstr>
      <vt:lpstr>How it started  </vt:lpstr>
      <vt:lpstr>Let’s Count Users</vt:lpstr>
      <vt:lpstr>Let’s add some technology</vt:lpstr>
      <vt:lpstr>Even more technology</vt:lpstr>
      <vt:lpstr>Technology can make a difference</vt:lpstr>
      <vt:lpstr>Use data to test routes</vt:lpstr>
      <vt:lpstr>Qualitative &amp; Quantitative</vt:lpstr>
      <vt:lpstr>Install and mark permanent routes</vt:lpstr>
      <vt:lpstr>Lesson’s Learned – Engagement &amp; Partnerships</vt:lpstr>
      <vt:lpstr>Lessons Learned – Equipment</vt:lpstr>
      <vt:lpstr>Lesson’s Learned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Madsen, Matthew</dc:creator>
  <cp:lastModifiedBy>Krishna Kunapareddy</cp:lastModifiedBy>
  <cp:revision>6</cp:revision>
  <dcterms:created xsi:type="dcterms:W3CDTF">2024-07-25T13:17:54Z</dcterms:created>
  <dcterms:modified xsi:type="dcterms:W3CDTF">2024-07-29T18:12:04Z</dcterms:modified>
</cp:coreProperties>
</file>