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4" r:id="rId7"/>
    <p:sldId id="259" r:id="rId8"/>
    <p:sldId id="261" r:id="rId9"/>
    <p:sldId id="262" r:id="rId10"/>
    <p:sldId id="263" r:id="rId11"/>
    <p:sldId id="258" r:id="rId12"/>
    <p:sldId id="266" r:id="rId13"/>
    <p:sldId id="25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E23"/>
    <a:srgbClr val="071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9D55-7C90-4B5C-BB11-4F501075C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E2849-8032-4F9B-8B47-24E5FFFCA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53329-1D95-4229-8F92-81E98FD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CC59-ABB7-4DB5-92CB-8D9DF6A27FF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BBA41-21FB-426C-90C7-E5714585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804C5-CFAF-4B8C-A167-C6244F95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CF1-B987-4D11-9E98-5448947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4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1607-E967-4FB1-AB00-1948759B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F6E6E-EEDB-43B1-BF64-40700AB21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BE2FD-96B7-46A0-A440-ACA083F4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CC59-ABB7-4DB5-92CB-8D9DF6A27FF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0F933-1309-4342-80F9-340BF36D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FD4C3-524A-4350-8A17-B8E23687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CF1-B987-4D11-9E98-5448947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4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33F89-1663-43C5-BA20-A472944DE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5353F-48FE-4424-98D2-16E611F19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73F31-6947-46A7-8A60-FC0B7DBE1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CC59-ABB7-4DB5-92CB-8D9DF6A27FF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9A06-B9E2-4366-9500-A3D89872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4FBC9-6C97-41F3-B830-3C69ACB9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CF1-B987-4D11-9E98-5448947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1E312-1989-4A76-A020-D815E313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A3F2-D689-434D-AE2A-F1C15DA09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4F49-688A-4D9C-8B93-EAC19449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CC59-ABB7-4DB5-92CB-8D9DF6A27FF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E4161-D0B3-4274-8F75-04D6DB12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E6048-915A-48FA-9873-43D17553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CF1-B987-4D11-9E98-5448947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6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17069-31D6-4639-82BF-0334457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EA104-B779-450C-81E7-47AC7EC66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ABD84-468D-421A-9753-71C822DC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CC59-ABB7-4DB5-92CB-8D9DF6A27FF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2A23F-25E9-479E-817B-3BF77998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2529A-09EB-4D5B-8DE2-85969952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CF1-B987-4D11-9E98-5448947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C48B-F3A6-4048-A9F5-6E8F3405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CF1C-D0D3-4555-8D5E-5808DED6C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0BA76-EA98-42F4-B2EC-A26A31289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BB1AD-7993-4E0B-B8A6-DB94B82E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CC59-ABB7-4DB5-92CB-8D9DF6A27FF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78365-E84F-4660-A72E-E4B309A3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3859C-AD21-4771-96A9-5BCA1831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CF1-B987-4D11-9E98-5448947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8308-98B3-4D02-BEA7-3514BBC5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4ADC-6B4F-464B-BDBE-4A3E5652C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B2E4B-17F1-43E6-B54F-0C30D1A4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97401-9CC3-4DC4-8719-F3198F3CE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FDD2C-8FF7-4AE2-AF76-3FDDBB737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963857-E5DA-4A03-9FED-FA38C166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CC59-ABB7-4DB5-92CB-8D9DF6A27FF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AED62-DC25-4BEA-9986-5C18E9F8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F5E1F-A49B-420C-A0C9-229665FE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CF1-B987-4D11-9E98-5448947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81CB-FB5D-4EAE-A2BB-39AFEF17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49B3F-CB4A-469C-A5D7-24B61910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CC59-ABB7-4DB5-92CB-8D9DF6A27FF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0BB55-8C79-46F0-9E94-0EDFEBAD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5370F-4FDA-4192-B328-F3F9FB3A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CF1-B987-4D11-9E98-5448947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AE12EE-637E-4EA6-90F9-0162CF8C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CC59-ABB7-4DB5-92CB-8D9DF6A27FF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929A3-0065-4BDD-A28D-EE145D6D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93B08-A84A-4354-B9E5-FE10988F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CF1-B987-4D11-9E98-5448947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7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6826-948E-4796-962B-D055C1BB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CCE07-338D-4B1E-A57B-EDB9B8F6A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1F9B4-2953-4CC8-BBF8-91DF37752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6A209-9316-49A6-8716-6108707E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CC59-ABB7-4DB5-92CB-8D9DF6A27FF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015F2-CCEA-4D9C-95F9-62091642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846E0-4A52-45AF-B164-2C2BC8CE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CF1-B987-4D11-9E98-5448947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5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6562-9ED9-47E7-A2A4-B6E2094E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A15A7-92FE-4027-BEFA-BACC65127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5D33F-496E-47E4-A0D1-0249009BD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D9F8F-313E-4B73-A61C-73FAAF4A0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CC59-ABB7-4DB5-92CB-8D9DF6A27FF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E4817-F5E9-4DC6-BEC5-0E3BA253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716EC-C2BC-4CF8-BF9D-1D19D2B8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CF1-B987-4D11-9E98-5448947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6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55779-B37F-4C3A-A4BB-0188DE2F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3C12E-A735-45E7-A2E4-72C442172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58491-DB86-4153-A13D-55B0C489D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3CC59-ABB7-4DB5-92CB-8D9DF6A27FF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C7192-A36C-49E3-B475-6067E3A10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AF04E-7D66-4ADE-8EE7-ABE26F2BC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1CF1-B987-4D11-9E98-5448947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4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5817" y="387350"/>
            <a:ext cx="11400366" cy="6083300"/>
            <a:chOff x="0" y="0"/>
            <a:chExt cx="3976933" cy="21221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76933" cy="2122114"/>
            </a:xfrm>
            <a:custGeom>
              <a:avLst/>
              <a:gdLst/>
              <a:ahLst/>
              <a:cxnLst/>
              <a:rect l="l" t="t" r="r" b="b"/>
              <a:pathLst>
                <a:path w="3976933" h="2122114">
                  <a:moveTo>
                    <a:pt x="0" y="0"/>
                  </a:moveTo>
                  <a:lnTo>
                    <a:pt x="3976933" y="0"/>
                  </a:lnTo>
                  <a:lnTo>
                    <a:pt x="3976933" y="2122114"/>
                  </a:lnTo>
                  <a:lnTo>
                    <a:pt x="0" y="2122114"/>
                  </a:lnTo>
                  <a:close/>
                </a:path>
              </a:pathLst>
            </a:custGeom>
            <a:solidFill>
              <a:srgbClr val="071B3C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787984" y="1681527"/>
            <a:ext cx="4616033" cy="1546371"/>
          </a:xfrm>
          <a:custGeom>
            <a:avLst/>
            <a:gdLst/>
            <a:ahLst/>
            <a:cxnLst/>
            <a:rect l="l" t="t" r="r" b="b"/>
            <a:pathLst>
              <a:path w="6924050" h="2319557">
                <a:moveTo>
                  <a:pt x="0" y="0"/>
                </a:moveTo>
                <a:lnTo>
                  <a:pt x="6924050" y="0"/>
                </a:lnTo>
                <a:lnTo>
                  <a:pt x="6924050" y="2319556"/>
                </a:lnTo>
                <a:lnTo>
                  <a:pt x="0" y="23195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766631" y="4833747"/>
            <a:ext cx="8037187" cy="2676907"/>
            <a:chOff x="0" y="0"/>
            <a:chExt cx="16074373" cy="5353813"/>
          </a:xfrm>
        </p:grpSpPr>
        <p:grpSp>
          <p:nvGrpSpPr>
            <p:cNvPr id="6" name="Group 6"/>
            <p:cNvGrpSpPr/>
            <p:nvPr/>
          </p:nvGrpSpPr>
          <p:grpSpPr>
            <a:xfrm rot="-1014910">
              <a:off x="-38762" y="1999293"/>
              <a:ext cx="12425271" cy="1581122"/>
              <a:chOff x="0" y="0"/>
              <a:chExt cx="3992126" cy="508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215900"/>
                <a:ext cx="399212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992126" h="76200">
                    <a:moveTo>
                      <a:pt x="0" y="0"/>
                    </a:moveTo>
                    <a:lnTo>
                      <a:pt x="3992126" y="0"/>
                    </a:lnTo>
                    <a:lnTo>
                      <a:pt x="399212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14910">
              <a:off x="3687864" y="1773399"/>
              <a:ext cx="12425271" cy="1581122"/>
              <a:chOff x="0" y="0"/>
              <a:chExt cx="3992126" cy="508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215900"/>
                <a:ext cx="399212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992126" h="76200">
                    <a:moveTo>
                      <a:pt x="0" y="0"/>
                    </a:moveTo>
                    <a:lnTo>
                      <a:pt x="3992126" y="0"/>
                    </a:lnTo>
                    <a:lnTo>
                      <a:pt x="399212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 rot="-10609207">
            <a:off x="-2284235" y="-678054"/>
            <a:ext cx="8037187" cy="2676907"/>
            <a:chOff x="0" y="0"/>
            <a:chExt cx="16074373" cy="5353813"/>
          </a:xfrm>
        </p:grpSpPr>
        <p:grpSp>
          <p:nvGrpSpPr>
            <p:cNvPr id="11" name="Group 11"/>
            <p:cNvGrpSpPr/>
            <p:nvPr/>
          </p:nvGrpSpPr>
          <p:grpSpPr>
            <a:xfrm rot="-1014910">
              <a:off x="-38762" y="1999293"/>
              <a:ext cx="12425271" cy="1581122"/>
              <a:chOff x="0" y="0"/>
              <a:chExt cx="3992126" cy="508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215900"/>
                <a:ext cx="399212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992126" h="76200">
                    <a:moveTo>
                      <a:pt x="0" y="0"/>
                    </a:moveTo>
                    <a:lnTo>
                      <a:pt x="3992126" y="0"/>
                    </a:lnTo>
                    <a:lnTo>
                      <a:pt x="399212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1014910">
              <a:off x="3687864" y="1773399"/>
              <a:ext cx="12425271" cy="1581122"/>
              <a:chOff x="0" y="0"/>
              <a:chExt cx="3992126" cy="508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215900"/>
                <a:ext cx="3992126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992126" h="76200">
                    <a:moveTo>
                      <a:pt x="0" y="0"/>
                    </a:moveTo>
                    <a:lnTo>
                      <a:pt x="3992126" y="0"/>
                    </a:lnTo>
                    <a:lnTo>
                      <a:pt x="3992126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1020147" y="3446096"/>
            <a:ext cx="10151705" cy="2279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9"/>
              </a:lnSpc>
            </a:pPr>
            <a:r>
              <a:rPr lang="en-US" sz="4378" dirty="0">
                <a:solidFill>
                  <a:srgbClr val="FFFFFF"/>
                </a:solidFill>
                <a:latin typeface="Rockwell" panose="02060603020205020403" pitchFamily="18" charset="0"/>
              </a:rPr>
              <a:t>Enhancing the Movement of Goods, People, and Economic Development in Southeast Ohio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A229B2-CC0D-46EE-B510-AF7579DB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938" y="1114545"/>
            <a:ext cx="7198124" cy="5313237"/>
          </a:xfrm>
          <a:prstGeom prst="rect">
            <a:avLst/>
          </a:prstGeom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87A887D-50CE-4BB5-8A18-C20D75B6AD7C}"/>
              </a:ext>
            </a:extLst>
          </p:cNvPr>
          <p:cNvSpPr txBox="1">
            <a:spLocks/>
          </p:cNvSpPr>
          <p:nvPr/>
        </p:nvSpPr>
        <p:spPr>
          <a:xfrm>
            <a:off x="0" y="391563"/>
            <a:ext cx="7760970" cy="700122"/>
          </a:xfrm>
          <a:prstGeom prst="rect">
            <a:avLst/>
          </a:prstGeom>
          <a:solidFill>
            <a:srgbClr val="071B3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Mid Ohio Valley PSA Data</a:t>
            </a:r>
            <a:endParaRPr lang="en-US" sz="4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4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9E963C3-38E0-4891-B877-2C18ECBFD2F2}"/>
              </a:ext>
            </a:extLst>
          </p:cNvPr>
          <p:cNvSpPr txBox="1">
            <a:spLocks/>
          </p:cNvSpPr>
          <p:nvPr/>
        </p:nvSpPr>
        <p:spPr>
          <a:xfrm>
            <a:off x="0" y="391563"/>
            <a:ext cx="7760970" cy="700122"/>
          </a:xfrm>
          <a:prstGeom prst="rect">
            <a:avLst/>
          </a:prstGeom>
          <a:solidFill>
            <a:srgbClr val="071B3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Mid Ohio Valley PSA Data</a:t>
            </a:r>
            <a:endParaRPr lang="en-US" sz="4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96B0E-EADF-4DAC-B3FB-07C12BD15642}"/>
              </a:ext>
            </a:extLst>
          </p:cNvPr>
          <p:cNvSpPr txBox="1"/>
          <p:nvPr/>
        </p:nvSpPr>
        <p:spPr>
          <a:xfrm>
            <a:off x="2540379" y="1291606"/>
            <a:ext cx="711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2022 Mid-Ohio Valley Commodity Composition (Short Tons)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657323-9E8E-4CA1-AA3E-6E93F7459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4" y="1891637"/>
            <a:ext cx="11703352" cy="40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1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1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2954" y="182068"/>
            <a:ext cx="11786093" cy="6493865"/>
            <a:chOff x="0" y="0"/>
            <a:chExt cx="4111491" cy="22653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1491" cy="2265337"/>
            </a:xfrm>
            <a:custGeom>
              <a:avLst/>
              <a:gdLst/>
              <a:ahLst/>
              <a:cxnLst/>
              <a:rect l="l" t="t" r="r" b="b"/>
              <a:pathLst>
                <a:path w="4111491" h="2265337">
                  <a:moveTo>
                    <a:pt x="0" y="0"/>
                  </a:moveTo>
                  <a:lnTo>
                    <a:pt x="4111491" y="0"/>
                  </a:lnTo>
                  <a:lnTo>
                    <a:pt x="4111491" y="2265337"/>
                  </a:lnTo>
                  <a:lnTo>
                    <a:pt x="0" y="2265337"/>
                  </a:lnTo>
                  <a:close/>
                </a:path>
              </a:pathLst>
            </a:custGeom>
            <a:solidFill>
              <a:srgbClr val="071B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94323" y="435307"/>
            <a:ext cx="7265145" cy="1015851"/>
            <a:chOff x="0" y="0"/>
            <a:chExt cx="14530288" cy="2031703"/>
          </a:xfrm>
        </p:grpSpPr>
        <p:grpSp>
          <p:nvGrpSpPr>
            <p:cNvPr id="5" name="Group 5"/>
            <p:cNvGrpSpPr/>
            <p:nvPr/>
          </p:nvGrpSpPr>
          <p:grpSpPr>
            <a:xfrm>
              <a:off x="268787" y="0"/>
              <a:ext cx="14261501" cy="2031703"/>
              <a:chOff x="0" y="0"/>
              <a:chExt cx="2817087" cy="40132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817087" cy="401324"/>
              </a:xfrm>
              <a:custGeom>
                <a:avLst/>
                <a:gdLst/>
                <a:ahLst/>
                <a:cxnLst/>
                <a:rect l="l" t="t" r="r" b="b"/>
                <a:pathLst>
                  <a:path w="2817087" h="401324">
                    <a:moveTo>
                      <a:pt x="0" y="0"/>
                    </a:moveTo>
                    <a:lnTo>
                      <a:pt x="2817087" y="0"/>
                    </a:lnTo>
                    <a:lnTo>
                      <a:pt x="2817087" y="401324"/>
                    </a:lnTo>
                    <a:lnTo>
                      <a:pt x="0" y="401324"/>
                    </a:lnTo>
                    <a:close/>
                  </a:path>
                </a:pathLst>
              </a:custGeom>
              <a:solidFill>
                <a:srgbClr val="AF1E23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2817087" cy="44894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0" y="116436"/>
              <a:ext cx="14530286" cy="1821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algn="ctr">
                <a:lnSpc>
                  <a:spcPts val="7098"/>
                </a:lnSpc>
              </a:pPr>
              <a:r>
                <a:rPr lang="en-US" sz="6066" spc="-151">
                  <a:solidFill>
                    <a:srgbClr val="FFFFFF"/>
                  </a:solidFill>
                  <a:latin typeface="Roboto Bold"/>
                </a:rPr>
                <a:t>QUESTIONS?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4798654" y="5358040"/>
            <a:ext cx="2456480" cy="823529"/>
          </a:xfrm>
          <a:custGeom>
            <a:avLst/>
            <a:gdLst/>
            <a:ahLst/>
            <a:cxnLst/>
            <a:rect l="l" t="t" r="r" b="b"/>
            <a:pathLst>
              <a:path w="3684720" h="1235294">
                <a:moveTo>
                  <a:pt x="0" y="0"/>
                </a:moveTo>
                <a:lnTo>
                  <a:pt x="3684720" y="0"/>
                </a:lnTo>
                <a:lnTo>
                  <a:pt x="3684720" y="1235294"/>
                </a:lnTo>
                <a:lnTo>
                  <a:pt x="0" y="1235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697314" y="2353881"/>
            <a:ext cx="4659161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8"/>
              </a:lnSpc>
            </a:pPr>
            <a:r>
              <a:rPr lang="en-US" sz="4600" b="1" spc="-115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Melissa Zoller</a:t>
            </a:r>
          </a:p>
          <a:p>
            <a:pPr algn="ctr">
              <a:lnSpc>
                <a:spcPts val="5198"/>
              </a:lnSpc>
            </a:pPr>
            <a:r>
              <a:rPr lang="en-US" sz="3600" spc="-115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Planning Director</a:t>
            </a:r>
          </a:p>
          <a:p>
            <a:pPr algn="ctr">
              <a:lnSpc>
                <a:spcPts val="3802"/>
              </a:lnSpc>
            </a:pPr>
            <a:r>
              <a:rPr lang="en-US" sz="3200" spc="-84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mzoller@buckeyehills.org</a:t>
            </a:r>
          </a:p>
          <a:p>
            <a:pPr algn="ctr">
              <a:lnSpc>
                <a:spcPts val="3802"/>
              </a:lnSpc>
            </a:pPr>
            <a:r>
              <a:rPr lang="en-US" sz="3200" spc="-84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740-376-1027</a:t>
            </a:r>
          </a:p>
          <a:p>
            <a:pPr algn="ctr">
              <a:lnSpc>
                <a:spcPts val="3802"/>
              </a:lnSpc>
            </a:pPr>
            <a:endParaRPr lang="en-US" sz="3364" spc="-84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9538-C6CC-4E61-B4AF-A5753066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1563"/>
            <a:ext cx="7137918" cy="700122"/>
          </a:xfrm>
          <a:solidFill>
            <a:srgbClr val="071B3C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Buckeye Hills 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035F8-B0D4-4874-A8C3-6FD2DCBFC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926" y="1567833"/>
            <a:ext cx="4700148" cy="46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3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0349-B5B8-4517-820F-56592C9E2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656" y="981166"/>
            <a:ext cx="9105966" cy="5323562"/>
          </a:xfrm>
        </p:spPr>
        <p:txBody>
          <a:bodyPr>
            <a:normAutofit fontScale="77500" lnSpcReduction="20000"/>
          </a:bodyPr>
          <a:lstStyle/>
          <a:p>
            <a:pPr marL="457200" lvl="1" indent="0" rtl="0">
              <a:buNone/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 rtl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Partnership 1: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Ohio Department of Transportation (ODOT)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Description: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Primary funder, developer, maintenance, and improvement of transportation systems/infrastructure. 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Impact: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Improved Safety and Connectivity across Ohio and the Buckeye Hills Region. 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Partnership 2: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Ohio Rail Development Commission (ORDC)</a:t>
            </a:r>
          </a:p>
          <a:p>
            <a:pPr lvl="2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Description: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Collaborative efforts on rail infrastructure improvements.</a:t>
            </a:r>
          </a:p>
          <a:p>
            <a:pPr lvl="2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Impact: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Enhanced rail service, better freight access.</a:t>
            </a:r>
          </a:p>
          <a:p>
            <a:pPr lvl="2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Partnership 3: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Appalachian Regional Commission (ARC)</a:t>
            </a:r>
          </a:p>
          <a:p>
            <a:pPr lvl="2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Description: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Funding and support for transportation infrastructure in rural areas.</a:t>
            </a:r>
          </a:p>
          <a:p>
            <a:pPr lvl="2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Impact: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Boosted regional economic development.</a:t>
            </a:r>
          </a:p>
          <a:p>
            <a:pPr lvl="2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 rtl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Partnership 4: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 Ohio Southeast Economic Development 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Description: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Economic development organization that provides support for multiple industries such as manufacturing and logistics. 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Impact: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Improved regional coordination and job retention/expansion. 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 rtl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Partnership 5: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County Port Authorities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Description: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Joint initiatives to support local businesses and freight needs.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Impact: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Strengthened local business networks, improved freight services.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7003C-E7D7-45E0-8F94-E9A56DEAC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0" t="3807" r="1602" b="4418"/>
          <a:stretch/>
        </p:blipFill>
        <p:spPr>
          <a:xfrm>
            <a:off x="237343" y="4384413"/>
            <a:ext cx="2140469" cy="67064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D9A3C8-DDE1-452F-A27F-836CD060F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43" y="2431982"/>
            <a:ext cx="2639011" cy="647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9F446-CAB3-4516-A3AE-51636A4CF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43" y="3429000"/>
            <a:ext cx="1713596" cy="649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D6B86E-F0A3-4657-AC9E-FBE1F9437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43" y="1258929"/>
            <a:ext cx="2677113" cy="695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F83EE4-8BFC-40FD-AF8D-481F9264A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74" y="5509184"/>
            <a:ext cx="863328" cy="730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FE585B-113C-4E10-B67E-DEEA2AEC0A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8894" y="5509184"/>
            <a:ext cx="1330917" cy="3930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EFE125-0955-4092-B756-2A21EA180C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8895" y="5965825"/>
            <a:ext cx="1573512" cy="3097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5D56775-0C3F-4A55-80ED-65D5CDC6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1563"/>
            <a:ext cx="7137918" cy="700122"/>
          </a:xfrm>
          <a:solidFill>
            <a:srgbClr val="071B3C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Strategic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252845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B2CEAF-78F1-48CC-B2B8-614CFAC94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1219902"/>
            <a:ext cx="5491508" cy="4872288"/>
          </a:xfr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785F6-BCA4-4193-8B14-7FBA78A8A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162" y="1636078"/>
            <a:ext cx="6242588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5C90BA-1C96-46AB-BC7B-6DDDC7FB2E75}"/>
              </a:ext>
            </a:extLst>
          </p:cNvPr>
          <p:cNvSpPr txBox="1"/>
          <p:nvPr/>
        </p:nvSpPr>
        <p:spPr>
          <a:xfrm>
            <a:off x="5758292" y="1219902"/>
            <a:ext cx="60450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Transportation and Warehouse Companies in the Buckeye Hills Region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7DD160-FDBE-402C-900F-EDB046E7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1563"/>
            <a:ext cx="7852410" cy="700122"/>
          </a:xfrm>
          <a:solidFill>
            <a:srgbClr val="071B3C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Transportation Economic Data</a:t>
            </a:r>
          </a:p>
        </p:txBody>
      </p:sp>
    </p:spTree>
    <p:extLst>
      <p:ext uri="{BB962C8B-B14F-4D97-AF65-F5344CB8AC3E}">
        <p14:creationId xmlns:p14="http://schemas.microsoft.com/office/powerpoint/2010/main" val="273728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C915D-9E62-4316-865B-0E29E4BFA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835" y="1458278"/>
            <a:ext cx="5772969" cy="5581650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 rtl="0">
              <a:buNone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Freight Highways: 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US 33, I-77, US 50, SR 7 </a:t>
            </a:r>
          </a:p>
          <a:p>
            <a:pPr marL="457200" lvl="1" indent="0" rtl="0">
              <a:buNone/>
            </a:pP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 rtl="0">
              <a:buNone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Railroads: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CSX, Norfolk Southern Kanawha River Railroad</a:t>
            </a:r>
          </a:p>
          <a:p>
            <a:pPr marL="457200" lvl="1" indent="0" rtl="0">
              <a:buNone/>
            </a:pP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 rtl="0">
              <a:buNone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Ports: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Limited private port facilities but relevant connections with a focus on future expansion.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4E3A8-60ED-447B-9A63-5C724BE0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6" y="1334452"/>
            <a:ext cx="6497430" cy="49149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5BB3CD-834C-4D25-A3F4-166525FFA91A}"/>
              </a:ext>
            </a:extLst>
          </p:cNvPr>
          <p:cNvSpPr txBox="1">
            <a:spLocks/>
          </p:cNvSpPr>
          <p:nvPr/>
        </p:nvSpPr>
        <p:spPr>
          <a:xfrm>
            <a:off x="0" y="391563"/>
            <a:ext cx="10092690" cy="700122"/>
          </a:xfrm>
          <a:prstGeom prst="rect">
            <a:avLst/>
          </a:prstGeom>
          <a:solidFill>
            <a:srgbClr val="071B3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Freight Landscape in Southeast Ohio</a:t>
            </a:r>
          </a:p>
        </p:txBody>
      </p:sp>
    </p:spTree>
    <p:extLst>
      <p:ext uri="{BB962C8B-B14F-4D97-AF65-F5344CB8AC3E}">
        <p14:creationId xmlns:p14="http://schemas.microsoft.com/office/powerpoint/2010/main" val="101285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2F55-F754-429C-8C80-FE4119A37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233" y="1437297"/>
            <a:ext cx="9172575" cy="4965700"/>
          </a:xfrm>
        </p:spPr>
        <p:txBody>
          <a:bodyPr>
            <a:normAutofit fontScale="92500" lnSpcReduction="20000"/>
          </a:bodyPr>
          <a:lstStyle/>
          <a:p>
            <a:pPr marL="457200" lvl="1" indent="0" rtl="0"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Project 1: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Name: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US Route 33 Expansion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Description: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Upgrading Route 33 to a four-lane highway.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Objectives: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Enhance connectivity between rural and urban areas.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Expected Outcomes: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Improved freight movement between Columbus and regional hubs.</a:t>
            </a:r>
          </a:p>
          <a:p>
            <a:pPr marL="914400" lvl="2" indent="0" rtl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 rtl="0"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Project 2: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Name: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Washington County Public Port Feasibility Study 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Description: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 feasibility study on the market viability of developing a publicly owned port facility in Southeast Ohio (Washington County) 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Objectives: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Increase jobs, improve the local economies, and capitalize on maritime tonnage. 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Expected Outcomes: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Increased movement of goods through Washington County and regional hubs through rail development. </a:t>
            </a:r>
          </a:p>
          <a:p>
            <a:pPr marL="457200" lvl="1" indent="0" rtl="0">
              <a:buNone/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 rtl="0">
              <a:buNone/>
            </a:pPr>
            <a:r>
              <a:rPr lang="en-US" sz="1700" b="1" i="1" dirty="0">
                <a:latin typeface="Roboto" panose="02000000000000000000" pitchFamily="2" charset="0"/>
                <a:ea typeface="Roboto" panose="02000000000000000000" pitchFamily="2" charset="0"/>
              </a:rPr>
              <a:t>Sources:</a:t>
            </a:r>
            <a:r>
              <a:rPr lang="en-US" sz="1700" i="1" dirty="0">
                <a:latin typeface="Roboto" panose="02000000000000000000" pitchFamily="2" charset="0"/>
                <a:ea typeface="Roboto" panose="02000000000000000000" pitchFamily="2" charset="0"/>
              </a:rPr>
              <a:t> Southeast Ohio Port Authority, ODOT Project Reports, </a:t>
            </a:r>
          </a:p>
          <a:p>
            <a:pPr marL="457200" lvl="1" indent="0" rtl="0">
              <a:buNone/>
            </a:pPr>
            <a:r>
              <a:rPr lang="en-US" sz="1700" i="1" dirty="0">
                <a:latin typeface="Roboto" panose="02000000000000000000" pitchFamily="2" charset="0"/>
                <a:ea typeface="Roboto" panose="02000000000000000000" pitchFamily="2" charset="0"/>
              </a:rPr>
              <a:t>FHWA Infrastructure Improvement Plans.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C1D6C-D575-436A-8693-F047FAE96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74" y="3303270"/>
            <a:ext cx="1401918" cy="1490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DB4B9-09C7-4B6C-B985-1EA5CE216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" y="1217415"/>
            <a:ext cx="1568082" cy="15788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AA9238-DC9F-41A4-9FA9-928C5B632E06}"/>
              </a:ext>
            </a:extLst>
          </p:cNvPr>
          <p:cNvSpPr txBox="1">
            <a:spLocks/>
          </p:cNvSpPr>
          <p:nvPr/>
        </p:nvSpPr>
        <p:spPr>
          <a:xfrm>
            <a:off x="0" y="391563"/>
            <a:ext cx="11235690" cy="700122"/>
          </a:xfrm>
          <a:prstGeom prst="rect">
            <a:avLst/>
          </a:prstGeom>
          <a:solidFill>
            <a:srgbClr val="071B3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 Freight Projects in Southeast Ohio</a:t>
            </a:r>
          </a:p>
        </p:txBody>
      </p:sp>
    </p:spTree>
    <p:extLst>
      <p:ext uri="{BB962C8B-B14F-4D97-AF65-F5344CB8AC3E}">
        <p14:creationId xmlns:p14="http://schemas.microsoft.com/office/powerpoint/2010/main" val="676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B35E-18DF-4F6F-AE45-8AA8F5306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" y="15022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Facility 1: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Name: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Southeast Ohio Freight Hub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Improvements: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Expanded storage, advanced logistics technology.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Benefits: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Increased capacity, improved efficiency.</a:t>
            </a:r>
          </a:p>
          <a:p>
            <a:pPr marL="914400" lvl="2" indent="0" rtl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Facility 2: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Name: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Jackson County Rail Terminal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Improvements: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Modernized rail facilities, enhanced loading/unloading infrastructure.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Benefits: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Better rail connectivity, reduced handling times.</a:t>
            </a:r>
          </a:p>
          <a:p>
            <a:pPr marL="914400" lvl="2" indent="0" rtl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Facility 3: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Name: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Athens County Port Authority Speculative Building 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Improvements: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Upgraded warehousing, automated systems.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Benefits: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Streamlined operations.</a:t>
            </a:r>
          </a:p>
          <a:p>
            <a:pPr marL="914400" lvl="2" indent="0" rtl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 rtl="0">
              <a:buNone/>
            </a:pPr>
            <a:r>
              <a:rPr lang="en-US" sz="1700" b="1" i="1" dirty="0">
                <a:latin typeface="Roboto" panose="02000000000000000000" pitchFamily="2" charset="0"/>
                <a:ea typeface="Roboto" panose="02000000000000000000" pitchFamily="2" charset="0"/>
              </a:rPr>
              <a:t>Sources:</a:t>
            </a:r>
            <a:r>
              <a:rPr lang="en-US" sz="1700" i="1" dirty="0">
                <a:latin typeface="Roboto" panose="02000000000000000000" pitchFamily="2" charset="0"/>
                <a:ea typeface="Roboto" panose="02000000000000000000" pitchFamily="2" charset="0"/>
              </a:rPr>
              <a:t> ODOT Facility Improvement Plans, Local Economic Development Reports.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010BBD-0677-4AEC-8302-46093A4C6B5D}"/>
              </a:ext>
            </a:extLst>
          </p:cNvPr>
          <p:cNvSpPr txBox="1">
            <a:spLocks/>
          </p:cNvSpPr>
          <p:nvPr/>
        </p:nvSpPr>
        <p:spPr>
          <a:xfrm>
            <a:off x="0" y="391563"/>
            <a:ext cx="8229600" cy="700122"/>
          </a:xfrm>
          <a:prstGeom prst="rect">
            <a:avLst/>
          </a:prstGeom>
          <a:solidFill>
            <a:srgbClr val="071B3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Upgrading Freight Facilities</a:t>
            </a:r>
          </a:p>
        </p:txBody>
      </p:sp>
    </p:spTree>
    <p:extLst>
      <p:ext uri="{BB962C8B-B14F-4D97-AF65-F5344CB8AC3E}">
        <p14:creationId xmlns:p14="http://schemas.microsoft.com/office/powerpoint/2010/main" val="427200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520189-BA5F-4EA5-8597-731FB9597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" y="1091684"/>
            <a:ext cx="6040446" cy="5229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5AD4EE-E9CB-4176-B8F5-40BFE9B21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404" y="1137405"/>
            <a:ext cx="3950665" cy="51830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26D436-1870-432E-9562-ACD7F65D7980}"/>
              </a:ext>
            </a:extLst>
          </p:cNvPr>
          <p:cNvSpPr txBox="1">
            <a:spLocks/>
          </p:cNvSpPr>
          <p:nvPr/>
        </p:nvSpPr>
        <p:spPr>
          <a:xfrm>
            <a:off x="0" y="391563"/>
            <a:ext cx="6846570" cy="700122"/>
          </a:xfrm>
          <a:prstGeom prst="rect">
            <a:avLst/>
          </a:prstGeom>
          <a:solidFill>
            <a:srgbClr val="071B3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Maritime Connections</a:t>
            </a:r>
          </a:p>
        </p:txBody>
      </p:sp>
    </p:spTree>
    <p:extLst>
      <p:ext uri="{BB962C8B-B14F-4D97-AF65-F5344CB8AC3E}">
        <p14:creationId xmlns:p14="http://schemas.microsoft.com/office/powerpoint/2010/main" val="115439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D9F98-6366-441A-A3D2-2EF551B02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058" y="1185068"/>
            <a:ext cx="6729412" cy="51181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Newest PSA in Ohio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Includes 16 counties, seven of which are in Ohio: Meigs, Athens, Washington, Monroe, Belmont, Jefferson, and Columbiana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District includes five locks and dams: Belleville, Willow Island, Hannibal, Pike Island, and New Cumberland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54 active freight docks in Ohio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Athens the only MOV PSA county without a dock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The PSA supports the trade of </a:t>
            </a: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coal, lignite, sand, gravel, and other energy products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All freight docks in the BHRC are privately owned. 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57B6B-75A1-4AC5-BE99-159C1E43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99" y="1185068"/>
            <a:ext cx="4055853" cy="51181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1FBECB6-F5F0-40E7-9A7F-183C16707894}"/>
              </a:ext>
            </a:extLst>
          </p:cNvPr>
          <p:cNvSpPr txBox="1">
            <a:spLocks/>
          </p:cNvSpPr>
          <p:nvPr/>
        </p:nvSpPr>
        <p:spPr>
          <a:xfrm>
            <a:off x="0" y="391563"/>
            <a:ext cx="10869930" cy="700122"/>
          </a:xfrm>
          <a:prstGeom prst="rect">
            <a:avLst/>
          </a:prstGeom>
          <a:solidFill>
            <a:srgbClr val="071B3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Mid Ohio Valley Statistical Port (PSA) </a:t>
            </a:r>
            <a:endParaRPr lang="en-US" sz="4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08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88A95C7076CD42832DB198ED449B97" ma:contentTypeVersion="18" ma:contentTypeDescription="Create a new document." ma:contentTypeScope="" ma:versionID="a068829bb1084112607cb3074ecd6291">
  <xsd:schema xmlns:xsd="http://www.w3.org/2001/XMLSchema" xmlns:xs="http://www.w3.org/2001/XMLSchema" xmlns:p="http://schemas.microsoft.com/office/2006/metadata/properties" xmlns:ns2="06957c25-c967-44ca-873e-8e3fad3286a0" xmlns:ns3="65d641dc-9dce-4a38-bec7-96fb19ead93e" targetNamespace="http://schemas.microsoft.com/office/2006/metadata/properties" ma:root="true" ma:fieldsID="7fae6ef34f9373dfdc74b880b9fb5c85" ns2:_="" ns3:_="">
    <xsd:import namespace="06957c25-c967-44ca-873e-8e3fad3286a0"/>
    <xsd:import namespace="65d641dc-9dce-4a38-bec7-96fb19ead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57c25-c967-44ca-873e-8e3fad3286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b5826fa-6cba-4bbc-b3c0-7cac6d592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641dc-9dce-4a38-bec7-96fb19ead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48e2f0f-3312-4500-851d-53b3736dda38}" ma:internalName="TaxCatchAll" ma:showField="CatchAllData" ma:web="65d641dc-9dce-4a38-bec7-96fb19ead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d641dc-9dce-4a38-bec7-96fb19ead93e" xsi:nil="true"/>
    <lcf76f155ced4ddcb4097134ff3c332f xmlns="06957c25-c967-44ca-873e-8e3fad3286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2E3E09-5EA2-4BFF-B3D4-D8FA52E02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957c25-c967-44ca-873e-8e3fad3286a0"/>
    <ds:schemaRef ds:uri="65d641dc-9dce-4a38-bec7-96fb19ead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68B44E-24AB-4FC4-80D0-6099156D31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9D445F-F054-4E75-9AA6-712C5601C7B9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65d641dc-9dce-4a38-bec7-96fb19ead93e"/>
    <ds:schemaRef ds:uri="06957c25-c967-44ca-873e-8e3fad3286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597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Roboto Bold</vt:lpstr>
      <vt:lpstr>Rockwell</vt:lpstr>
      <vt:lpstr>Office Theme</vt:lpstr>
      <vt:lpstr>PowerPoint Presentation</vt:lpstr>
      <vt:lpstr>The Buckeye Hills Region</vt:lpstr>
      <vt:lpstr>Strategic Partnerships</vt:lpstr>
      <vt:lpstr>Transportation Economic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Wade</dc:creator>
  <cp:lastModifiedBy>Melissa Zoller</cp:lastModifiedBy>
  <cp:revision>21</cp:revision>
  <dcterms:created xsi:type="dcterms:W3CDTF">2024-07-25T19:06:12Z</dcterms:created>
  <dcterms:modified xsi:type="dcterms:W3CDTF">2024-07-27T11:59:34Z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0x0101009488A95C7076CD42832DB198ED449B97</vt:lpwstr>
  </property>
  <property fmtid="{D5CDD505-2E9C-101B-9397-08002B2CF9AE}" pid="3" name="MediaServiceImageTags">
    <vt:lpwstr/>
  </property>
</Properties>
</file>