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673" r:id="rId5"/>
    <p:sldMasterId id="2147483660" r:id="rId6"/>
    <p:sldMasterId id="2147483732" r:id="rId7"/>
  </p:sldMasterIdLst>
  <p:notesMasterIdLst>
    <p:notesMasterId r:id="rId65"/>
  </p:notesMasterIdLst>
  <p:sldIdLst>
    <p:sldId id="357" r:id="rId8"/>
    <p:sldId id="368" r:id="rId9"/>
    <p:sldId id="369" r:id="rId10"/>
    <p:sldId id="1726" r:id="rId11"/>
    <p:sldId id="1745" r:id="rId12"/>
    <p:sldId id="1744" r:id="rId13"/>
    <p:sldId id="281" r:id="rId14"/>
    <p:sldId id="1878" r:id="rId15"/>
    <p:sldId id="363" r:id="rId16"/>
    <p:sldId id="386" r:id="rId17"/>
    <p:sldId id="383" r:id="rId18"/>
    <p:sldId id="289" r:id="rId19"/>
    <p:sldId id="1329" r:id="rId20"/>
    <p:sldId id="339" r:id="rId21"/>
    <p:sldId id="1870" r:id="rId22"/>
    <p:sldId id="257" r:id="rId23"/>
    <p:sldId id="1746" r:id="rId24"/>
    <p:sldId id="1859" r:id="rId25"/>
    <p:sldId id="272" r:id="rId26"/>
    <p:sldId id="1871" r:id="rId27"/>
    <p:sldId id="342" r:id="rId28"/>
    <p:sldId id="298" r:id="rId29"/>
    <p:sldId id="299" r:id="rId30"/>
    <p:sldId id="300" r:id="rId31"/>
    <p:sldId id="1872" r:id="rId32"/>
    <p:sldId id="259" r:id="rId33"/>
    <p:sldId id="1853" r:id="rId34"/>
    <p:sldId id="273" r:id="rId35"/>
    <p:sldId id="1819" r:id="rId36"/>
    <p:sldId id="1838" r:id="rId37"/>
    <p:sldId id="1861" r:id="rId38"/>
    <p:sldId id="1855" r:id="rId39"/>
    <p:sldId id="1846" r:id="rId40"/>
    <p:sldId id="1847" r:id="rId41"/>
    <p:sldId id="1860" r:id="rId42"/>
    <p:sldId id="316" r:id="rId43"/>
    <p:sldId id="329" r:id="rId44"/>
    <p:sldId id="322" r:id="rId45"/>
    <p:sldId id="1862" r:id="rId46"/>
    <p:sldId id="1873" r:id="rId47"/>
    <p:sldId id="1858" r:id="rId48"/>
    <p:sldId id="1875" r:id="rId49"/>
    <p:sldId id="1857" r:id="rId50"/>
    <p:sldId id="1874" r:id="rId51"/>
    <p:sldId id="1865" r:id="rId52"/>
    <p:sldId id="1866" r:id="rId53"/>
    <p:sldId id="1867" r:id="rId54"/>
    <p:sldId id="1868" r:id="rId55"/>
    <p:sldId id="263" r:id="rId56"/>
    <p:sldId id="1869" r:id="rId57"/>
    <p:sldId id="1876" r:id="rId58"/>
    <p:sldId id="1877" r:id="rId59"/>
    <p:sldId id="277" r:id="rId60"/>
    <p:sldId id="396" r:id="rId61"/>
    <p:sldId id="1708" r:id="rId62"/>
    <p:sldId id="366" r:id="rId63"/>
    <p:sldId id="36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B346"/>
    <a:srgbClr val="378533"/>
    <a:srgbClr val="004473"/>
    <a:srgbClr val="64504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4BD60D-4293-4B33-BAD6-6FF0BEC7C1C3}" v="24" dt="2024-07-26T20:24:26.376"/>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280" autoAdjust="0"/>
    <p:restoredTop sz="95165" autoAdjust="0"/>
  </p:normalViewPr>
  <p:slideViewPr>
    <p:cSldViewPr snapToGrid="0">
      <p:cViewPr varScale="1">
        <p:scale>
          <a:sx n="66" d="100"/>
          <a:sy n="66" d="100"/>
        </p:scale>
        <p:origin x="236" y="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2548B6-CEB1-4F84-A360-B40B10FB45DD}" type="doc">
      <dgm:prSet loTypeId="urn:microsoft.com/office/officeart/2005/8/layout/hList9" loCatId="list" qsTypeId="urn:microsoft.com/office/officeart/2005/8/quickstyle/simple1" qsCatId="simple" csTypeId="urn:microsoft.com/office/officeart/2005/8/colors/accent0_3" csCatId="mainScheme" phldr="1"/>
      <dgm:spPr/>
      <dgm:t>
        <a:bodyPr/>
        <a:lstStyle/>
        <a:p>
          <a:endParaRPr lang="en-US"/>
        </a:p>
      </dgm:t>
    </dgm:pt>
    <dgm:pt modelId="{443FEF8C-6AC1-4197-B91F-2C1C68E6F64F}">
      <dgm:prSet phldrT="[Text]"/>
      <dgm:spPr>
        <a:ln>
          <a:noFill/>
        </a:ln>
      </dgm:spPr>
      <dgm:t>
        <a:bodyPr/>
        <a:lstStyle/>
        <a:p>
          <a:pPr>
            <a:buNone/>
          </a:pPr>
          <a:r>
            <a:rPr lang="en-US" b="1" dirty="0">
              <a:latin typeface="Roboto" panose="02000000000000000000" pitchFamily="2" charset="0"/>
              <a:ea typeface="Roboto" panose="02000000000000000000" pitchFamily="2" charset="0"/>
            </a:rPr>
            <a:t>Who</a:t>
          </a:r>
          <a:endParaRPr lang="en-US" dirty="0"/>
        </a:p>
      </dgm:t>
    </dgm:pt>
    <dgm:pt modelId="{29FE0B81-1B49-4274-8B02-F93DFB2CB7AF}" type="parTrans" cxnId="{37C26ECB-6AF1-4D06-B3E3-B7F46AD55CE8}">
      <dgm:prSet/>
      <dgm:spPr/>
      <dgm:t>
        <a:bodyPr/>
        <a:lstStyle/>
        <a:p>
          <a:endParaRPr lang="en-US"/>
        </a:p>
      </dgm:t>
    </dgm:pt>
    <dgm:pt modelId="{A2C5ACF8-3ACF-42A5-AABE-9D3024F09411}" type="sibTrans" cxnId="{37C26ECB-6AF1-4D06-B3E3-B7F46AD55CE8}">
      <dgm:prSet/>
      <dgm:spPr/>
      <dgm:t>
        <a:bodyPr/>
        <a:lstStyle/>
        <a:p>
          <a:endParaRPr lang="en-US"/>
        </a:p>
      </dgm:t>
    </dgm:pt>
    <dgm:pt modelId="{6F0F4325-1A67-405A-A31F-0B17E250DAB9}">
      <dgm:prSet custT="1"/>
      <dgm:spPr>
        <a:ln>
          <a:solidFill>
            <a:srgbClr val="004473">
              <a:alpha val="90000"/>
            </a:srgbClr>
          </a:solidFill>
        </a:ln>
      </dgm:spPr>
      <dgm:t>
        <a:bodyPr/>
        <a:lstStyle/>
        <a:p>
          <a:r>
            <a:rPr lang="en-US" sz="1800" b="1" dirty="0">
              <a:latin typeface="Roboto" panose="02000000000000000000" pitchFamily="2" charset="0"/>
              <a:ea typeface="Roboto" panose="02000000000000000000" pitchFamily="2" charset="0"/>
            </a:rPr>
            <a:t>General Public</a:t>
          </a:r>
        </a:p>
      </dgm:t>
    </dgm:pt>
    <dgm:pt modelId="{3F072BB1-BC98-496D-B162-7C62844885FD}" type="parTrans" cxnId="{A3249BE7-C949-4F10-B0D1-46ACDD556B5E}">
      <dgm:prSet/>
      <dgm:spPr/>
      <dgm:t>
        <a:bodyPr/>
        <a:lstStyle/>
        <a:p>
          <a:endParaRPr lang="en-US"/>
        </a:p>
      </dgm:t>
    </dgm:pt>
    <dgm:pt modelId="{6C129449-8765-4612-8D17-6AEDB58DAED7}" type="sibTrans" cxnId="{A3249BE7-C949-4F10-B0D1-46ACDD556B5E}">
      <dgm:prSet/>
      <dgm:spPr/>
      <dgm:t>
        <a:bodyPr/>
        <a:lstStyle/>
        <a:p>
          <a:endParaRPr lang="en-US"/>
        </a:p>
      </dgm:t>
    </dgm:pt>
    <dgm:pt modelId="{0CEF5C74-F515-45CC-8D36-51B62C62A393}">
      <dgm:prSet/>
      <dgm:spPr>
        <a:ln>
          <a:solidFill>
            <a:srgbClr val="004473">
              <a:alpha val="90000"/>
            </a:srgbClr>
          </a:solidFill>
        </a:ln>
      </dgm:spPr>
      <dgm:t>
        <a:bodyPr/>
        <a:lstStyle/>
        <a:p>
          <a:r>
            <a:rPr lang="en-US" b="1" dirty="0">
              <a:latin typeface="Roboto" panose="02000000000000000000" pitchFamily="2" charset="0"/>
              <a:ea typeface="Roboto" panose="02000000000000000000" pitchFamily="2" charset="0"/>
            </a:rPr>
            <a:t>Agencies &amp; Organizations</a:t>
          </a:r>
        </a:p>
      </dgm:t>
    </dgm:pt>
    <dgm:pt modelId="{76F54BD1-5EB6-4A25-90C5-8F2C6B839CB8}" type="parTrans" cxnId="{8A8C3032-5643-40ED-A58B-C130DA085453}">
      <dgm:prSet/>
      <dgm:spPr/>
      <dgm:t>
        <a:bodyPr/>
        <a:lstStyle/>
        <a:p>
          <a:endParaRPr lang="en-US"/>
        </a:p>
      </dgm:t>
    </dgm:pt>
    <dgm:pt modelId="{FD735F42-1D88-48AB-9269-DA0E7A01703A}" type="sibTrans" cxnId="{8A8C3032-5643-40ED-A58B-C130DA085453}">
      <dgm:prSet/>
      <dgm:spPr/>
      <dgm:t>
        <a:bodyPr/>
        <a:lstStyle/>
        <a:p>
          <a:endParaRPr lang="en-US"/>
        </a:p>
      </dgm:t>
    </dgm:pt>
    <dgm:pt modelId="{010BCC1D-7F85-453A-A4CB-408131838889}">
      <dgm:prSet/>
      <dgm:spPr>
        <a:ln>
          <a:solidFill>
            <a:srgbClr val="004473"/>
          </a:solidFill>
        </a:ln>
      </dgm:spPr>
      <dgm:t>
        <a:bodyPr/>
        <a:lstStyle/>
        <a:p>
          <a:r>
            <a:rPr lang="en-US" b="1" dirty="0">
              <a:latin typeface="Roboto" panose="02000000000000000000" pitchFamily="2" charset="0"/>
              <a:ea typeface="Roboto" panose="02000000000000000000" pitchFamily="2" charset="0"/>
            </a:rPr>
            <a:t>Transportation Providers</a:t>
          </a:r>
        </a:p>
      </dgm:t>
    </dgm:pt>
    <dgm:pt modelId="{6B4A6825-DCE1-4F5E-857C-C65302DEFD93}" type="parTrans" cxnId="{3DAFD6C4-78C2-442F-8C72-C98C0AD00A00}">
      <dgm:prSet/>
      <dgm:spPr/>
      <dgm:t>
        <a:bodyPr/>
        <a:lstStyle/>
        <a:p>
          <a:endParaRPr lang="en-US"/>
        </a:p>
      </dgm:t>
    </dgm:pt>
    <dgm:pt modelId="{FA014CD6-3D92-4F32-96D7-3BC6E4A6EFA4}" type="sibTrans" cxnId="{3DAFD6C4-78C2-442F-8C72-C98C0AD00A00}">
      <dgm:prSet/>
      <dgm:spPr/>
      <dgm:t>
        <a:bodyPr/>
        <a:lstStyle/>
        <a:p>
          <a:endParaRPr lang="en-US"/>
        </a:p>
      </dgm:t>
    </dgm:pt>
    <dgm:pt modelId="{2F1BD93A-5A6C-4717-9122-18E2E3F9279C}">
      <dgm:prSet/>
      <dgm:spPr>
        <a:ln>
          <a:solidFill>
            <a:srgbClr val="004473">
              <a:alpha val="90000"/>
            </a:srgbClr>
          </a:solidFill>
        </a:ln>
      </dgm:spPr>
      <dgm:t>
        <a:bodyPr/>
        <a:lstStyle/>
        <a:p>
          <a:r>
            <a:rPr lang="en-US" b="1" dirty="0">
              <a:latin typeface="Roboto" panose="02000000000000000000" pitchFamily="2" charset="0"/>
              <a:ea typeface="Roboto" panose="02000000000000000000" pitchFamily="2" charset="0"/>
            </a:rPr>
            <a:t>Government </a:t>
          </a:r>
          <a:br>
            <a:rPr lang="en-US" b="1" dirty="0">
              <a:latin typeface="Roboto" panose="02000000000000000000" pitchFamily="2" charset="0"/>
              <a:ea typeface="Roboto" panose="02000000000000000000" pitchFamily="2" charset="0"/>
            </a:rPr>
          </a:br>
          <a:r>
            <a:rPr lang="en-US" b="1" dirty="0">
              <a:latin typeface="Roboto" panose="02000000000000000000" pitchFamily="2" charset="0"/>
              <a:ea typeface="Roboto" panose="02000000000000000000" pitchFamily="2" charset="0"/>
            </a:rPr>
            <a:t>or Elected Officials</a:t>
          </a:r>
          <a:endParaRPr lang="en-US" b="1" dirty="0"/>
        </a:p>
      </dgm:t>
    </dgm:pt>
    <dgm:pt modelId="{6ECD4AEC-BE92-451A-8EF2-FAAD90EF3ED5}" type="parTrans" cxnId="{68C42553-07BF-44F2-ADE3-DD3D91603D23}">
      <dgm:prSet/>
      <dgm:spPr/>
      <dgm:t>
        <a:bodyPr/>
        <a:lstStyle/>
        <a:p>
          <a:endParaRPr lang="en-US"/>
        </a:p>
      </dgm:t>
    </dgm:pt>
    <dgm:pt modelId="{92BDC5DC-37AF-442F-8885-7DA64A7624B0}" type="sibTrans" cxnId="{68C42553-07BF-44F2-ADE3-DD3D91603D23}">
      <dgm:prSet/>
      <dgm:spPr/>
      <dgm:t>
        <a:bodyPr/>
        <a:lstStyle/>
        <a:p>
          <a:endParaRPr lang="en-US"/>
        </a:p>
      </dgm:t>
    </dgm:pt>
    <dgm:pt modelId="{13916213-81F2-40C0-8A1E-8EBFA8B426B2}" type="pres">
      <dgm:prSet presAssocID="{D72548B6-CEB1-4F84-A360-B40B10FB45DD}" presName="list" presStyleCnt="0">
        <dgm:presLayoutVars>
          <dgm:dir/>
          <dgm:animLvl val="lvl"/>
        </dgm:presLayoutVars>
      </dgm:prSet>
      <dgm:spPr/>
    </dgm:pt>
    <dgm:pt modelId="{8D9DD2B7-42C8-4966-83CE-43BA45F504C6}" type="pres">
      <dgm:prSet presAssocID="{443FEF8C-6AC1-4197-B91F-2C1C68E6F64F}" presName="posSpace" presStyleCnt="0"/>
      <dgm:spPr/>
    </dgm:pt>
    <dgm:pt modelId="{53B01882-4C05-4480-9832-135CE0530BFB}" type="pres">
      <dgm:prSet presAssocID="{443FEF8C-6AC1-4197-B91F-2C1C68E6F64F}" presName="vertFlow" presStyleCnt="0"/>
      <dgm:spPr/>
    </dgm:pt>
    <dgm:pt modelId="{F3D2762E-B851-4813-8864-52C0D6994E79}" type="pres">
      <dgm:prSet presAssocID="{443FEF8C-6AC1-4197-B91F-2C1C68E6F64F}" presName="topSpace" presStyleCnt="0"/>
      <dgm:spPr/>
    </dgm:pt>
    <dgm:pt modelId="{5CDDF3EC-B5F5-4CF4-B373-A818C5E52486}" type="pres">
      <dgm:prSet presAssocID="{443FEF8C-6AC1-4197-B91F-2C1C68E6F64F}" presName="firstComp" presStyleCnt="0"/>
      <dgm:spPr/>
    </dgm:pt>
    <dgm:pt modelId="{42C47001-3E2A-4DB4-A596-AC01F8ED949F}" type="pres">
      <dgm:prSet presAssocID="{443FEF8C-6AC1-4197-B91F-2C1C68E6F64F}" presName="firstChild" presStyleLbl="bgAccFollowNode1" presStyleIdx="0" presStyleCnt="4"/>
      <dgm:spPr/>
    </dgm:pt>
    <dgm:pt modelId="{32EB5E05-0D23-4271-9634-7445C855C96D}" type="pres">
      <dgm:prSet presAssocID="{443FEF8C-6AC1-4197-B91F-2C1C68E6F64F}" presName="firstChildTx" presStyleLbl="bgAccFollowNode1" presStyleIdx="0" presStyleCnt="4">
        <dgm:presLayoutVars>
          <dgm:bulletEnabled val="1"/>
        </dgm:presLayoutVars>
      </dgm:prSet>
      <dgm:spPr/>
    </dgm:pt>
    <dgm:pt modelId="{7FCA0527-E903-4FA5-ABF7-B427357E3D16}" type="pres">
      <dgm:prSet presAssocID="{0CEF5C74-F515-45CC-8D36-51B62C62A393}" presName="comp" presStyleCnt="0"/>
      <dgm:spPr/>
    </dgm:pt>
    <dgm:pt modelId="{0DB27BA5-2E27-44A2-AFDC-9CAF004B6076}" type="pres">
      <dgm:prSet presAssocID="{0CEF5C74-F515-45CC-8D36-51B62C62A393}" presName="child" presStyleLbl="bgAccFollowNode1" presStyleIdx="1" presStyleCnt="4"/>
      <dgm:spPr/>
    </dgm:pt>
    <dgm:pt modelId="{418875B1-6DD6-4EF7-855A-5A019DA23C81}" type="pres">
      <dgm:prSet presAssocID="{0CEF5C74-F515-45CC-8D36-51B62C62A393}" presName="childTx" presStyleLbl="bgAccFollowNode1" presStyleIdx="1" presStyleCnt="4">
        <dgm:presLayoutVars>
          <dgm:bulletEnabled val="1"/>
        </dgm:presLayoutVars>
      </dgm:prSet>
      <dgm:spPr/>
    </dgm:pt>
    <dgm:pt modelId="{ADA78ADC-5160-46AC-8BE1-0D6B126C7C7D}" type="pres">
      <dgm:prSet presAssocID="{010BCC1D-7F85-453A-A4CB-408131838889}" presName="comp" presStyleCnt="0"/>
      <dgm:spPr/>
    </dgm:pt>
    <dgm:pt modelId="{BEA0F3DB-2DCE-4E84-91AA-C149D2A3E48A}" type="pres">
      <dgm:prSet presAssocID="{010BCC1D-7F85-453A-A4CB-408131838889}" presName="child" presStyleLbl="bgAccFollowNode1" presStyleIdx="2" presStyleCnt="4"/>
      <dgm:spPr/>
    </dgm:pt>
    <dgm:pt modelId="{A7F73F7F-21F2-45F3-AB3D-89B9B4BFF24D}" type="pres">
      <dgm:prSet presAssocID="{010BCC1D-7F85-453A-A4CB-408131838889}" presName="childTx" presStyleLbl="bgAccFollowNode1" presStyleIdx="2" presStyleCnt="4">
        <dgm:presLayoutVars>
          <dgm:bulletEnabled val="1"/>
        </dgm:presLayoutVars>
      </dgm:prSet>
      <dgm:spPr/>
    </dgm:pt>
    <dgm:pt modelId="{3FA746AC-2FC9-4FD5-9D99-54BEF580AAD9}" type="pres">
      <dgm:prSet presAssocID="{2F1BD93A-5A6C-4717-9122-18E2E3F9279C}" presName="comp" presStyleCnt="0"/>
      <dgm:spPr/>
    </dgm:pt>
    <dgm:pt modelId="{93585DAC-9582-4877-A846-C5C1DD513D9D}" type="pres">
      <dgm:prSet presAssocID="{2F1BD93A-5A6C-4717-9122-18E2E3F9279C}" presName="child" presStyleLbl="bgAccFollowNode1" presStyleIdx="3" presStyleCnt="4"/>
      <dgm:spPr/>
    </dgm:pt>
    <dgm:pt modelId="{C22AB086-2DEE-4DF4-A947-D0460AC5F629}" type="pres">
      <dgm:prSet presAssocID="{2F1BD93A-5A6C-4717-9122-18E2E3F9279C}" presName="childTx" presStyleLbl="bgAccFollowNode1" presStyleIdx="3" presStyleCnt="4">
        <dgm:presLayoutVars>
          <dgm:bulletEnabled val="1"/>
        </dgm:presLayoutVars>
      </dgm:prSet>
      <dgm:spPr/>
    </dgm:pt>
    <dgm:pt modelId="{02CAF386-768A-43AF-ACAC-4EBEC64415ED}" type="pres">
      <dgm:prSet presAssocID="{443FEF8C-6AC1-4197-B91F-2C1C68E6F64F}" presName="negSpace" presStyleCnt="0"/>
      <dgm:spPr/>
    </dgm:pt>
    <dgm:pt modelId="{3AE93198-A29E-4FA1-9331-A98E24E088E5}" type="pres">
      <dgm:prSet presAssocID="{443FEF8C-6AC1-4197-B91F-2C1C68E6F64F}" presName="circle" presStyleLbl="node1" presStyleIdx="0" presStyleCnt="1" custLinFactNeighborX="-345" custLinFactNeighborY="8331"/>
      <dgm:spPr/>
    </dgm:pt>
  </dgm:ptLst>
  <dgm:cxnLst>
    <dgm:cxn modelId="{E9F3A622-D534-4234-B4C0-09BA4E387C6F}" type="presOf" srcId="{2F1BD93A-5A6C-4717-9122-18E2E3F9279C}" destId="{93585DAC-9582-4877-A846-C5C1DD513D9D}" srcOrd="0" destOrd="0" presId="urn:microsoft.com/office/officeart/2005/8/layout/hList9"/>
    <dgm:cxn modelId="{E6A2F324-A057-4152-B6BA-EFB953AF0226}" type="presOf" srcId="{6F0F4325-1A67-405A-A31F-0B17E250DAB9}" destId="{32EB5E05-0D23-4271-9634-7445C855C96D}" srcOrd="1" destOrd="0" presId="urn:microsoft.com/office/officeart/2005/8/layout/hList9"/>
    <dgm:cxn modelId="{8A8C3032-5643-40ED-A58B-C130DA085453}" srcId="{443FEF8C-6AC1-4197-B91F-2C1C68E6F64F}" destId="{0CEF5C74-F515-45CC-8D36-51B62C62A393}" srcOrd="1" destOrd="0" parTransId="{76F54BD1-5EB6-4A25-90C5-8F2C6B839CB8}" sibTransId="{FD735F42-1D88-48AB-9269-DA0E7A01703A}"/>
    <dgm:cxn modelId="{A513E348-F03D-4B6A-A5CA-36A5325B630A}" type="presOf" srcId="{010BCC1D-7F85-453A-A4CB-408131838889}" destId="{A7F73F7F-21F2-45F3-AB3D-89B9B4BFF24D}" srcOrd="1" destOrd="0" presId="urn:microsoft.com/office/officeart/2005/8/layout/hList9"/>
    <dgm:cxn modelId="{68C42553-07BF-44F2-ADE3-DD3D91603D23}" srcId="{443FEF8C-6AC1-4197-B91F-2C1C68E6F64F}" destId="{2F1BD93A-5A6C-4717-9122-18E2E3F9279C}" srcOrd="3" destOrd="0" parTransId="{6ECD4AEC-BE92-451A-8EF2-FAAD90EF3ED5}" sibTransId="{92BDC5DC-37AF-442F-8885-7DA64A7624B0}"/>
    <dgm:cxn modelId="{DD0B7F56-CEA5-4DF6-8F1E-168FF3F7F97B}" type="presOf" srcId="{0CEF5C74-F515-45CC-8D36-51B62C62A393}" destId="{418875B1-6DD6-4EF7-855A-5A019DA23C81}" srcOrd="1" destOrd="0" presId="urn:microsoft.com/office/officeart/2005/8/layout/hList9"/>
    <dgm:cxn modelId="{7F46A88B-34C5-4ED9-9F24-4D6C6E009C5D}" type="presOf" srcId="{2F1BD93A-5A6C-4717-9122-18E2E3F9279C}" destId="{C22AB086-2DEE-4DF4-A947-D0460AC5F629}" srcOrd="1" destOrd="0" presId="urn:microsoft.com/office/officeart/2005/8/layout/hList9"/>
    <dgm:cxn modelId="{6D499A8C-1CC0-458B-A6F9-65A6B6C436D1}" type="presOf" srcId="{6F0F4325-1A67-405A-A31F-0B17E250DAB9}" destId="{42C47001-3E2A-4DB4-A596-AC01F8ED949F}" srcOrd="0" destOrd="0" presId="urn:microsoft.com/office/officeart/2005/8/layout/hList9"/>
    <dgm:cxn modelId="{F99A8A9C-3285-4C9D-BA92-F4ECD494B5A1}" type="presOf" srcId="{443FEF8C-6AC1-4197-B91F-2C1C68E6F64F}" destId="{3AE93198-A29E-4FA1-9331-A98E24E088E5}" srcOrd="0" destOrd="0" presId="urn:microsoft.com/office/officeart/2005/8/layout/hList9"/>
    <dgm:cxn modelId="{88EA5B9D-869C-4B25-919D-97D17C2EEC7F}" type="presOf" srcId="{D72548B6-CEB1-4F84-A360-B40B10FB45DD}" destId="{13916213-81F2-40C0-8A1E-8EBFA8B426B2}" srcOrd="0" destOrd="0" presId="urn:microsoft.com/office/officeart/2005/8/layout/hList9"/>
    <dgm:cxn modelId="{3C1E7EA1-B58A-459F-8B85-D79793C66291}" type="presOf" srcId="{0CEF5C74-F515-45CC-8D36-51B62C62A393}" destId="{0DB27BA5-2E27-44A2-AFDC-9CAF004B6076}" srcOrd="0" destOrd="0" presId="urn:microsoft.com/office/officeart/2005/8/layout/hList9"/>
    <dgm:cxn modelId="{D96E5FB3-E6F1-447F-917D-ECB01D28CE39}" type="presOf" srcId="{010BCC1D-7F85-453A-A4CB-408131838889}" destId="{BEA0F3DB-2DCE-4E84-91AA-C149D2A3E48A}" srcOrd="0" destOrd="0" presId="urn:microsoft.com/office/officeart/2005/8/layout/hList9"/>
    <dgm:cxn modelId="{3DAFD6C4-78C2-442F-8C72-C98C0AD00A00}" srcId="{443FEF8C-6AC1-4197-B91F-2C1C68E6F64F}" destId="{010BCC1D-7F85-453A-A4CB-408131838889}" srcOrd="2" destOrd="0" parTransId="{6B4A6825-DCE1-4F5E-857C-C65302DEFD93}" sibTransId="{FA014CD6-3D92-4F32-96D7-3BC6E4A6EFA4}"/>
    <dgm:cxn modelId="{37C26ECB-6AF1-4D06-B3E3-B7F46AD55CE8}" srcId="{D72548B6-CEB1-4F84-A360-B40B10FB45DD}" destId="{443FEF8C-6AC1-4197-B91F-2C1C68E6F64F}" srcOrd="0" destOrd="0" parTransId="{29FE0B81-1B49-4274-8B02-F93DFB2CB7AF}" sibTransId="{A2C5ACF8-3ACF-42A5-AABE-9D3024F09411}"/>
    <dgm:cxn modelId="{A3249BE7-C949-4F10-B0D1-46ACDD556B5E}" srcId="{443FEF8C-6AC1-4197-B91F-2C1C68E6F64F}" destId="{6F0F4325-1A67-405A-A31F-0B17E250DAB9}" srcOrd="0" destOrd="0" parTransId="{3F072BB1-BC98-496D-B162-7C62844885FD}" sibTransId="{6C129449-8765-4612-8D17-6AEDB58DAED7}"/>
    <dgm:cxn modelId="{19133B4F-6CAD-427F-8BC8-3AE58A6C8E96}" type="presParOf" srcId="{13916213-81F2-40C0-8A1E-8EBFA8B426B2}" destId="{8D9DD2B7-42C8-4966-83CE-43BA45F504C6}" srcOrd="0" destOrd="0" presId="urn:microsoft.com/office/officeart/2005/8/layout/hList9"/>
    <dgm:cxn modelId="{923BCEC6-B0C7-472A-AADF-142899537E51}" type="presParOf" srcId="{13916213-81F2-40C0-8A1E-8EBFA8B426B2}" destId="{53B01882-4C05-4480-9832-135CE0530BFB}" srcOrd="1" destOrd="0" presId="urn:microsoft.com/office/officeart/2005/8/layout/hList9"/>
    <dgm:cxn modelId="{14A39939-9B79-4EE8-B10A-3FD2F30EAA70}" type="presParOf" srcId="{53B01882-4C05-4480-9832-135CE0530BFB}" destId="{F3D2762E-B851-4813-8864-52C0D6994E79}" srcOrd="0" destOrd="0" presId="urn:microsoft.com/office/officeart/2005/8/layout/hList9"/>
    <dgm:cxn modelId="{1E1E9D6D-FEE6-4E72-A13C-98E10045D340}" type="presParOf" srcId="{53B01882-4C05-4480-9832-135CE0530BFB}" destId="{5CDDF3EC-B5F5-4CF4-B373-A818C5E52486}" srcOrd="1" destOrd="0" presId="urn:microsoft.com/office/officeart/2005/8/layout/hList9"/>
    <dgm:cxn modelId="{A03113F8-A0F9-400C-AEE2-5705A78C5BF8}" type="presParOf" srcId="{5CDDF3EC-B5F5-4CF4-B373-A818C5E52486}" destId="{42C47001-3E2A-4DB4-A596-AC01F8ED949F}" srcOrd="0" destOrd="0" presId="urn:microsoft.com/office/officeart/2005/8/layout/hList9"/>
    <dgm:cxn modelId="{230F26F4-4070-423B-BEF9-314616B8C812}" type="presParOf" srcId="{5CDDF3EC-B5F5-4CF4-B373-A818C5E52486}" destId="{32EB5E05-0D23-4271-9634-7445C855C96D}" srcOrd="1" destOrd="0" presId="urn:microsoft.com/office/officeart/2005/8/layout/hList9"/>
    <dgm:cxn modelId="{A3AED8E5-7EC7-4330-8D78-DF73AC59B48E}" type="presParOf" srcId="{53B01882-4C05-4480-9832-135CE0530BFB}" destId="{7FCA0527-E903-4FA5-ABF7-B427357E3D16}" srcOrd="2" destOrd="0" presId="urn:microsoft.com/office/officeart/2005/8/layout/hList9"/>
    <dgm:cxn modelId="{07221105-DC80-4B08-876F-F6BAEFA82BAE}" type="presParOf" srcId="{7FCA0527-E903-4FA5-ABF7-B427357E3D16}" destId="{0DB27BA5-2E27-44A2-AFDC-9CAF004B6076}" srcOrd="0" destOrd="0" presId="urn:microsoft.com/office/officeart/2005/8/layout/hList9"/>
    <dgm:cxn modelId="{A53CA56E-C555-4B6E-8A80-1B5358A3159E}" type="presParOf" srcId="{7FCA0527-E903-4FA5-ABF7-B427357E3D16}" destId="{418875B1-6DD6-4EF7-855A-5A019DA23C81}" srcOrd="1" destOrd="0" presId="urn:microsoft.com/office/officeart/2005/8/layout/hList9"/>
    <dgm:cxn modelId="{AAC5860C-5113-4688-BBFF-B50913934F6B}" type="presParOf" srcId="{53B01882-4C05-4480-9832-135CE0530BFB}" destId="{ADA78ADC-5160-46AC-8BE1-0D6B126C7C7D}" srcOrd="3" destOrd="0" presId="urn:microsoft.com/office/officeart/2005/8/layout/hList9"/>
    <dgm:cxn modelId="{37B037C2-3F8C-49D5-8FE9-235761D68F15}" type="presParOf" srcId="{ADA78ADC-5160-46AC-8BE1-0D6B126C7C7D}" destId="{BEA0F3DB-2DCE-4E84-91AA-C149D2A3E48A}" srcOrd="0" destOrd="0" presId="urn:microsoft.com/office/officeart/2005/8/layout/hList9"/>
    <dgm:cxn modelId="{18903D5E-09A6-40A1-ABCE-2F7C006AFF41}" type="presParOf" srcId="{ADA78ADC-5160-46AC-8BE1-0D6B126C7C7D}" destId="{A7F73F7F-21F2-45F3-AB3D-89B9B4BFF24D}" srcOrd="1" destOrd="0" presId="urn:microsoft.com/office/officeart/2005/8/layout/hList9"/>
    <dgm:cxn modelId="{D567A2A0-3366-4FC3-B9A5-55D656D60E54}" type="presParOf" srcId="{53B01882-4C05-4480-9832-135CE0530BFB}" destId="{3FA746AC-2FC9-4FD5-9D99-54BEF580AAD9}" srcOrd="4" destOrd="0" presId="urn:microsoft.com/office/officeart/2005/8/layout/hList9"/>
    <dgm:cxn modelId="{2A0024B4-8397-4C4A-85C0-7D07AE588D11}" type="presParOf" srcId="{3FA746AC-2FC9-4FD5-9D99-54BEF580AAD9}" destId="{93585DAC-9582-4877-A846-C5C1DD513D9D}" srcOrd="0" destOrd="0" presId="urn:microsoft.com/office/officeart/2005/8/layout/hList9"/>
    <dgm:cxn modelId="{4F3A30A2-965F-4C3A-8E0C-B2AAFDA3C9B8}" type="presParOf" srcId="{3FA746AC-2FC9-4FD5-9D99-54BEF580AAD9}" destId="{C22AB086-2DEE-4DF4-A947-D0460AC5F629}" srcOrd="1" destOrd="0" presId="urn:microsoft.com/office/officeart/2005/8/layout/hList9"/>
    <dgm:cxn modelId="{51DABC15-AA1C-4986-9B6D-8518D4DF6466}" type="presParOf" srcId="{13916213-81F2-40C0-8A1E-8EBFA8B426B2}" destId="{02CAF386-768A-43AF-ACAC-4EBEC64415ED}" srcOrd="2" destOrd="0" presId="urn:microsoft.com/office/officeart/2005/8/layout/hList9"/>
    <dgm:cxn modelId="{73485080-1681-41DF-A6B6-5776AF3F1C59}" type="presParOf" srcId="{13916213-81F2-40C0-8A1E-8EBFA8B426B2}" destId="{3AE93198-A29E-4FA1-9331-A98E24E088E5}"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B5C450-911E-42DD-B2EF-392297AC3B0C}"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6A4350FE-E8F9-43F4-9D71-A61D33F3B0A5}">
      <dgm:prSet phldrT="[Text]"/>
      <dgm:spPr>
        <a:ln>
          <a:noFill/>
        </a:ln>
      </dgm:spPr>
      <dgm:t>
        <a:bodyPr/>
        <a:lstStyle/>
        <a:p>
          <a:r>
            <a:rPr lang="en-US" b="1" dirty="0">
              <a:solidFill>
                <a:srgbClr val="004473"/>
              </a:solidFill>
              <a:latin typeface="Roboto" panose="02000000000000000000" pitchFamily="2" charset="0"/>
              <a:ea typeface="Roboto" panose="02000000000000000000" pitchFamily="2" charset="0"/>
            </a:rPr>
            <a:t>Talking Points: </a:t>
          </a:r>
          <a:endParaRPr lang="en-US" dirty="0">
            <a:solidFill>
              <a:srgbClr val="004473"/>
            </a:solidFill>
          </a:endParaRPr>
        </a:p>
      </dgm:t>
    </dgm:pt>
    <dgm:pt modelId="{9ACF5F1D-8390-43B0-9543-3A3EEC739E9E}" type="parTrans" cxnId="{E78C2D75-CF35-43A3-9B58-C371587B6C72}">
      <dgm:prSet/>
      <dgm:spPr/>
      <dgm:t>
        <a:bodyPr/>
        <a:lstStyle/>
        <a:p>
          <a:endParaRPr lang="en-US"/>
        </a:p>
      </dgm:t>
    </dgm:pt>
    <dgm:pt modelId="{D956DFBF-71D9-4C0E-9429-13C3153FBEE9}" type="sibTrans" cxnId="{E78C2D75-CF35-43A3-9B58-C371587B6C72}">
      <dgm:prSet/>
      <dgm:spPr/>
      <dgm:t>
        <a:bodyPr/>
        <a:lstStyle/>
        <a:p>
          <a:endParaRPr lang="en-US"/>
        </a:p>
      </dgm:t>
    </dgm:pt>
    <dgm:pt modelId="{832583A2-C946-4B1B-BE9E-7DB46CCB8D8E}">
      <dgm:prSet/>
      <dgm:spPr>
        <a:ln>
          <a:noFill/>
        </a:ln>
      </dgm:spPr>
      <dgm:t>
        <a:bodyPr/>
        <a:lstStyle/>
        <a:p>
          <a:r>
            <a:rPr lang="en-US" dirty="0">
              <a:solidFill>
                <a:srgbClr val="004473"/>
              </a:solidFill>
              <a:latin typeface="Roboto" panose="02000000000000000000" pitchFamily="2" charset="0"/>
              <a:ea typeface="Roboto" panose="02000000000000000000" pitchFamily="2" charset="0"/>
            </a:rPr>
            <a:t>Who are you, why are you there?</a:t>
          </a:r>
        </a:p>
      </dgm:t>
    </dgm:pt>
    <dgm:pt modelId="{EFED5954-BCCE-43AC-886F-05EFD6EBC48A}" type="parTrans" cxnId="{94F0555D-6AE9-4281-B3A5-F3CD1B68F6CC}">
      <dgm:prSet/>
      <dgm:spPr/>
      <dgm:t>
        <a:bodyPr/>
        <a:lstStyle/>
        <a:p>
          <a:endParaRPr lang="en-US"/>
        </a:p>
      </dgm:t>
    </dgm:pt>
    <dgm:pt modelId="{4856BF79-C3EB-41F0-9186-D311FB963969}" type="sibTrans" cxnId="{94F0555D-6AE9-4281-B3A5-F3CD1B68F6CC}">
      <dgm:prSet/>
      <dgm:spPr/>
      <dgm:t>
        <a:bodyPr/>
        <a:lstStyle/>
        <a:p>
          <a:endParaRPr lang="en-US"/>
        </a:p>
      </dgm:t>
    </dgm:pt>
    <dgm:pt modelId="{AF1634E4-3398-4BD9-97B5-F4DAA4CF5D20}">
      <dgm:prSet/>
      <dgm:spPr>
        <a:ln>
          <a:noFill/>
        </a:ln>
      </dgm:spPr>
      <dgm:t>
        <a:bodyPr/>
        <a:lstStyle/>
        <a:p>
          <a:r>
            <a:rPr lang="en-US" dirty="0">
              <a:solidFill>
                <a:srgbClr val="004473"/>
              </a:solidFill>
              <a:latin typeface="Roboto" panose="02000000000000000000" pitchFamily="2" charset="0"/>
              <a:ea typeface="Roboto" panose="02000000000000000000" pitchFamily="2" charset="0"/>
            </a:rPr>
            <a:t>Transit services offered</a:t>
          </a:r>
        </a:p>
      </dgm:t>
    </dgm:pt>
    <dgm:pt modelId="{3D673FA7-3417-48DF-AC4B-14DEF9530D04}" type="parTrans" cxnId="{381DB097-65C1-4868-8451-FA0DE3A4C854}">
      <dgm:prSet/>
      <dgm:spPr/>
      <dgm:t>
        <a:bodyPr/>
        <a:lstStyle/>
        <a:p>
          <a:endParaRPr lang="en-US"/>
        </a:p>
      </dgm:t>
    </dgm:pt>
    <dgm:pt modelId="{923A20E4-64F5-421D-9F1E-A42E5389959F}" type="sibTrans" cxnId="{381DB097-65C1-4868-8451-FA0DE3A4C854}">
      <dgm:prSet/>
      <dgm:spPr/>
      <dgm:t>
        <a:bodyPr/>
        <a:lstStyle/>
        <a:p>
          <a:endParaRPr lang="en-US"/>
        </a:p>
      </dgm:t>
    </dgm:pt>
    <dgm:pt modelId="{C7B80B72-51AE-49BA-B3D5-0760BA015D41}">
      <dgm:prSet/>
      <dgm:spPr>
        <a:ln>
          <a:noFill/>
        </a:ln>
      </dgm:spPr>
      <dgm:t>
        <a:bodyPr/>
        <a:lstStyle/>
        <a:p>
          <a:r>
            <a:rPr lang="en-US">
              <a:solidFill>
                <a:srgbClr val="004473"/>
              </a:solidFill>
              <a:latin typeface="Roboto" panose="02000000000000000000" pitchFamily="2" charset="0"/>
              <a:ea typeface="Roboto" panose="02000000000000000000" pitchFamily="2" charset="0"/>
            </a:rPr>
            <a:t>Unmet needs</a:t>
          </a:r>
          <a:endParaRPr lang="en-US" dirty="0">
            <a:solidFill>
              <a:srgbClr val="004473"/>
            </a:solidFill>
            <a:latin typeface="Roboto" panose="02000000000000000000" pitchFamily="2" charset="0"/>
            <a:ea typeface="Roboto" panose="02000000000000000000" pitchFamily="2" charset="0"/>
          </a:endParaRPr>
        </a:p>
      </dgm:t>
    </dgm:pt>
    <dgm:pt modelId="{D9B1A079-21D2-45BC-9F76-9461B8957565}" type="parTrans" cxnId="{14BFAC3C-EB13-4BF9-B797-CDCE87FAFA66}">
      <dgm:prSet/>
      <dgm:spPr/>
      <dgm:t>
        <a:bodyPr/>
        <a:lstStyle/>
        <a:p>
          <a:endParaRPr lang="en-US"/>
        </a:p>
      </dgm:t>
    </dgm:pt>
    <dgm:pt modelId="{0DC99FE2-9A96-46A3-812B-292B90A9364B}" type="sibTrans" cxnId="{14BFAC3C-EB13-4BF9-B797-CDCE87FAFA66}">
      <dgm:prSet/>
      <dgm:spPr/>
      <dgm:t>
        <a:bodyPr/>
        <a:lstStyle/>
        <a:p>
          <a:endParaRPr lang="en-US"/>
        </a:p>
      </dgm:t>
    </dgm:pt>
    <dgm:pt modelId="{DF35F70B-98FB-476B-9A18-2A1C9E3A3928}">
      <dgm:prSet/>
      <dgm:spPr>
        <a:ln>
          <a:noFill/>
        </a:ln>
      </dgm:spPr>
      <dgm:t>
        <a:bodyPr/>
        <a:lstStyle/>
        <a:p>
          <a:r>
            <a:rPr lang="en-US" dirty="0">
              <a:solidFill>
                <a:srgbClr val="004473"/>
              </a:solidFill>
              <a:latin typeface="Roboto" panose="02000000000000000000" pitchFamily="2" charset="0"/>
              <a:ea typeface="Roboto" panose="02000000000000000000" pitchFamily="2" charset="0"/>
            </a:rPr>
            <a:t>Projects </a:t>
          </a:r>
        </a:p>
      </dgm:t>
    </dgm:pt>
    <dgm:pt modelId="{7ED8E0BE-13D8-42D8-B029-DA67C7A310A6}" type="parTrans" cxnId="{3A9D4788-DFB8-4030-A431-2199E2CF6833}">
      <dgm:prSet/>
      <dgm:spPr/>
      <dgm:t>
        <a:bodyPr/>
        <a:lstStyle/>
        <a:p>
          <a:endParaRPr lang="en-US"/>
        </a:p>
      </dgm:t>
    </dgm:pt>
    <dgm:pt modelId="{AFEF6D3C-9FF1-4000-98C9-A5C93F45A5D4}" type="sibTrans" cxnId="{3A9D4788-DFB8-4030-A431-2199E2CF6833}">
      <dgm:prSet/>
      <dgm:spPr/>
      <dgm:t>
        <a:bodyPr/>
        <a:lstStyle/>
        <a:p>
          <a:endParaRPr lang="en-US"/>
        </a:p>
      </dgm:t>
    </dgm:pt>
    <dgm:pt modelId="{25D5206D-5E86-4A30-8EA5-E0CEE9F5BFD5}">
      <dgm:prSet/>
      <dgm:spPr>
        <a:ln>
          <a:noFill/>
        </a:ln>
      </dgm:spPr>
      <dgm:t>
        <a:bodyPr/>
        <a:lstStyle/>
        <a:p>
          <a:r>
            <a:rPr lang="en-US" dirty="0">
              <a:solidFill>
                <a:srgbClr val="004473"/>
              </a:solidFill>
              <a:latin typeface="Roboto" panose="02000000000000000000" pitchFamily="2" charset="0"/>
              <a:ea typeface="Roboto" panose="02000000000000000000" pitchFamily="2" charset="0"/>
            </a:rPr>
            <a:t>Important deadlines and </a:t>
          </a:r>
          <a:br>
            <a:rPr lang="en-US" dirty="0">
              <a:solidFill>
                <a:srgbClr val="004473"/>
              </a:solidFill>
              <a:latin typeface="Roboto" panose="02000000000000000000" pitchFamily="2" charset="0"/>
              <a:ea typeface="Roboto" panose="02000000000000000000" pitchFamily="2" charset="0"/>
            </a:rPr>
          </a:br>
          <a:r>
            <a:rPr lang="en-US" dirty="0">
              <a:solidFill>
                <a:srgbClr val="004473"/>
              </a:solidFill>
              <a:latin typeface="Roboto" panose="02000000000000000000" pitchFamily="2" charset="0"/>
              <a:ea typeface="Roboto" panose="02000000000000000000" pitchFamily="2" charset="0"/>
            </a:rPr>
            <a:t>upcoming events</a:t>
          </a:r>
        </a:p>
      </dgm:t>
    </dgm:pt>
    <dgm:pt modelId="{5097AE8E-1E91-4F41-8EC7-FD547650E6A6}" type="parTrans" cxnId="{31407687-7C07-4D32-AF9E-0CB524573A4D}">
      <dgm:prSet/>
      <dgm:spPr/>
      <dgm:t>
        <a:bodyPr/>
        <a:lstStyle/>
        <a:p>
          <a:endParaRPr lang="en-US"/>
        </a:p>
      </dgm:t>
    </dgm:pt>
    <dgm:pt modelId="{4A4D57DB-FB4B-4096-A701-E8B7B3376BA6}" type="sibTrans" cxnId="{31407687-7C07-4D32-AF9E-0CB524573A4D}">
      <dgm:prSet/>
      <dgm:spPr/>
      <dgm:t>
        <a:bodyPr/>
        <a:lstStyle/>
        <a:p>
          <a:endParaRPr lang="en-US"/>
        </a:p>
      </dgm:t>
    </dgm:pt>
    <dgm:pt modelId="{06410882-C538-47FB-BEDE-A12E0B48BAC1}" type="pres">
      <dgm:prSet presAssocID="{2FB5C450-911E-42DD-B2EF-392297AC3B0C}" presName="diagram" presStyleCnt="0">
        <dgm:presLayoutVars>
          <dgm:dir/>
          <dgm:resizeHandles val="exact"/>
        </dgm:presLayoutVars>
      </dgm:prSet>
      <dgm:spPr/>
    </dgm:pt>
    <dgm:pt modelId="{D740DD44-03EF-463D-A0AC-D63D66EC7D23}" type="pres">
      <dgm:prSet presAssocID="{6A4350FE-E8F9-43F4-9D71-A61D33F3B0A5}" presName="node" presStyleLbl="node1" presStyleIdx="0" presStyleCnt="1" custLinFactNeighborY="-8406">
        <dgm:presLayoutVars>
          <dgm:bulletEnabled val="1"/>
        </dgm:presLayoutVars>
      </dgm:prSet>
      <dgm:spPr/>
    </dgm:pt>
  </dgm:ptLst>
  <dgm:cxnLst>
    <dgm:cxn modelId="{D3DA1306-38BE-4BBB-B0E0-AD3ADFA1D4C8}" type="presOf" srcId="{DF35F70B-98FB-476B-9A18-2A1C9E3A3928}" destId="{D740DD44-03EF-463D-A0AC-D63D66EC7D23}" srcOrd="0" destOrd="4" presId="urn:microsoft.com/office/officeart/2005/8/layout/default"/>
    <dgm:cxn modelId="{673C5031-FECF-485C-A0CE-AEF15FD355E9}" type="presOf" srcId="{25D5206D-5E86-4A30-8EA5-E0CEE9F5BFD5}" destId="{D740DD44-03EF-463D-A0AC-D63D66EC7D23}" srcOrd="0" destOrd="5" presId="urn:microsoft.com/office/officeart/2005/8/layout/default"/>
    <dgm:cxn modelId="{14BFAC3C-EB13-4BF9-B797-CDCE87FAFA66}" srcId="{6A4350FE-E8F9-43F4-9D71-A61D33F3B0A5}" destId="{C7B80B72-51AE-49BA-B3D5-0760BA015D41}" srcOrd="2" destOrd="0" parTransId="{D9B1A079-21D2-45BC-9F76-9461B8957565}" sibTransId="{0DC99FE2-9A96-46A3-812B-292B90A9364B}"/>
    <dgm:cxn modelId="{94F0555D-6AE9-4281-B3A5-F3CD1B68F6CC}" srcId="{6A4350FE-E8F9-43F4-9D71-A61D33F3B0A5}" destId="{832583A2-C946-4B1B-BE9E-7DB46CCB8D8E}" srcOrd="0" destOrd="0" parTransId="{EFED5954-BCCE-43AC-886F-05EFD6EBC48A}" sibTransId="{4856BF79-C3EB-41F0-9186-D311FB963969}"/>
    <dgm:cxn modelId="{E78C2D75-CF35-43A3-9B58-C371587B6C72}" srcId="{2FB5C450-911E-42DD-B2EF-392297AC3B0C}" destId="{6A4350FE-E8F9-43F4-9D71-A61D33F3B0A5}" srcOrd="0" destOrd="0" parTransId="{9ACF5F1D-8390-43B0-9543-3A3EEC739E9E}" sibTransId="{D956DFBF-71D9-4C0E-9429-13C3153FBEE9}"/>
    <dgm:cxn modelId="{0618FC76-6923-4115-8CBE-AF3586C9B5B8}" type="presOf" srcId="{6A4350FE-E8F9-43F4-9D71-A61D33F3B0A5}" destId="{D740DD44-03EF-463D-A0AC-D63D66EC7D23}" srcOrd="0" destOrd="0" presId="urn:microsoft.com/office/officeart/2005/8/layout/default"/>
    <dgm:cxn modelId="{31407687-7C07-4D32-AF9E-0CB524573A4D}" srcId="{6A4350FE-E8F9-43F4-9D71-A61D33F3B0A5}" destId="{25D5206D-5E86-4A30-8EA5-E0CEE9F5BFD5}" srcOrd="4" destOrd="0" parTransId="{5097AE8E-1E91-4F41-8EC7-FD547650E6A6}" sibTransId="{4A4D57DB-FB4B-4096-A701-E8B7B3376BA6}"/>
    <dgm:cxn modelId="{3A9D4788-DFB8-4030-A431-2199E2CF6833}" srcId="{6A4350FE-E8F9-43F4-9D71-A61D33F3B0A5}" destId="{DF35F70B-98FB-476B-9A18-2A1C9E3A3928}" srcOrd="3" destOrd="0" parTransId="{7ED8E0BE-13D8-42D8-B029-DA67C7A310A6}" sibTransId="{AFEF6D3C-9FF1-4000-98C9-A5C93F45A5D4}"/>
    <dgm:cxn modelId="{381DB097-65C1-4868-8451-FA0DE3A4C854}" srcId="{6A4350FE-E8F9-43F4-9D71-A61D33F3B0A5}" destId="{AF1634E4-3398-4BD9-97B5-F4DAA4CF5D20}" srcOrd="1" destOrd="0" parTransId="{3D673FA7-3417-48DF-AC4B-14DEF9530D04}" sibTransId="{923A20E4-64F5-421D-9F1E-A42E5389959F}"/>
    <dgm:cxn modelId="{24CB1998-685A-43FD-979A-3EDD310B8A34}" type="presOf" srcId="{832583A2-C946-4B1B-BE9E-7DB46CCB8D8E}" destId="{D740DD44-03EF-463D-A0AC-D63D66EC7D23}" srcOrd="0" destOrd="1" presId="urn:microsoft.com/office/officeart/2005/8/layout/default"/>
    <dgm:cxn modelId="{759F49A2-9F09-4372-9B8D-D07A36787C6D}" type="presOf" srcId="{2FB5C450-911E-42DD-B2EF-392297AC3B0C}" destId="{06410882-C538-47FB-BEDE-A12E0B48BAC1}" srcOrd="0" destOrd="0" presId="urn:microsoft.com/office/officeart/2005/8/layout/default"/>
    <dgm:cxn modelId="{759521D2-0F26-4017-9EA2-59BE8A2EA86D}" type="presOf" srcId="{AF1634E4-3398-4BD9-97B5-F4DAA4CF5D20}" destId="{D740DD44-03EF-463D-A0AC-D63D66EC7D23}" srcOrd="0" destOrd="2" presId="urn:microsoft.com/office/officeart/2005/8/layout/default"/>
    <dgm:cxn modelId="{417713EA-E716-4996-B317-E9F3C87B9228}" type="presOf" srcId="{C7B80B72-51AE-49BA-B3D5-0760BA015D41}" destId="{D740DD44-03EF-463D-A0AC-D63D66EC7D23}" srcOrd="0" destOrd="3" presId="urn:microsoft.com/office/officeart/2005/8/layout/default"/>
    <dgm:cxn modelId="{4947C2F4-870F-442E-AD72-E633842F3FC7}" type="presParOf" srcId="{06410882-C538-47FB-BEDE-A12E0B48BAC1}" destId="{D740DD44-03EF-463D-A0AC-D63D66EC7D23}"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47001-3E2A-4DB4-A596-AC01F8ED949F}">
      <dsp:nvSpPr>
        <dsp:cNvPr id="0" name=""/>
        <dsp:cNvSpPr/>
      </dsp:nvSpPr>
      <dsp:spPr>
        <a:xfrm>
          <a:off x="3575374" y="525175"/>
          <a:ext cx="1964707" cy="1310460"/>
        </a:xfrm>
        <a:prstGeom prst="rect">
          <a:avLst/>
        </a:prstGeom>
        <a:solidFill>
          <a:schemeClr val="dk2">
            <a:alpha val="90000"/>
            <a:tint val="40000"/>
            <a:hueOff val="0"/>
            <a:satOff val="0"/>
            <a:lumOff val="0"/>
            <a:alphaOff val="0"/>
          </a:schemeClr>
        </a:solidFill>
        <a:ln w="12700" cap="flat" cmpd="sng" algn="ctr">
          <a:solidFill>
            <a:srgbClr val="004473">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General Public</a:t>
          </a:r>
        </a:p>
      </dsp:txBody>
      <dsp:txXfrm>
        <a:off x="3889727" y="525175"/>
        <a:ext cx="1650354" cy="1310460"/>
      </dsp:txXfrm>
    </dsp:sp>
    <dsp:sp modelId="{0DB27BA5-2E27-44A2-AFDC-9CAF004B6076}">
      <dsp:nvSpPr>
        <dsp:cNvPr id="0" name=""/>
        <dsp:cNvSpPr/>
      </dsp:nvSpPr>
      <dsp:spPr>
        <a:xfrm>
          <a:off x="3575374" y="1835635"/>
          <a:ext cx="1964707" cy="1310460"/>
        </a:xfrm>
        <a:prstGeom prst="rect">
          <a:avLst/>
        </a:prstGeom>
        <a:solidFill>
          <a:schemeClr val="dk2">
            <a:alpha val="90000"/>
            <a:tint val="40000"/>
            <a:hueOff val="0"/>
            <a:satOff val="0"/>
            <a:lumOff val="0"/>
            <a:alphaOff val="0"/>
          </a:schemeClr>
        </a:solidFill>
        <a:ln w="12700" cap="flat" cmpd="sng" algn="ctr">
          <a:solidFill>
            <a:srgbClr val="004473">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b="1" kern="1200" dirty="0">
              <a:latin typeface="Roboto" panose="02000000000000000000" pitchFamily="2" charset="0"/>
              <a:ea typeface="Roboto" panose="02000000000000000000" pitchFamily="2" charset="0"/>
            </a:rPr>
            <a:t>Agencies &amp; Organizations</a:t>
          </a:r>
        </a:p>
      </dsp:txBody>
      <dsp:txXfrm>
        <a:off x="3889727" y="1835635"/>
        <a:ext cx="1650354" cy="1310460"/>
      </dsp:txXfrm>
    </dsp:sp>
    <dsp:sp modelId="{BEA0F3DB-2DCE-4E84-91AA-C149D2A3E48A}">
      <dsp:nvSpPr>
        <dsp:cNvPr id="0" name=""/>
        <dsp:cNvSpPr/>
      </dsp:nvSpPr>
      <dsp:spPr>
        <a:xfrm>
          <a:off x="3575374" y="3146096"/>
          <a:ext cx="1964707" cy="1310460"/>
        </a:xfrm>
        <a:prstGeom prst="rect">
          <a:avLst/>
        </a:prstGeom>
        <a:solidFill>
          <a:schemeClr val="dk2">
            <a:alpha val="90000"/>
            <a:tint val="40000"/>
            <a:hueOff val="0"/>
            <a:satOff val="0"/>
            <a:lumOff val="0"/>
            <a:alphaOff val="0"/>
          </a:schemeClr>
        </a:solidFill>
        <a:ln w="12700" cap="flat" cmpd="sng" algn="ctr">
          <a:solidFill>
            <a:srgbClr val="0044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b="1" kern="1200" dirty="0">
              <a:latin typeface="Roboto" panose="02000000000000000000" pitchFamily="2" charset="0"/>
              <a:ea typeface="Roboto" panose="02000000000000000000" pitchFamily="2" charset="0"/>
            </a:rPr>
            <a:t>Transportation Providers</a:t>
          </a:r>
        </a:p>
      </dsp:txBody>
      <dsp:txXfrm>
        <a:off x="3889727" y="3146096"/>
        <a:ext cx="1650354" cy="1310460"/>
      </dsp:txXfrm>
    </dsp:sp>
    <dsp:sp modelId="{93585DAC-9582-4877-A846-C5C1DD513D9D}">
      <dsp:nvSpPr>
        <dsp:cNvPr id="0" name=""/>
        <dsp:cNvSpPr/>
      </dsp:nvSpPr>
      <dsp:spPr>
        <a:xfrm>
          <a:off x="3575374" y="4456556"/>
          <a:ext cx="1964707" cy="1310460"/>
        </a:xfrm>
        <a:prstGeom prst="rect">
          <a:avLst/>
        </a:prstGeom>
        <a:solidFill>
          <a:schemeClr val="dk2">
            <a:alpha val="90000"/>
            <a:tint val="40000"/>
            <a:hueOff val="0"/>
            <a:satOff val="0"/>
            <a:lumOff val="0"/>
            <a:alphaOff val="0"/>
          </a:schemeClr>
        </a:solidFill>
        <a:ln w="12700" cap="flat" cmpd="sng" algn="ctr">
          <a:solidFill>
            <a:srgbClr val="004473">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b="1" kern="1200" dirty="0">
              <a:latin typeface="Roboto" panose="02000000000000000000" pitchFamily="2" charset="0"/>
              <a:ea typeface="Roboto" panose="02000000000000000000" pitchFamily="2" charset="0"/>
            </a:rPr>
            <a:t>Government </a:t>
          </a:r>
          <a:br>
            <a:rPr lang="en-US" sz="1700" b="1" kern="1200" dirty="0">
              <a:latin typeface="Roboto" panose="02000000000000000000" pitchFamily="2" charset="0"/>
              <a:ea typeface="Roboto" panose="02000000000000000000" pitchFamily="2" charset="0"/>
            </a:rPr>
          </a:br>
          <a:r>
            <a:rPr lang="en-US" sz="1700" b="1" kern="1200" dirty="0">
              <a:latin typeface="Roboto" panose="02000000000000000000" pitchFamily="2" charset="0"/>
              <a:ea typeface="Roboto" panose="02000000000000000000" pitchFamily="2" charset="0"/>
            </a:rPr>
            <a:t>or Elected Officials</a:t>
          </a:r>
          <a:endParaRPr lang="en-US" sz="1700" b="1" kern="1200" dirty="0"/>
        </a:p>
      </dsp:txBody>
      <dsp:txXfrm>
        <a:off x="3889727" y="4456556"/>
        <a:ext cx="1650354" cy="1310460"/>
      </dsp:txXfrm>
    </dsp:sp>
    <dsp:sp modelId="{3AE93198-A29E-4FA1-9331-A98E24E088E5}">
      <dsp:nvSpPr>
        <dsp:cNvPr id="0" name=""/>
        <dsp:cNvSpPr/>
      </dsp:nvSpPr>
      <dsp:spPr>
        <a:xfrm>
          <a:off x="2517137" y="110373"/>
          <a:ext cx="1309805" cy="1309805"/>
        </a:xfrm>
        <a:prstGeom prst="ellipse">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Roboto" panose="02000000000000000000" pitchFamily="2" charset="0"/>
              <a:ea typeface="Roboto" panose="02000000000000000000" pitchFamily="2" charset="0"/>
            </a:rPr>
            <a:t>Who</a:t>
          </a:r>
          <a:endParaRPr lang="en-US" sz="3600" kern="1200" dirty="0"/>
        </a:p>
      </dsp:txBody>
      <dsp:txXfrm>
        <a:off x="2708954" y="302190"/>
        <a:ext cx="926171" cy="926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0DD44-03EF-463D-A0AC-D63D66EC7D23}">
      <dsp:nvSpPr>
        <dsp:cNvPr id="0" name=""/>
        <dsp:cNvSpPr/>
      </dsp:nvSpPr>
      <dsp:spPr>
        <a:xfrm>
          <a:off x="0" y="548008"/>
          <a:ext cx="4530235" cy="2718141"/>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solidFill>
                <a:srgbClr val="004473"/>
              </a:solidFill>
              <a:latin typeface="Roboto" panose="02000000000000000000" pitchFamily="2" charset="0"/>
              <a:ea typeface="Roboto" panose="02000000000000000000" pitchFamily="2" charset="0"/>
            </a:rPr>
            <a:t>Talking Points: </a:t>
          </a:r>
          <a:endParaRPr lang="en-US" sz="2700" kern="1200" dirty="0">
            <a:solidFill>
              <a:srgbClr val="004473"/>
            </a:solidFill>
          </a:endParaRPr>
        </a:p>
        <a:p>
          <a:pPr marL="228600" lvl="1" indent="-228600" algn="l" defTabSz="933450">
            <a:lnSpc>
              <a:spcPct val="90000"/>
            </a:lnSpc>
            <a:spcBef>
              <a:spcPct val="0"/>
            </a:spcBef>
            <a:spcAft>
              <a:spcPct val="15000"/>
            </a:spcAft>
            <a:buChar char="•"/>
          </a:pPr>
          <a:r>
            <a:rPr lang="en-US" sz="2100" kern="1200" dirty="0">
              <a:solidFill>
                <a:srgbClr val="004473"/>
              </a:solidFill>
              <a:latin typeface="Roboto" panose="02000000000000000000" pitchFamily="2" charset="0"/>
              <a:ea typeface="Roboto" panose="02000000000000000000" pitchFamily="2" charset="0"/>
            </a:rPr>
            <a:t>Who are you, why are you there?</a:t>
          </a:r>
        </a:p>
        <a:p>
          <a:pPr marL="228600" lvl="1" indent="-228600" algn="l" defTabSz="933450">
            <a:lnSpc>
              <a:spcPct val="90000"/>
            </a:lnSpc>
            <a:spcBef>
              <a:spcPct val="0"/>
            </a:spcBef>
            <a:spcAft>
              <a:spcPct val="15000"/>
            </a:spcAft>
            <a:buChar char="•"/>
          </a:pPr>
          <a:r>
            <a:rPr lang="en-US" sz="2100" kern="1200" dirty="0">
              <a:solidFill>
                <a:srgbClr val="004473"/>
              </a:solidFill>
              <a:latin typeface="Roboto" panose="02000000000000000000" pitchFamily="2" charset="0"/>
              <a:ea typeface="Roboto" panose="02000000000000000000" pitchFamily="2" charset="0"/>
            </a:rPr>
            <a:t>Transit services offered</a:t>
          </a:r>
        </a:p>
        <a:p>
          <a:pPr marL="228600" lvl="1" indent="-228600" algn="l" defTabSz="933450">
            <a:lnSpc>
              <a:spcPct val="90000"/>
            </a:lnSpc>
            <a:spcBef>
              <a:spcPct val="0"/>
            </a:spcBef>
            <a:spcAft>
              <a:spcPct val="15000"/>
            </a:spcAft>
            <a:buChar char="•"/>
          </a:pPr>
          <a:r>
            <a:rPr lang="en-US" sz="2100" kern="1200">
              <a:solidFill>
                <a:srgbClr val="004473"/>
              </a:solidFill>
              <a:latin typeface="Roboto" panose="02000000000000000000" pitchFamily="2" charset="0"/>
              <a:ea typeface="Roboto" panose="02000000000000000000" pitchFamily="2" charset="0"/>
            </a:rPr>
            <a:t>Unmet needs</a:t>
          </a:r>
          <a:endParaRPr lang="en-US" sz="2100" kern="1200" dirty="0">
            <a:solidFill>
              <a:srgbClr val="004473"/>
            </a:solidFill>
            <a:latin typeface="Roboto" panose="02000000000000000000" pitchFamily="2" charset="0"/>
            <a:ea typeface="Roboto" panose="02000000000000000000" pitchFamily="2" charset="0"/>
          </a:endParaRPr>
        </a:p>
        <a:p>
          <a:pPr marL="228600" lvl="1" indent="-228600" algn="l" defTabSz="933450">
            <a:lnSpc>
              <a:spcPct val="90000"/>
            </a:lnSpc>
            <a:spcBef>
              <a:spcPct val="0"/>
            </a:spcBef>
            <a:spcAft>
              <a:spcPct val="15000"/>
            </a:spcAft>
            <a:buChar char="•"/>
          </a:pPr>
          <a:r>
            <a:rPr lang="en-US" sz="2100" kern="1200" dirty="0">
              <a:solidFill>
                <a:srgbClr val="004473"/>
              </a:solidFill>
              <a:latin typeface="Roboto" panose="02000000000000000000" pitchFamily="2" charset="0"/>
              <a:ea typeface="Roboto" panose="02000000000000000000" pitchFamily="2" charset="0"/>
            </a:rPr>
            <a:t>Projects </a:t>
          </a:r>
        </a:p>
        <a:p>
          <a:pPr marL="228600" lvl="1" indent="-228600" algn="l" defTabSz="933450">
            <a:lnSpc>
              <a:spcPct val="90000"/>
            </a:lnSpc>
            <a:spcBef>
              <a:spcPct val="0"/>
            </a:spcBef>
            <a:spcAft>
              <a:spcPct val="15000"/>
            </a:spcAft>
            <a:buChar char="•"/>
          </a:pPr>
          <a:r>
            <a:rPr lang="en-US" sz="2100" kern="1200" dirty="0">
              <a:solidFill>
                <a:srgbClr val="004473"/>
              </a:solidFill>
              <a:latin typeface="Roboto" panose="02000000000000000000" pitchFamily="2" charset="0"/>
              <a:ea typeface="Roboto" panose="02000000000000000000" pitchFamily="2" charset="0"/>
            </a:rPr>
            <a:t>Important deadlines and </a:t>
          </a:r>
          <a:br>
            <a:rPr lang="en-US" sz="2100" kern="1200" dirty="0">
              <a:solidFill>
                <a:srgbClr val="004473"/>
              </a:solidFill>
              <a:latin typeface="Roboto" panose="02000000000000000000" pitchFamily="2" charset="0"/>
              <a:ea typeface="Roboto" panose="02000000000000000000" pitchFamily="2" charset="0"/>
            </a:rPr>
          </a:br>
          <a:r>
            <a:rPr lang="en-US" sz="2100" kern="1200" dirty="0">
              <a:solidFill>
                <a:srgbClr val="004473"/>
              </a:solidFill>
              <a:latin typeface="Roboto" panose="02000000000000000000" pitchFamily="2" charset="0"/>
              <a:ea typeface="Roboto" panose="02000000000000000000" pitchFamily="2" charset="0"/>
            </a:rPr>
            <a:t>upcoming events</a:t>
          </a:r>
        </a:p>
      </dsp:txBody>
      <dsp:txXfrm>
        <a:off x="0" y="548008"/>
        <a:ext cx="4530235" cy="2718141"/>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5BAAD-9B27-4AE8-9E24-E304288B2BF9}"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ECFBD-D2E1-48EC-AA03-63847CA9FB0A}" type="slidenum">
              <a:rPr lang="en-US" smtClean="0"/>
              <a:t>‹#›</a:t>
            </a:fld>
            <a:endParaRPr lang="en-US"/>
          </a:p>
        </p:txBody>
      </p:sp>
    </p:spTree>
    <p:extLst>
      <p:ext uri="{BB962C8B-B14F-4D97-AF65-F5344CB8AC3E}">
        <p14:creationId xmlns:p14="http://schemas.microsoft.com/office/powerpoint/2010/main" val="1554326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B7301-732A-0545-B869-6DBD2CC1B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929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B7301-732A-0545-B869-6DBD2CC1B925}" type="slidenum">
              <a:rPr lang="en-US" smtClean="0"/>
              <a:t>11</a:t>
            </a:fld>
            <a:endParaRPr lang="en-US"/>
          </a:p>
        </p:txBody>
      </p:sp>
    </p:spTree>
    <p:extLst>
      <p:ext uri="{BB962C8B-B14F-4D97-AF65-F5344CB8AC3E}">
        <p14:creationId xmlns:p14="http://schemas.microsoft.com/office/powerpoint/2010/main" val="2037236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orbel" panose="020B0503020204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481DAD-64FA-4FB3-AA9F-9E01C48895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943691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mj-lt"/>
              <a:buAutoNum type="arabicPeriod"/>
            </a:pPr>
            <a:endParaRPr lang="en-US" sz="1100" b="1" dirty="0">
              <a:latin typeface="Roboto" panose="02000000000000000000" pitchFamily="2" charset="0"/>
              <a:ea typeface="Roboto" panose="02000000000000000000" pitchFamily="2" charset="0"/>
            </a:endParaRPr>
          </a:p>
          <a:p>
            <a:pPr lvl="0">
              <a:buFont typeface="+mj-lt"/>
              <a:buAutoNum type="arabicPeriod"/>
            </a:pPr>
            <a:r>
              <a:rPr lang="en-US" sz="1100" b="1" dirty="0">
                <a:latin typeface="Roboto" panose="02000000000000000000" pitchFamily="2" charset="0"/>
                <a:ea typeface="Roboto" panose="02000000000000000000" pitchFamily="2" charset="0"/>
              </a:rPr>
              <a:t>Talking points:</a:t>
            </a:r>
          </a:p>
          <a:p>
            <a:pPr lvl="1"/>
            <a:r>
              <a:rPr lang="en-US" sz="1050" dirty="0">
                <a:latin typeface="Roboto" panose="02000000000000000000" pitchFamily="2" charset="0"/>
                <a:ea typeface="Roboto" panose="02000000000000000000" pitchFamily="2" charset="0"/>
              </a:rPr>
              <a:t>Transit</a:t>
            </a:r>
          </a:p>
          <a:p>
            <a:pPr lvl="2"/>
            <a:r>
              <a:rPr lang="en-US" sz="900" dirty="0">
                <a:latin typeface="Roboto" panose="02000000000000000000" pitchFamily="2" charset="0"/>
                <a:ea typeface="Roboto" panose="02000000000000000000" pitchFamily="2" charset="0"/>
              </a:rPr>
              <a:t>The area I serve has: 2 public transit, 1 private taxi, 1 Uber driver, 2 faith-based transportation services, and five specialized transportation service providers for seniors and individuals with disabilities. </a:t>
            </a:r>
          </a:p>
          <a:p>
            <a:pPr lvl="2"/>
            <a:r>
              <a:rPr lang="en-US" sz="900" dirty="0">
                <a:latin typeface="Roboto" panose="02000000000000000000" pitchFamily="2" charset="0"/>
                <a:ea typeface="Roboto" panose="02000000000000000000" pitchFamily="2" charset="0"/>
              </a:rPr>
              <a:t>Transit services are struggling to meet all the needs in the community due to:</a:t>
            </a:r>
          </a:p>
          <a:p>
            <a:pPr lvl="3"/>
            <a:r>
              <a:rPr lang="en-US" sz="900" dirty="0">
                <a:latin typeface="Roboto" panose="02000000000000000000" pitchFamily="2" charset="0"/>
                <a:ea typeface="Roboto" panose="02000000000000000000" pitchFamily="2" charset="0"/>
              </a:rPr>
              <a:t>Funding</a:t>
            </a:r>
          </a:p>
          <a:p>
            <a:pPr lvl="3"/>
            <a:r>
              <a:rPr lang="en-US" sz="900" dirty="0">
                <a:latin typeface="Roboto" panose="02000000000000000000" pitchFamily="2" charset="0"/>
                <a:ea typeface="Roboto" panose="02000000000000000000" pitchFamily="2" charset="0"/>
              </a:rPr>
              <a:t>Lack of drivers</a:t>
            </a:r>
          </a:p>
          <a:p>
            <a:pPr lvl="3"/>
            <a:r>
              <a:rPr lang="en-US" sz="900" dirty="0">
                <a:latin typeface="Roboto" panose="02000000000000000000" pitchFamily="2" charset="0"/>
                <a:ea typeface="Roboto" panose="02000000000000000000" pitchFamily="2" charset="0"/>
              </a:rPr>
              <a:t>Lack of vehicles, maintenance parts, etc.</a:t>
            </a:r>
          </a:p>
          <a:p>
            <a:pPr lvl="3"/>
            <a:r>
              <a:rPr lang="en-US" sz="900" dirty="0">
                <a:latin typeface="Roboto" panose="02000000000000000000" pitchFamily="2" charset="0"/>
                <a:ea typeface="Roboto" panose="02000000000000000000" pitchFamily="2" charset="0"/>
              </a:rPr>
              <a:t>Technology</a:t>
            </a:r>
          </a:p>
          <a:p>
            <a:pPr lvl="2"/>
            <a:r>
              <a:rPr lang="en-US" sz="900" dirty="0">
                <a:latin typeface="Roboto" panose="02000000000000000000" pitchFamily="2" charset="0"/>
                <a:ea typeface="Roboto" panose="02000000000000000000" pitchFamily="2" charset="0"/>
              </a:rPr>
              <a:t>Transit assisted EMA with the state spring blizzard disaster recovery getting individuals to the document processing centers for claims. This is the first disaster recover project where there were claims of missing assistance due to lack of access to the facilities. </a:t>
            </a:r>
          </a:p>
          <a:p>
            <a:pPr lvl="1"/>
            <a:r>
              <a:rPr lang="en-US" sz="1100" dirty="0">
                <a:latin typeface="Roboto" panose="02000000000000000000" pitchFamily="2" charset="0"/>
                <a:ea typeface="Roboto" panose="02000000000000000000" pitchFamily="2" charset="0"/>
              </a:rPr>
              <a:t>Residents </a:t>
            </a:r>
          </a:p>
          <a:p>
            <a:pPr lvl="2"/>
            <a:r>
              <a:rPr lang="en-US" sz="1000" dirty="0">
                <a:latin typeface="Roboto" panose="02000000000000000000" pitchFamily="2" charset="0"/>
                <a:ea typeface="Roboto" panose="02000000000000000000" pitchFamily="2" charset="0"/>
              </a:rPr>
              <a:t>Our biggest unmet needs right now are:</a:t>
            </a:r>
          </a:p>
          <a:p>
            <a:pPr lvl="3"/>
            <a:r>
              <a:rPr lang="en-US" sz="1000" dirty="0">
                <a:latin typeface="Roboto" panose="02000000000000000000" pitchFamily="2" charset="0"/>
                <a:ea typeface="Roboto" panose="02000000000000000000" pitchFamily="2" charset="0"/>
              </a:rPr>
              <a:t>Access to medical facilities</a:t>
            </a:r>
          </a:p>
          <a:p>
            <a:pPr lvl="3"/>
            <a:r>
              <a:rPr lang="en-US" sz="1000" dirty="0">
                <a:latin typeface="Roboto" panose="02000000000000000000" pitchFamily="2" charset="0"/>
                <a:ea typeface="Roboto" panose="02000000000000000000" pitchFamily="2" charset="0"/>
              </a:rPr>
              <a:t>More services for individuals with disabilities</a:t>
            </a:r>
          </a:p>
          <a:p>
            <a:pPr lvl="3"/>
            <a:r>
              <a:rPr lang="en-US" sz="1000" dirty="0">
                <a:latin typeface="Roboto" panose="02000000000000000000" pitchFamily="2" charset="0"/>
                <a:ea typeface="Roboto" panose="02000000000000000000" pitchFamily="2" charset="0"/>
              </a:rPr>
              <a:t>Employment transportation</a:t>
            </a:r>
          </a:p>
          <a:p>
            <a:pPr lvl="3"/>
            <a:r>
              <a:rPr lang="en-US" sz="1000" dirty="0">
                <a:latin typeface="Roboto" panose="02000000000000000000" pitchFamily="2" charset="0"/>
                <a:ea typeface="Roboto" panose="02000000000000000000" pitchFamily="2" charset="0"/>
              </a:rPr>
              <a:t>Veterans need transportation for more than just medical</a:t>
            </a:r>
          </a:p>
          <a:p>
            <a:pPr lvl="3"/>
            <a:r>
              <a:rPr lang="en-US" sz="1000" dirty="0">
                <a:latin typeface="Roboto" panose="02000000000000000000" pitchFamily="2" charset="0"/>
                <a:ea typeface="Roboto" panose="02000000000000000000" pitchFamily="2" charset="0"/>
              </a:rPr>
              <a:t>Individuals are losing their freedom or children to the court system because of transportation to appointments</a:t>
            </a:r>
          </a:p>
          <a:p>
            <a:pPr lvl="3"/>
            <a:r>
              <a:rPr lang="en-US" sz="1000" dirty="0">
                <a:latin typeface="Roboto"/>
                <a:ea typeface="Roboto"/>
                <a:cs typeface="Roboto"/>
              </a:rPr>
              <a:t>Regulations or services that hinder the freedom of mobility for individuals. </a:t>
            </a:r>
            <a:endParaRPr lang="en-US" sz="1000" dirty="0">
              <a:latin typeface="Roboto" panose="02000000000000000000" pitchFamily="2" charset="0"/>
              <a:ea typeface="Roboto" panose="02000000000000000000" pitchFamily="2" charset="0"/>
            </a:endParaRPr>
          </a:p>
          <a:p>
            <a:pPr lvl="1"/>
            <a:r>
              <a:rPr lang="en-US" dirty="0">
                <a:latin typeface="Roboto" panose="02000000000000000000" pitchFamily="2" charset="0"/>
                <a:ea typeface="Roboto" panose="02000000000000000000" pitchFamily="2" charset="0"/>
              </a:rPr>
              <a:t>Mobility Management Program</a:t>
            </a:r>
          </a:p>
          <a:p>
            <a:pPr lvl="2"/>
            <a:r>
              <a:rPr lang="en-US" dirty="0">
                <a:latin typeface="Roboto" panose="02000000000000000000" pitchFamily="2" charset="0"/>
                <a:ea typeface="Roboto" panose="02000000000000000000" pitchFamily="2" charset="0"/>
              </a:rPr>
              <a:t>More individuals are being helped in the communities I serve. Last month I tracked that # of individuals were referred to available transportation services and that’s up by _% from last year. </a:t>
            </a:r>
          </a:p>
          <a:p>
            <a:pPr lvl="2"/>
            <a:r>
              <a:rPr lang="en-US" dirty="0">
                <a:latin typeface="Roboto" panose="02000000000000000000" pitchFamily="2" charset="0"/>
                <a:ea typeface="Roboto" panose="02000000000000000000" pitchFamily="2" charset="0"/>
              </a:rPr>
              <a:t>List the 3 top achievements the program did this year:</a:t>
            </a:r>
          </a:p>
          <a:p>
            <a:pPr lvl="3"/>
            <a:r>
              <a:rPr lang="en-US" dirty="0">
                <a:latin typeface="Roboto" panose="02000000000000000000" pitchFamily="2" charset="0"/>
                <a:ea typeface="Roboto" panose="02000000000000000000" pitchFamily="2" charset="0"/>
              </a:rPr>
              <a:t>Example: we developed a partnership with the tribal transit agencies to serve more individuals, new technology was procured for the transit agency making scheduling transit services easier for the public, and we established a silver key travel training program for seniors aging out of driving privileges. </a:t>
            </a:r>
          </a:p>
          <a:p>
            <a:pPr lvl="1"/>
            <a:r>
              <a:rPr lang="en-US" sz="1200" dirty="0">
                <a:latin typeface="Roboto" panose="02000000000000000000" pitchFamily="2" charset="0"/>
                <a:ea typeface="Roboto" panose="02000000000000000000" pitchFamily="2" charset="0"/>
              </a:rPr>
              <a:t>Take advantage of the opportunity for program engagement:</a:t>
            </a:r>
          </a:p>
          <a:p>
            <a:pPr lvl="2"/>
            <a:r>
              <a:rPr lang="en-US" sz="1200" dirty="0">
                <a:latin typeface="Roboto" panose="02000000000000000000" pitchFamily="2" charset="0"/>
                <a:ea typeface="Roboto" panose="02000000000000000000" pitchFamily="2" charset="0"/>
              </a:rPr>
              <a:t>Have you received any transportation complaints or needs that I can explore?</a:t>
            </a:r>
          </a:p>
          <a:p>
            <a:pPr lvl="2"/>
            <a:r>
              <a:rPr lang="en-US" sz="1200" dirty="0">
                <a:latin typeface="Roboto" panose="02000000000000000000" pitchFamily="2" charset="0"/>
                <a:ea typeface="Roboto" panose="02000000000000000000" pitchFamily="2" charset="0"/>
              </a:rPr>
              <a:t>What do you think are the biggest challenges to mobility are in our state or in my area?</a:t>
            </a:r>
          </a:p>
          <a:p>
            <a:endParaRPr lang="en-US" dirty="0"/>
          </a:p>
          <a:p>
            <a:r>
              <a:rPr lang="en-US" dirty="0"/>
              <a:t>Worksheet</a:t>
            </a:r>
          </a:p>
          <a:p>
            <a:endParaRPr lang="en-US" dirty="0"/>
          </a:p>
          <a:p>
            <a:pPr lvl="0"/>
            <a:r>
              <a:rPr lang="en-US" dirty="0"/>
              <a:t>Program</a:t>
            </a:r>
          </a:p>
          <a:p>
            <a:pPr lvl="1"/>
            <a:r>
              <a:rPr lang="en-US" dirty="0"/>
              <a:t>Info about the program</a:t>
            </a:r>
          </a:p>
          <a:p>
            <a:pPr lvl="1"/>
            <a:r>
              <a:rPr lang="en-US" dirty="0"/>
              <a:t>Top Initiatives (goals) and the unmet needs that they are addressing</a:t>
            </a:r>
          </a:p>
          <a:p>
            <a:pPr lvl="1"/>
            <a:r>
              <a:rPr lang="en-US" dirty="0"/>
              <a:t>What do you need from others?</a:t>
            </a:r>
          </a:p>
          <a:p>
            <a:pPr lvl="2"/>
            <a:r>
              <a:rPr lang="en-US" dirty="0"/>
              <a:t>attend upcoming meeting</a:t>
            </a:r>
          </a:p>
          <a:p>
            <a:pPr lvl="2"/>
            <a:r>
              <a:rPr lang="en-US" dirty="0"/>
              <a:t>funding</a:t>
            </a:r>
          </a:p>
          <a:p>
            <a:pPr lvl="2"/>
            <a:r>
              <a:rPr lang="en-US" dirty="0"/>
              <a:t>partnership/LOI</a:t>
            </a:r>
          </a:p>
          <a:p>
            <a:pPr lvl="0"/>
            <a:r>
              <a:rPr lang="en-US" dirty="0"/>
              <a:t>Transportation Providers</a:t>
            </a:r>
          </a:p>
          <a:p>
            <a:pPr lvl="1"/>
            <a:r>
              <a:rPr lang="en-US" dirty="0"/>
              <a:t># of service providers</a:t>
            </a:r>
          </a:p>
          <a:p>
            <a:pPr lvl="1"/>
            <a:r>
              <a:rPr lang="en-US" dirty="0"/>
              <a:t>Top initiatives &amp; needs</a:t>
            </a:r>
          </a:p>
          <a:p>
            <a:pPr lvl="1"/>
            <a:r>
              <a:rPr lang="en-US" dirty="0"/>
              <a:t>How to get involved</a:t>
            </a:r>
          </a:p>
          <a:p>
            <a:pPr lvl="0"/>
            <a:r>
              <a:rPr lang="en-US" dirty="0"/>
              <a:t>Service Area</a:t>
            </a:r>
          </a:p>
          <a:p>
            <a:pPr lvl="1"/>
            <a:r>
              <a:rPr lang="en-US" dirty="0"/>
              <a:t>Top unmet needs</a:t>
            </a:r>
          </a:p>
          <a:p>
            <a:pPr lvl="1"/>
            <a:r>
              <a:rPr lang="en-US" dirty="0"/>
              <a:t>Success stories</a:t>
            </a:r>
          </a:p>
          <a:p>
            <a:pPr lvl="1"/>
            <a:r>
              <a:rPr lang="en-US" dirty="0"/>
              <a:t>Resources and supports/Travel Training</a:t>
            </a:r>
          </a:p>
          <a:p>
            <a:endParaRPr lang="en-US" dirty="0"/>
          </a:p>
        </p:txBody>
      </p:sp>
      <p:sp>
        <p:nvSpPr>
          <p:cNvPr id="4" name="Slide Number Placeholder 3"/>
          <p:cNvSpPr>
            <a:spLocks noGrp="1"/>
          </p:cNvSpPr>
          <p:nvPr>
            <p:ph type="sldNum" sz="quarter" idx="5"/>
          </p:nvPr>
        </p:nvSpPr>
        <p:spPr/>
        <p:txBody>
          <a:bodyPr/>
          <a:lstStyle/>
          <a:p>
            <a:fld id="{6B95B5ED-73B5-484B-9B37-E3F1A11198E3}" type="slidenum">
              <a:rPr lang="en-US" smtClean="0"/>
              <a:t>27</a:t>
            </a:fld>
            <a:endParaRPr lang="en-US" dirty="0"/>
          </a:p>
        </p:txBody>
      </p:sp>
    </p:spTree>
    <p:extLst>
      <p:ext uri="{BB962C8B-B14F-4D97-AF65-F5344CB8AC3E}">
        <p14:creationId xmlns:p14="http://schemas.microsoft.com/office/powerpoint/2010/main" val="63424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5B5ED-73B5-484B-9B37-E3F1A11198E3}" type="slidenum">
              <a:rPr lang="en-US" smtClean="0"/>
              <a:t>29</a:t>
            </a:fld>
            <a:endParaRPr lang="en-US"/>
          </a:p>
        </p:txBody>
      </p:sp>
    </p:spTree>
    <p:extLst>
      <p:ext uri="{BB962C8B-B14F-4D97-AF65-F5344CB8AC3E}">
        <p14:creationId xmlns:p14="http://schemas.microsoft.com/office/powerpoint/2010/main" val="4259777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here- keep some raw notes on rider stories. These stories can be used to share with stakeholders and decision makers. </a:t>
            </a:r>
          </a:p>
        </p:txBody>
      </p:sp>
      <p:sp>
        <p:nvSpPr>
          <p:cNvPr id="4" name="Slide Number Placeholder 3"/>
          <p:cNvSpPr>
            <a:spLocks noGrp="1"/>
          </p:cNvSpPr>
          <p:nvPr>
            <p:ph type="sldNum" sz="quarter" idx="5"/>
          </p:nvPr>
        </p:nvSpPr>
        <p:spPr/>
        <p:txBody>
          <a:bodyPr/>
          <a:lstStyle/>
          <a:p>
            <a:fld id="{6B95B5ED-73B5-484B-9B37-E3F1A11198E3}" type="slidenum">
              <a:rPr lang="en-US" smtClean="0"/>
              <a:t>30</a:t>
            </a:fld>
            <a:endParaRPr lang="en-US"/>
          </a:p>
        </p:txBody>
      </p:sp>
    </p:spTree>
    <p:extLst>
      <p:ext uri="{BB962C8B-B14F-4D97-AF65-F5344CB8AC3E}">
        <p14:creationId xmlns:p14="http://schemas.microsoft.com/office/powerpoint/2010/main" val="690618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been in a city council meeting for a feasibility study to expand city transit to a growing suburb, and the mayor says to your request “we tried to put bus stops in back in the 80’s and nobody used transit so we tore them down. What makes you think it’ll work this time?”. </a:t>
            </a:r>
          </a:p>
          <a:p>
            <a:r>
              <a:rPr lang="en-US" dirty="0"/>
              <a:t>How do you answer the question</a:t>
            </a:r>
          </a:p>
          <a:p>
            <a:r>
              <a:rPr lang="en-US" dirty="0"/>
              <a:t>It’s been tried before, what make you think it’s going to work this time?</a:t>
            </a:r>
          </a:p>
          <a:p>
            <a:endParaRPr lang="en-US" dirty="0"/>
          </a:p>
          <a:p>
            <a:r>
              <a:rPr lang="en-US" dirty="0"/>
              <a:t>It’s good to prepare for these kind of questions because you’re going to be challenged. And for good reason- we have individuals who need well thought out programs. It’s the job of our government officials to ask the hard questions. </a:t>
            </a:r>
          </a:p>
          <a:p>
            <a:endParaRPr lang="en-US" dirty="0"/>
          </a:p>
          <a:p>
            <a:r>
              <a:rPr lang="en-US" dirty="0"/>
              <a:t>Think about asking clarifying questions back or exploring the reason in their previous claim. </a:t>
            </a:r>
          </a:p>
          <a:p>
            <a:pPr marL="228600" indent="-228600">
              <a:buAutoNum type="arabicPeriod"/>
            </a:pPr>
            <a:r>
              <a:rPr lang="en-US" dirty="0"/>
              <a:t>Did the service consider (enter points here) all factors when establishing the previous service?</a:t>
            </a:r>
          </a:p>
          <a:p>
            <a:pPr marL="228600" indent="-228600">
              <a:buAutoNum type="arabicPeriod"/>
            </a:pPr>
            <a:r>
              <a:rPr lang="en-US" dirty="0"/>
              <a:t>Why did it fail? </a:t>
            </a:r>
          </a:p>
          <a:p>
            <a:pPr marL="685800" lvl="1" indent="-228600">
              <a:buAutoNum type="arabicPeriod"/>
            </a:pPr>
            <a:r>
              <a:rPr lang="en-US" dirty="0"/>
              <a:t>Ridership wasn’t there- (the problem isn’t the ridership- there’s another factor when this happens – poor planning, service didn’t meet needs, etc.</a:t>
            </a:r>
          </a:p>
          <a:p>
            <a:pPr marL="685800" lvl="1" indent="-228600">
              <a:buAutoNum type="arabicPeriod"/>
            </a:pPr>
            <a:r>
              <a:rPr lang="en-US" dirty="0"/>
              <a:t>this could be because of failed marketing, poorly planned service that was not receptive to needs- just placed to put a “band aid on a bullet wound”</a:t>
            </a:r>
          </a:p>
          <a:p>
            <a:endParaRPr lang="en-US" dirty="0"/>
          </a:p>
          <a:p>
            <a:r>
              <a:rPr lang="en-US" dirty="0"/>
              <a:t>So, how can we learn from this and not make the same mistakes this time around?</a:t>
            </a:r>
          </a:p>
          <a:p>
            <a:r>
              <a:rPr lang="en-US" dirty="0"/>
              <a:t>Is there an opportunity to learn from past mistakes? ---- this could be a question to ask in order to get them to buy in. </a:t>
            </a:r>
          </a:p>
          <a:p>
            <a:endParaRPr lang="en-US" dirty="0"/>
          </a:p>
          <a:p>
            <a:endParaRPr lang="en-US" dirty="0"/>
          </a:p>
          <a:p>
            <a:r>
              <a:rPr lang="en-US" dirty="0"/>
              <a:t>Always be prepared for hard conversations!</a:t>
            </a:r>
          </a:p>
          <a:p>
            <a:endParaRPr lang="en-US" dirty="0"/>
          </a:p>
        </p:txBody>
      </p:sp>
      <p:sp>
        <p:nvSpPr>
          <p:cNvPr id="4" name="Slide Number Placeholder 3"/>
          <p:cNvSpPr>
            <a:spLocks noGrp="1"/>
          </p:cNvSpPr>
          <p:nvPr>
            <p:ph type="sldNum" sz="quarter" idx="5"/>
          </p:nvPr>
        </p:nvSpPr>
        <p:spPr/>
        <p:txBody>
          <a:bodyPr/>
          <a:lstStyle/>
          <a:p>
            <a:fld id="{6B95B5ED-73B5-484B-9B37-E3F1A11198E3}" type="slidenum">
              <a:rPr lang="en-US" smtClean="0"/>
              <a:t>33</a:t>
            </a:fld>
            <a:endParaRPr lang="en-US"/>
          </a:p>
        </p:txBody>
      </p:sp>
    </p:spTree>
    <p:extLst>
      <p:ext uri="{BB962C8B-B14F-4D97-AF65-F5344CB8AC3E}">
        <p14:creationId xmlns:p14="http://schemas.microsoft.com/office/powerpoint/2010/main" val="376120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5B5ED-73B5-484B-9B37-E3F1A11198E3}" type="slidenum">
              <a:rPr lang="en-US" smtClean="0"/>
              <a:t>34</a:t>
            </a:fld>
            <a:endParaRPr lang="en-US"/>
          </a:p>
        </p:txBody>
      </p:sp>
    </p:spTree>
    <p:extLst>
      <p:ext uri="{BB962C8B-B14F-4D97-AF65-F5344CB8AC3E}">
        <p14:creationId xmlns:p14="http://schemas.microsoft.com/office/powerpoint/2010/main" val="3539912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36BC8C-BBB0-0E4E-AFDE-34BD02EEB917}" type="slidenum">
              <a:rPr lang="en-US" smtClean="0"/>
              <a:t>46</a:t>
            </a:fld>
            <a:endParaRPr lang="en-US"/>
          </a:p>
        </p:txBody>
      </p:sp>
    </p:spTree>
    <p:extLst>
      <p:ext uri="{BB962C8B-B14F-4D97-AF65-F5344CB8AC3E}">
        <p14:creationId xmlns:p14="http://schemas.microsoft.com/office/powerpoint/2010/main" val="457131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719138"/>
            <a:ext cx="6386512" cy="3592512"/>
          </a:xfrm>
        </p:spPr>
      </p:sp>
      <p:sp>
        <p:nvSpPr>
          <p:cNvPr id="3" name="Notes Placeholder 2"/>
          <p:cNvSpPr>
            <a:spLocks noGrp="1"/>
          </p:cNvSpPr>
          <p:nvPr>
            <p:ph type="body" idx="1"/>
          </p:nvPr>
        </p:nvSpPr>
        <p:spPr/>
        <p:txBody>
          <a:bodyPr/>
          <a:lstStyle/>
          <a:p>
            <a:pPr algn="l"/>
            <a:r>
              <a:rPr lang="en-US" sz="1800">
                <a:solidFill>
                  <a:srgbClr val="000000"/>
                </a:solidFill>
                <a:latin typeface="Prodigy Sans"/>
              </a:rPr>
              <a:t>The where to find us</a:t>
            </a:r>
          </a:p>
          <a:p>
            <a:pPr algn="l"/>
            <a:endParaRPr lang="en-US" sz="1800">
              <a:solidFill>
                <a:srgbClr val="000000"/>
              </a:solidFill>
              <a:latin typeface="Prodigy Sans"/>
            </a:endParaRPr>
          </a:p>
          <a:p>
            <a:pPr algn="l"/>
            <a:r>
              <a:rPr lang="en-US" sz="1800">
                <a:solidFill>
                  <a:srgbClr val="000000"/>
                </a:solidFill>
                <a:latin typeface="Prodigy Sans"/>
              </a:rPr>
              <a:t>Visit our website for the latest information</a:t>
            </a:r>
          </a:p>
          <a:p>
            <a:pPr algn="l"/>
            <a:endParaRPr lang="en-US" sz="1800">
              <a:solidFill>
                <a:srgbClr val="000000"/>
              </a:solidFill>
              <a:latin typeface="Prodigy Sans"/>
            </a:endParaRPr>
          </a:p>
        </p:txBody>
      </p:sp>
      <p:sp>
        <p:nvSpPr>
          <p:cNvPr id="4" name="Slide Number Placeholder 3"/>
          <p:cNvSpPr>
            <a:spLocks noGrp="1"/>
          </p:cNvSpPr>
          <p:nvPr>
            <p:ph type="sldNum" sz="quarter" idx="10"/>
          </p:nvPr>
        </p:nvSpPr>
        <p:spPr/>
        <p:txBody>
          <a:bodyPr/>
          <a:lstStyle/>
          <a:p>
            <a:pPr defTabSz="945010">
              <a:defRPr/>
            </a:pPr>
            <a:fld id="{4F9F15F8-D290-47FD-8692-54B079B9FD16}" type="slidenum">
              <a:rPr lang="en-US">
                <a:solidFill>
                  <a:prstClr val="black"/>
                </a:solidFill>
                <a:latin typeface="Calibri" panose="020F0502020204030204"/>
              </a:rPr>
              <a:pPr defTabSz="945010">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10399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67ED6-0CA0-4195-AC1A-59AD30DEB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48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719138"/>
            <a:ext cx="6386512" cy="3592512"/>
          </a:xfrm>
        </p:spPr>
      </p:sp>
      <p:sp>
        <p:nvSpPr>
          <p:cNvPr id="3" name="Notes Placeholder 2"/>
          <p:cNvSpPr>
            <a:spLocks noGrp="1"/>
          </p:cNvSpPr>
          <p:nvPr>
            <p:ph type="body" idx="1"/>
          </p:nvPr>
        </p:nvSpPr>
        <p:spPr/>
        <p:txBody>
          <a:bodyPr/>
          <a:lstStyle/>
          <a:p>
            <a:pPr algn="l"/>
            <a:endParaRPr lang="en-US" sz="1200" dirty="0">
              <a:solidFill>
                <a:srgbClr val="000000"/>
              </a:solidFill>
              <a:latin typeface="+mn-lt"/>
            </a:endParaRPr>
          </a:p>
          <a:p>
            <a:pPr algn="l"/>
            <a:endParaRPr lang="en-US" sz="1800" dirty="0">
              <a:solidFill>
                <a:srgbClr val="000000"/>
              </a:solidFill>
              <a:latin typeface="Prodigy Sans"/>
            </a:endParaRPr>
          </a:p>
          <a:p>
            <a:pPr algn="l"/>
            <a:endParaRPr lang="en-US" sz="1800" dirty="0">
              <a:solidFill>
                <a:srgbClr val="000000"/>
              </a:solidFill>
              <a:latin typeface="Prodigy Sans"/>
            </a:endParaRPr>
          </a:p>
          <a:p>
            <a:pPr algn="l"/>
            <a:endParaRPr lang="en-US" sz="1800" dirty="0">
              <a:solidFill>
                <a:srgbClr val="000000"/>
              </a:solidFill>
              <a:latin typeface="Prodigy Sans"/>
            </a:endParaRPr>
          </a:p>
          <a:p>
            <a:pPr algn="l"/>
            <a:endParaRPr lang="en-US" sz="1800" dirty="0">
              <a:solidFill>
                <a:srgbClr val="000000"/>
              </a:solidFill>
              <a:latin typeface="Prodigy Sans"/>
            </a:endParaRPr>
          </a:p>
        </p:txBody>
      </p:sp>
      <p:sp>
        <p:nvSpPr>
          <p:cNvPr id="4" name="Slide Number Placeholder 3"/>
          <p:cNvSpPr>
            <a:spLocks noGrp="1"/>
          </p:cNvSpPr>
          <p:nvPr>
            <p:ph type="sldNum" sz="quarter" idx="10"/>
          </p:nvPr>
        </p:nvSpPr>
        <p:spPr/>
        <p:txBody>
          <a:bodyPr/>
          <a:lstStyle/>
          <a:p>
            <a:pPr marL="0" marR="0" lvl="0" indent="0" algn="r" defTabSz="945010" rtl="0" eaLnBrk="1" fontAlgn="auto" latinLnBrk="0" hangingPunct="1">
              <a:lnSpc>
                <a:spcPct val="100000"/>
              </a:lnSpc>
              <a:spcBef>
                <a:spcPts val="0"/>
              </a:spcBef>
              <a:spcAft>
                <a:spcPts val="0"/>
              </a:spcAft>
              <a:buClrTx/>
              <a:buSzTx/>
              <a:buFontTx/>
              <a:buNone/>
              <a:tabLst/>
              <a:defRPr/>
            </a:pPr>
            <a:fld id="{4F9F15F8-D290-47FD-8692-54B079B9FD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501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237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MG</a:t>
            </a:r>
          </a:p>
          <a:p>
            <a:r>
              <a:rPr lang="en-US" sz="2000" dirty="0"/>
              <a:t>This quote is especially true for older adults and people with disabilities. These populations often face great barriers to accessing transportation and when you consider those from marginalized communities, the challenges can be even greater.  </a:t>
            </a:r>
          </a:p>
          <a:p>
            <a:endParaRPr lang="en-US" sz="2000" dirty="0"/>
          </a:p>
          <a:p>
            <a:r>
              <a:rPr lang="en-US" sz="2000" dirty="0"/>
              <a:t>Accessible transportation is a civil rights issue.</a:t>
            </a:r>
          </a:p>
          <a:p>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rialMT"/>
                <a:ea typeface="Calibri" panose="020F0502020204030204" pitchFamily="34" charset="0"/>
                <a:cs typeface="ArialMT"/>
              </a:rPr>
              <a:t>Affordable and reliable transportation allows older adults and people with disabilities access to important opportunities in education, employment, health care, housing, and community life. Because our nation’s investments in transportation infrastructure have disproportionately favored cars and highways, those who cannot afford cars or do not drive cars often lack viable transportation options. Older adults and people with disabilities—particularly in rural areas—need accessible, affordable transportation options that bring employment, health care, education, housing, and community life within reach.”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rialMT"/>
                <a:ea typeface="Calibri" panose="020F0502020204030204" pitchFamily="34" charset="0"/>
                <a:cs typeface="ArialMT"/>
              </a:rPr>
              <a:t>Source: AAPD — https://www.civilrightsdocs.info/pdf/transportation/final-transportation-equity-disability.pdf</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a:p>
            <a:endParaRPr lang="en-US" sz="2000" dirty="0"/>
          </a:p>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B7301-732A-0545-B869-6DBD2CC1B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39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8188"/>
            <a:ext cx="6559550" cy="3689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8000"/>
              </a:lnSpc>
              <a:spcBef>
                <a:spcPts val="0"/>
              </a:spcBef>
              <a:spcAft>
                <a:spcPts val="0"/>
              </a:spcAft>
              <a:buClr>
                <a:schemeClr val="tx2"/>
              </a:buClr>
              <a:buSzTx/>
              <a:buFont typeface="Arial" panose="020B0604020202020204" pitchFamily="34" charset="0"/>
              <a:buNone/>
              <a:tabLst/>
              <a:defRPr/>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73833" rtl="0" eaLnBrk="1" fontAlgn="auto" latinLnBrk="0" hangingPunct="1">
              <a:lnSpc>
                <a:spcPct val="100000"/>
              </a:lnSpc>
              <a:spcBef>
                <a:spcPts val="0"/>
              </a:spcBef>
              <a:spcAft>
                <a:spcPts val="0"/>
              </a:spcAft>
              <a:buClrTx/>
              <a:buSzTx/>
              <a:buFontTx/>
              <a:buNone/>
              <a:tabLst/>
              <a:defRPr/>
            </a:pPr>
            <a:fld id="{4F9F15F8-D290-47FD-8692-54B079B9FD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83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237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BasicSans-Regular"/>
              </a:rPr>
              <a:t>MG</a:t>
            </a:r>
          </a:p>
          <a:p>
            <a:pPr algn="l"/>
            <a:r>
              <a:rPr lang="en-US" sz="1800" b="0" i="0" u="none" strike="noStrike" baseline="0" dirty="0">
                <a:latin typeface="BasicSans-Regular"/>
              </a:rPr>
              <a:t>conducted a nationwide survey of older adults, younger adults with disabilities and caregivers in 2021. A total of 2,435 diverse individuals responded, including African Americans, Asian Americans and Pacific Islanders, Hispanics, Native Americans, multi-racial individuals, immigrants, and people who identify  as LGBTQ from all 50 states and the District of Columbia. </a:t>
            </a:r>
          </a:p>
          <a:p>
            <a:pPr algn="l"/>
            <a:endParaRPr lang="en-US" sz="1800" b="0" i="0" u="none" strike="noStrike" baseline="0" dirty="0">
              <a:latin typeface="BasicSans-Regular"/>
            </a:endParaRPr>
          </a:p>
          <a:p>
            <a:pPr algn="l"/>
            <a:r>
              <a:rPr lang="en-US" sz="1800" b="0" i="0" u="none" strike="noStrike" baseline="0" dirty="0">
                <a:latin typeface="BasicSans-Regular"/>
              </a:rPr>
              <a:t>To delve deeper into the issues raised by the survey, NADTC embarked on an environmental scan consisting of focus groups with diverse older adults, younger adults with disabilities and caregivers and meetings with transportation stakeholders.</a:t>
            </a:r>
            <a:endParaRPr lang="en-US" dirty="0"/>
          </a:p>
        </p:txBody>
      </p:sp>
      <p:sp>
        <p:nvSpPr>
          <p:cNvPr id="4" name="Slide Number Placeholder 3"/>
          <p:cNvSpPr>
            <a:spLocks noGrp="1"/>
          </p:cNvSpPr>
          <p:nvPr>
            <p:ph type="sldNum" sz="quarter" idx="5"/>
          </p:nvPr>
        </p:nvSpPr>
        <p:spPr/>
        <p:txBody>
          <a:bodyPr/>
          <a:lstStyle/>
          <a:p>
            <a:fld id="{83644723-C535-4EF2-AEF1-4A42680B8EE0}" type="slidenum">
              <a:rPr lang="en-US" smtClean="0"/>
              <a:t>4</a:t>
            </a:fld>
            <a:endParaRPr lang="en-US"/>
          </a:p>
        </p:txBody>
      </p:sp>
    </p:spTree>
    <p:extLst>
      <p:ext uri="{BB962C8B-B14F-4D97-AF65-F5344CB8AC3E}">
        <p14:creationId xmlns:p14="http://schemas.microsoft.com/office/powerpoint/2010/main" val="263779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a:t>
            </a:r>
          </a:p>
          <a:p>
            <a:endParaRPr lang="en-US" dirty="0"/>
          </a:p>
          <a:p>
            <a:r>
              <a:rPr lang="en-US" dirty="0"/>
              <a:t>How we assess where our constituents are as it relates to DEI in their work. </a:t>
            </a:r>
          </a:p>
        </p:txBody>
      </p:sp>
      <p:sp>
        <p:nvSpPr>
          <p:cNvPr id="4" name="Slide Number Placeholder 3"/>
          <p:cNvSpPr>
            <a:spLocks noGrp="1"/>
          </p:cNvSpPr>
          <p:nvPr>
            <p:ph type="sldNum" sz="quarter" idx="5"/>
          </p:nvPr>
        </p:nvSpPr>
        <p:spPr/>
        <p:txBody>
          <a:bodyPr/>
          <a:lstStyle/>
          <a:p>
            <a:fld id="{D77B7301-732A-0545-B869-6DBD2CC1B925}" type="slidenum">
              <a:rPr lang="en-US" smtClean="0"/>
              <a:t>5</a:t>
            </a:fld>
            <a:endParaRPr lang="en-US"/>
          </a:p>
        </p:txBody>
      </p:sp>
    </p:spTree>
    <p:extLst>
      <p:ext uri="{BB962C8B-B14F-4D97-AF65-F5344CB8AC3E}">
        <p14:creationId xmlns:p14="http://schemas.microsoft.com/office/powerpoint/2010/main" val="16941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CD</a:t>
            </a:r>
          </a:p>
          <a:p>
            <a:pPr marL="0" indent="0">
              <a:buNone/>
            </a:pPr>
            <a:r>
              <a:rPr lang="en-US" dirty="0"/>
              <a:t>Suggestion to add for transition.</a:t>
            </a:r>
          </a:p>
        </p:txBody>
      </p:sp>
      <p:sp>
        <p:nvSpPr>
          <p:cNvPr id="4" name="Slide Number Placeholder 3"/>
          <p:cNvSpPr>
            <a:spLocks noGrp="1"/>
          </p:cNvSpPr>
          <p:nvPr>
            <p:ph type="sldNum" sz="quarter" idx="5"/>
          </p:nvPr>
        </p:nvSpPr>
        <p:spPr/>
        <p:txBody>
          <a:bodyPr/>
          <a:lstStyle/>
          <a:p>
            <a:fld id="{83644723-C535-4EF2-AEF1-4A42680B8EE0}" type="slidenum">
              <a:rPr lang="en-US" smtClean="0"/>
              <a:t>6</a:t>
            </a:fld>
            <a:endParaRPr lang="en-US"/>
          </a:p>
        </p:txBody>
      </p:sp>
    </p:spTree>
    <p:extLst>
      <p:ext uri="{BB962C8B-B14F-4D97-AF65-F5344CB8AC3E}">
        <p14:creationId xmlns:p14="http://schemas.microsoft.com/office/powerpoint/2010/main" val="1618956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2587796"/>
          </a:xfrm>
        </p:spPr>
        <p:txBody>
          <a:bodyPr/>
          <a:lstStyle/>
          <a:p>
            <a:endParaRPr lang="en-US" dirty="0"/>
          </a:p>
        </p:txBody>
      </p:sp>
      <p:sp>
        <p:nvSpPr>
          <p:cNvPr id="4" name="Slide Number Placeholder 3"/>
          <p:cNvSpPr>
            <a:spLocks noGrp="1"/>
          </p:cNvSpPr>
          <p:nvPr>
            <p:ph type="sldNum" sz="quarter" idx="5"/>
          </p:nvPr>
        </p:nvSpPr>
        <p:spPr/>
        <p:txBody>
          <a:bodyPr/>
          <a:lstStyle/>
          <a:p>
            <a:fld id="{D77B7301-732A-0545-B869-6DBD2CC1B925}" type="slidenum">
              <a:rPr lang="en-US" smtClean="0"/>
              <a:t>7</a:t>
            </a:fld>
            <a:endParaRPr lang="en-US"/>
          </a:p>
        </p:txBody>
      </p:sp>
    </p:spTree>
    <p:extLst>
      <p:ext uri="{BB962C8B-B14F-4D97-AF65-F5344CB8AC3E}">
        <p14:creationId xmlns:p14="http://schemas.microsoft.com/office/powerpoint/2010/main" val="3409700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83644723-C535-4EF2-AEF1-4A42680B8EE0}" type="slidenum">
              <a:rPr lang="en-US" smtClean="0"/>
              <a:t>8</a:t>
            </a:fld>
            <a:endParaRPr lang="en-US"/>
          </a:p>
        </p:txBody>
      </p:sp>
    </p:spTree>
    <p:extLst>
      <p:ext uri="{BB962C8B-B14F-4D97-AF65-F5344CB8AC3E}">
        <p14:creationId xmlns:p14="http://schemas.microsoft.com/office/powerpoint/2010/main" val="1264203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Toolkit created by CAC.  Many offered suggested tools, some assisted in writing certain sections, discussion at meetings regarding what to include and how to organize, proof-reading prior to publication.</a:t>
            </a:r>
          </a:p>
        </p:txBody>
      </p:sp>
      <p:sp>
        <p:nvSpPr>
          <p:cNvPr id="4" name="Slide Number Placeholder 3"/>
          <p:cNvSpPr>
            <a:spLocks noGrp="1"/>
          </p:cNvSpPr>
          <p:nvPr>
            <p:ph type="sldNum" sz="quarter" idx="5"/>
          </p:nvPr>
        </p:nvSpPr>
        <p:spPr/>
        <p:txBody>
          <a:bodyPr/>
          <a:lstStyle/>
          <a:p>
            <a:fld id="{D77B7301-732A-0545-B869-6DBD2CC1B925}" type="slidenum">
              <a:rPr lang="en-US" smtClean="0"/>
              <a:t>9</a:t>
            </a:fld>
            <a:endParaRPr lang="en-US"/>
          </a:p>
        </p:txBody>
      </p:sp>
    </p:spTree>
    <p:extLst>
      <p:ext uri="{BB962C8B-B14F-4D97-AF65-F5344CB8AC3E}">
        <p14:creationId xmlns:p14="http://schemas.microsoft.com/office/powerpoint/2010/main" val="1570234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16BC5B-C462-AE4D-8629-918373E55B9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dirty="0"/>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a:xfrm>
            <a:off x="543339" y="1597981"/>
            <a:ext cx="10810461" cy="4408439"/>
          </a:xfrm>
        </p:spPr>
        <p:txBody>
          <a:bodyPr/>
          <a:lstStyle>
            <a:lvl1pPr marL="457200" indent="-365760">
              <a:buClr>
                <a:schemeClr val="tx2"/>
              </a:buClr>
              <a:buFont typeface="Wingdings" panose="05000000000000000000" pitchFamily="2" charset="2"/>
              <a:buChar char="§"/>
              <a:defRPr>
                <a:solidFill>
                  <a:schemeClr val="tx1"/>
                </a:solidFill>
              </a:defRPr>
            </a:lvl1pPr>
            <a:lvl2pPr marL="731520" indent="-365760">
              <a:buFont typeface="Arial" panose="020B0604020202020204" pitchFamily="34" charset="0"/>
              <a:buChar char="•"/>
              <a:defRPr sz="2700">
                <a:solidFill>
                  <a:schemeClr val="tx1"/>
                </a:solidFill>
              </a:defRPr>
            </a:lvl2pPr>
            <a:lvl3pPr marL="1005840">
              <a:defRPr sz="2400">
                <a:solidFill>
                  <a:schemeClr val="tx1"/>
                </a:solidFill>
              </a:defRPr>
            </a:lvl3pPr>
            <a:lvl4pPr marL="1371600" indent="-228600">
              <a:buFont typeface="Courier New" panose="02070309020205020404" pitchFamily="49" charset="0"/>
              <a:buChar char="o"/>
              <a:defRPr sz="2400">
                <a:solidFill>
                  <a:schemeClr val="tx1"/>
                </a:solidFill>
              </a:defRPr>
            </a:lvl4pPr>
            <a:lvl5pPr marL="1737360">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DEAD3C6-0203-A443-B605-5D64AA4D025F}"/>
              </a:ext>
            </a:extLst>
          </p:cNvPr>
          <p:cNvSpPr>
            <a:spLocks noGrp="1"/>
          </p:cNvSpPr>
          <p:nvPr>
            <p:ph type="title"/>
          </p:nvPr>
        </p:nvSpPr>
        <p:spPr>
          <a:xfrm>
            <a:off x="543339" y="570019"/>
            <a:ext cx="10810461" cy="699981"/>
          </a:xfrm>
        </p:spPr>
        <p:txBody>
          <a:bodyPr anchor="t"/>
          <a:lstStyle/>
          <a:p>
            <a:r>
              <a:rPr lang="en-US" dirty="0"/>
              <a:t>Click to edit Master title style</a:t>
            </a:r>
          </a:p>
        </p:txBody>
      </p:sp>
    </p:spTree>
    <p:extLst>
      <p:ext uri="{BB962C8B-B14F-4D97-AF65-F5344CB8AC3E}">
        <p14:creationId xmlns:p14="http://schemas.microsoft.com/office/powerpoint/2010/main" val="2488608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F0A9A9-8669-FD41-ADB9-91C6F479A99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13" name="Rectangle 12">
            <a:extLst>
              <a:ext uri="{FF2B5EF4-FFF2-40B4-BE49-F238E27FC236}">
                <a16:creationId xmlns:a16="http://schemas.microsoft.com/office/drawing/2014/main" id="{3A437E8A-EF47-2946-8535-75368C7B5085}"/>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E4D231-EFF9-2A43-8C8C-7791258751E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5" name="Slide Number Placeholder 5">
            <a:extLst>
              <a:ext uri="{FF2B5EF4-FFF2-40B4-BE49-F238E27FC236}">
                <a16:creationId xmlns:a16="http://schemas.microsoft.com/office/drawing/2014/main" id="{52BBA889-CFA3-DA4F-9A3C-531239346958}"/>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6" name="Picture 15" descr="nadtc logo">
            <a:extLst>
              <a:ext uri="{FF2B5EF4-FFF2-40B4-BE49-F238E27FC236}">
                <a16:creationId xmlns:a16="http://schemas.microsoft.com/office/drawing/2014/main" id="{FDF9D348-1943-5D43-99F9-8C2BF9A8E472}"/>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11" name="Content Placeholder 10">
            <a:extLst>
              <a:ext uri="{FF2B5EF4-FFF2-40B4-BE49-F238E27FC236}">
                <a16:creationId xmlns:a16="http://schemas.microsoft.com/office/drawing/2014/main" id="{1E9F52AC-B1E2-4D41-A3F4-CECC5A14A4E6}"/>
              </a:ext>
            </a:extLst>
          </p:cNvPr>
          <p:cNvSpPr>
            <a:spLocks noGrp="1"/>
          </p:cNvSpPr>
          <p:nvPr>
            <p:ph sz="quarter" idx="13"/>
          </p:nvPr>
        </p:nvSpPr>
        <p:spPr>
          <a:xfrm>
            <a:off x="8031922" y="1460412"/>
            <a:ext cx="34290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8F973B-1EB5-044F-83E9-FFA79F1B8FFD}"/>
              </a:ext>
            </a:extLst>
          </p:cNvPr>
          <p:cNvSpPr>
            <a:spLocks noGrp="1"/>
          </p:cNvSpPr>
          <p:nvPr>
            <p:ph sz="half" idx="2"/>
          </p:nvPr>
        </p:nvSpPr>
        <p:spPr>
          <a:xfrm>
            <a:off x="4432300" y="1460412"/>
            <a:ext cx="34290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CC19A8A-FFDB-1B4B-82D0-1A54C7499A8B}"/>
              </a:ext>
            </a:extLst>
          </p:cNvPr>
          <p:cNvSpPr>
            <a:spLocks noGrp="1"/>
          </p:cNvSpPr>
          <p:nvPr>
            <p:ph sz="half" idx="1"/>
          </p:nvPr>
        </p:nvSpPr>
        <p:spPr>
          <a:xfrm>
            <a:off x="838200" y="1460412"/>
            <a:ext cx="34290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B5258C-F1C2-ED40-98CE-BF46AB380958}"/>
              </a:ext>
            </a:extLst>
          </p:cNvPr>
          <p:cNvSpPr>
            <a:spLocks noGrp="1"/>
          </p:cNvSpPr>
          <p:nvPr>
            <p:ph type="title"/>
          </p:nvPr>
        </p:nvSpPr>
        <p:spPr>
          <a:xfrm>
            <a:off x="838200" y="568304"/>
            <a:ext cx="10515600" cy="775252"/>
          </a:xfrm>
        </p:spPr>
        <p:txBody>
          <a:bodyPr anchor="t" anchorCtr="0"/>
          <a:lstStyle/>
          <a:p>
            <a:r>
              <a:rPr lang="en-US"/>
              <a:t>Click to edit Master title style</a:t>
            </a:r>
          </a:p>
        </p:txBody>
      </p:sp>
    </p:spTree>
    <p:extLst>
      <p:ext uri="{BB962C8B-B14F-4D97-AF65-F5344CB8AC3E}">
        <p14:creationId xmlns:p14="http://schemas.microsoft.com/office/powerpoint/2010/main" val="928637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F0A9A9-8669-FD41-ADB9-91C6F479A99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13" name="Rectangle 12">
            <a:extLst>
              <a:ext uri="{FF2B5EF4-FFF2-40B4-BE49-F238E27FC236}">
                <a16:creationId xmlns:a16="http://schemas.microsoft.com/office/drawing/2014/main" id="{3A437E8A-EF47-2946-8535-75368C7B5085}"/>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E4D231-EFF9-2A43-8C8C-7791258751E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5" name="Slide Number Placeholder 5">
            <a:extLst>
              <a:ext uri="{FF2B5EF4-FFF2-40B4-BE49-F238E27FC236}">
                <a16:creationId xmlns:a16="http://schemas.microsoft.com/office/drawing/2014/main" id="{52BBA889-CFA3-DA4F-9A3C-531239346958}"/>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6" name="Picture 15">
            <a:extLst>
              <a:ext uri="{FF2B5EF4-FFF2-40B4-BE49-F238E27FC236}">
                <a16:creationId xmlns:a16="http://schemas.microsoft.com/office/drawing/2014/main" id="{FDF9D348-1943-5D43-99F9-8C2BF9A8E472}"/>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20" name="Content Placeholder 2">
            <a:extLst>
              <a:ext uri="{FF2B5EF4-FFF2-40B4-BE49-F238E27FC236}">
                <a16:creationId xmlns:a16="http://schemas.microsoft.com/office/drawing/2014/main" id="{9C972583-6687-5F40-9547-8E83DBBCF298}"/>
              </a:ext>
            </a:extLst>
          </p:cNvPr>
          <p:cNvSpPr>
            <a:spLocks noGrp="1"/>
          </p:cNvSpPr>
          <p:nvPr>
            <p:ph sz="half" idx="18"/>
          </p:nvPr>
        </p:nvSpPr>
        <p:spPr>
          <a:xfrm>
            <a:off x="8761798" y="4089400"/>
            <a:ext cx="2603500" cy="1723556"/>
          </a:xfrm>
        </p:spPr>
        <p:txBody>
          <a:bodyPr/>
          <a:lstStyle>
            <a:lvl1pPr>
              <a:defRPr sz="2400" b="1"/>
            </a:lvl1pPr>
            <a:lvl2pPr marL="457200" indent="0" algn="r">
              <a:buFontTx/>
              <a:buNone/>
              <a:defRPr/>
            </a:lvl2pPr>
          </a:lstStyle>
          <a:p>
            <a:pPr lvl="0"/>
            <a:r>
              <a:rPr lang="en-US"/>
              <a:t>Click to edit Master text styles</a:t>
            </a:r>
          </a:p>
          <a:p>
            <a:pPr lvl="1"/>
            <a:r>
              <a:rPr lang="en-US"/>
              <a:t>Second level</a:t>
            </a:r>
          </a:p>
        </p:txBody>
      </p:sp>
      <p:sp>
        <p:nvSpPr>
          <p:cNvPr id="21" name="Picture Placeholder 7">
            <a:extLst>
              <a:ext uri="{FF2B5EF4-FFF2-40B4-BE49-F238E27FC236}">
                <a16:creationId xmlns:a16="http://schemas.microsoft.com/office/drawing/2014/main" id="{5EAE7F36-A3E9-4A44-ADF1-9A46677865D8}"/>
              </a:ext>
            </a:extLst>
          </p:cNvPr>
          <p:cNvSpPr>
            <a:spLocks noGrp="1"/>
          </p:cNvSpPr>
          <p:nvPr>
            <p:ph type="pic" sz="quarter" idx="19"/>
          </p:nvPr>
        </p:nvSpPr>
        <p:spPr>
          <a:xfrm>
            <a:off x="9060248" y="2070100"/>
            <a:ext cx="2006600" cy="2006600"/>
          </a:xfrm>
          <a:prstGeom prst="ellipse">
            <a:avLst/>
          </a:prstGeom>
        </p:spPr>
        <p:txBody>
          <a:bodyPr/>
          <a:lstStyle/>
          <a:p>
            <a:endParaRPr lang="en-US"/>
          </a:p>
        </p:txBody>
      </p:sp>
      <p:sp>
        <p:nvSpPr>
          <p:cNvPr id="18" name="Content Placeholder 2">
            <a:extLst>
              <a:ext uri="{FF2B5EF4-FFF2-40B4-BE49-F238E27FC236}">
                <a16:creationId xmlns:a16="http://schemas.microsoft.com/office/drawing/2014/main" id="{F01418F6-6D54-5F43-899A-3D56A3D6B583}"/>
              </a:ext>
            </a:extLst>
          </p:cNvPr>
          <p:cNvSpPr>
            <a:spLocks noGrp="1"/>
          </p:cNvSpPr>
          <p:nvPr>
            <p:ph sz="half" idx="16"/>
          </p:nvPr>
        </p:nvSpPr>
        <p:spPr>
          <a:xfrm>
            <a:off x="4794250" y="4089400"/>
            <a:ext cx="2603500" cy="1723556"/>
          </a:xfrm>
        </p:spPr>
        <p:txBody>
          <a:bodyPr/>
          <a:lstStyle>
            <a:lvl1pPr>
              <a:defRPr sz="2400" b="1"/>
            </a:lvl1pPr>
            <a:lvl2pPr marL="457200" indent="0" algn="r">
              <a:buFontTx/>
              <a:buNone/>
              <a:defRPr/>
            </a:lvl2pPr>
          </a:lstStyle>
          <a:p>
            <a:pPr lvl="0"/>
            <a:r>
              <a:rPr lang="en-US"/>
              <a:t>Click to edit Master text styles</a:t>
            </a:r>
          </a:p>
          <a:p>
            <a:pPr lvl="1"/>
            <a:r>
              <a:rPr lang="en-US"/>
              <a:t>Second level</a:t>
            </a:r>
          </a:p>
        </p:txBody>
      </p:sp>
      <p:sp>
        <p:nvSpPr>
          <p:cNvPr id="19" name="Picture Placeholder 7">
            <a:extLst>
              <a:ext uri="{FF2B5EF4-FFF2-40B4-BE49-F238E27FC236}">
                <a16:creationId xmlns:a16="http://schemas.microsoft.com/office/drawing/2014/main" id="{E2A7749F-254C-C445-A324-E4F8E03A34E8}"/>
              </a:ext>
            </a:extLst>
          </p:cNvPr>
          <p:cNvSpPr>
            <a:spLocks noGrp="1"/>
          </p:cNvSpPr>
          <p:nvPr>
            <p:ph type="pic" sz="quarter" idx="17"/>
          </p:nvPr>
        </p:nvSpPr>
        <p:spPr>
          <a:xfrm>
            <a:off x="5092700" y="2070100"/>
            <a:ext cx="2006600" cy="2006600"/>
          </a:xfrm>
          <a:prstGeom prst="ellipse">
            <a:avLst/>
          </a:prstGeom>
        </p:spPr>
        <p:txBody>
          <a:bodyPr/>
          <a:lstStyle/>
          <a:p>
            <a:endParaRPr lang="en-US"/>
          </a:p>
        </p:txBody>
      </p:sp>
      <p:sp>
        <p:nvSpPr>
          <p:cNvPr id="3" name="Content Placeholder 2">
            <a:extLst>
              <a:ext uri="{FF2B5EF4-FFF2-40B4-BE49-F238E27FC236}">
                <a16:creationId xmlns:a16="http://schemas.microsoft.com/office/drawing/2014/main" id="{BCC19A8A-FFDB-1B4B-82D0-1A54C7499A8B}"/>
              </a:ext>
            </a:extLst>
          </p:cNvPr>
          <p:cNvSpPr>
            <a:spLocks noGrp="1"/>
          </p:cNvSpPr>
          <p:nvPr>
            <p:ph sz="half" idx="1"/>
          </p:nvPr>
        </p:nvSpPr>
        <p:spPr>
          <a:xfrm>
            <a:off x="968118" y="4089400"/>
            <a:ext cx="2603500" cy="1723556"/>
          </a:xfrm>
        </p:spPr>
        <p:txBody>
          <a:bodyPr/>
          <a:lstStyle>
            <a:lvl1pPr>
              <a:defRPr sz="2400" b="1"/>
            </a:lvl1pPr>
            <a:lvl2pPr marL="0" indent="0" algn="r">
              <a:buFontTx/>
              <a:buNone/>
              <a:defRPr/>
            </a:lvl2pPr>
          </a:lstStyle>
          <a:p>
            <a:pPr lvl="0"/>
            <a:r>
              <a:rPr lang="en-US"/>
              <a:t>Click to edit Master text styles</a:t>
            </a:r>
          </a:p>
          <a:p>
            <a:pPr lvl="1"/>
            <a:r>
              <a:rPr lang="en-US"/>
              <a:t>Second level</a:t>
            </a:r>
          </a:p>
        </p:txBody>
      </p:sp>
      <p:sp>
        <p:nvSpPr>
          <p:cNvPr id="8" name="Picture Placeholder 7">
            <a:extLst>
              <a:ext uri="{FF2B5EF4-FFF2-40B4-BE49-F238E27FC236}">
                <a16:creationId xmlns:a16="http://schemas.microsoft.com/office/drawing/2014/main" id="{48C3FE58-2474-2148-9F5F-61873056469D}"/>
              </a:ext>
            </a:extLst>
          </p:cNvPr>
          <p:cNvSpPr>
            <a:spLocks noGrp="1"/>
          </p:cNvSpPr>
          <p:nvPr>
            <p:ph type="pic" sz="quarter" idx="15"/>
          </p:nvPr>
        </p:nvSpPr>
        <p:spPr>
          <a:xfrm>
            <a:off x="1266568" y="2070100"/>
            <a:ext cx="2006600" cy="2006600"/>
          </a:xfrm>
          <a:prstGeom prst="ellipse">
            <a:avLst/>
          </a:prstGeom>
        </p:spPr>
        <p:txBody>
          <a:bodyPr/>
          <a:lstStyle/>
          <a:p>
            <a:endParaRPr lang="en-US"/>
          </a:p>
        </p:txBody>
      </p:sp>
      <p:sp>
        <p:nvSpPr>
          <p:cNvPr id="6" name="Text Placeholder 5">
            <a:extLst>
              <a:ext uri="{FF2B5EF4-FFF2-40B4-BE49-F238E27FC236}">
                <a16:creationId xmlns:a16="http://schemas.microsoft.com/office/drawing/2014/main" id="{4FF3FF9C-58E3-EC4B-9037-2A619A9D603E}"/>
              </a:ext>
            </a:extLst>
          </p:cNvPr>
          <p:cNvSpPr>
            <a:spLocks noGrp="1"/>
          </p:cNvSpPr>
          <p:nvPr>
            <p:ph type="body" sz="quarter" idx="14"/>
          </p:nvPr>
        </p:nvSpPr>
        <p:spPr>
          <a:xfrm>
            <a:off x="838200" y="1435100"/>
            <a:ext cx="10515600" cy="440624"/>
          </a:xfrm>
        </p:spPr>
        <p:txBody>
          <a:bodyPr/>
          <a:lstStyle/>
          <a:p>
            <a:pPr lvl="0"/>
            <a:r>
              <a:rPr lang="en-US"/>
              <a:t>Click to edit Master text styles</a:t>
            </a:r>
          </a:p>
        </p:txBody>
      </p:sp>
      <p:sp>
        <p:nvSpPr>
          <p:cNvPr id="2" name="Title 1">
            <a:extLst>
              <a:ext uri="{FF2B5EF4-FFF2-40B4-BE49-F238E27FC236}">
                <a16:creationId xmlns:a16="http://schemas.microsoft.com/office/drawing/2014/main" id="{CCB5258C-F1C2-ED40-98CE-BF46AB380958}"/>
              </a:ext>
            </a:extLst>
          </p:cNvPr>
          <p:cNvSpPr>
            <a:spLocks noGrp="1"/>
          </p:cNvSpPr>
          <p:nvPr>
            <p:ph type="title"/>
          </p:nvPr>
        </p:nvSpPr>
        <p:spPr>
          <a:xfrm>
            <a:off x="838200" y="568304"/>
            <a:ext cx="10515600" cy="775252"/>
          </a:xfrm>
        </p:spPr>
        <p:txBody>
          <a:bodyPr anchor="t" anchorCtr="0"/>
          <a:lstStyle/>
          <a:p>
            <a:r>
              <a:rPr lang="en-US"/>
              <a:t>Click to edit Master title style</a:t>
            </a:r>
          </a:p>
        </p:txBody>
      </p:sp>
    </p:spTree>
    <p:extLst>
      <p:ext uri="{BB962C8B-B14F-4D97-AF65-F5344CB8AC3E}">
        <p14:creationId xmlns:p14="http://schemas.microsoft.com/office/powerpoint/2010/main" val="417730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Two Content-side by s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F0A9A9-8669-FD41-ADB9-91C6F479A99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13" name="Rectangle 12">
            <a:extLst>
              <a:ext uri="{FF2B5EF4-FFF2-40B4-BE49-F238E27FC236}">
                <a16:creationId xmlns:a16="http://schemas.microsoft.com/office/drawing/2014/main" id="{3A437E8A-EF47-2946-8535-75368C7B5085}"/>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E4D231-EFF9-2A43-8C8C-7791258751E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5" name="Slide Number Placeholder 5">
            <a:extLst>
              <a:ext uri="{FF2B5EF4-FFF2-40B4-BE49-F238E27FC236}">
                <a16:creationId xmlns:a16="http://schemas.microsoft.com/office/drawing/2014/main" id="{52BBA889-CFA3-DA4F-9A3C-531239346958}"/>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6" name="Picture 15" descr="nadtc logo">
            <a:extLst>
              <a:ext uri="{FF2B5EF4-FFF2-40B4-BE49-F238E27FC236}">
                <a16:creationId xmlns:a16="http://schemas.microsoft.com/office/drawing/2014/main" id="{FDF9D348-1943-5D43-99F9-8C2BF9A8E472}"/>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4" name="Content Placeholder 3">
            <a:extLst>
              <a:ext uri="{FF2B5EF4-FFF2-40B4-BE49-F238E27FC236}">
                <a16:creationId xmlns:a16="http://schemas.microsoft.com/office/drawing/2014/main" id="{CE8F973B-1EB5-044F-83E9-FFA79F1B8FFD}"/>
              </a:ext>
            </a:extLst>
          </p:cNvPr>
          <p:cNvSpPr>
            <a:spLocks noGrp="1"/>
          </p:cNvSpPr>
          <p:nvPr>
            <p:ph sz="half" idx="2"/>
          </p:nvPr>
        </p:nvSpPr>
        <p:spPr>
          <a:xfrm>
            <a:off x="6231835" y="1460412"/>
            <a:ext cx="5150004"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CC19A8A-FFDB-1B4B-82D0-1A54C7499A8B}"/>
              </a:ext>
            </a:extLst>
          </p:cNvPr>
          <p:cNvSpPr>
            <a:spLocks noGrp="1"/>
          </p:cNvSpPr>
          <p:nvPr>
            <p:ph sz="half" idx="1"/>
          </p:nvPr>
        </p:nvSpPr>
        <p:spPr>
          <a:xfrm>
            <a:off x="838200" y="1460412"/>
            <a:ext cx="5150005"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B5258C-F1C2-ED40-98CE-BF46AB380958}"/>
              </a:ext>
            </a:extLst>
          </p:cNvPr>
          <p:cNvSpPr>
            <a:spLocks noGrp="1"/>
          </p:cNvSpPr>
          <p:nvPr>
            <p:ph type="title"/>
          </p:nvPr>
        </p:nvSpPr>
        <p:spPr>
          <a:xfrm>
            <a:off x="838200" y="568304"/>
            <a:ext cx="10515600" cy="775252"/>
          </a:xfrm>
        </p:spPr>
        <p:txBody>
          <a:bodyPr anchor="t" anchorCtr="0"/>
          <a:lstStyle/>
          <a:p>
            <a:r>
              <a:rPr lang="en-US"/>
              <a:t>Click to edit Master title style</a:t>
            </a:r>
          </a:p>
        </p:txBody>
      </p:sp>
    </p:spTree>
    <p:extLst>
      <p:ext uri="{BB962C8B-B14F-4D97-AF65-F5344CB8AC3E}">
        <p14:creationId xmlns:p14="http://schemas.microsoft.com/office/powerpoint/2010/main" val="1325869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12" name="Rectangle 11"/>
          <p:cNvSpPr/>
          <p:nvPr userDrawn="1"/>
        </p:nvSpPr>
        <p:spPr>
          <a:xfrm>
            <a:off x="0" y="-12192"/>
            <a:ext cx="12205547" cy="6870192"/>
          </a:xfrm>
          <a:prstGeom prst="rect">
            <a:avLst/>
          </a:prstGeom>
          <a:solidFill>
            <a:srgbClr val="0044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 name="Title 1"/>
          <p:cNvSpPr>
            <a:spLocks noGrp="1"/>
          </p:cNvSpPr>
          <p:nvPr>
            <p:ph type="title"/>
          </p:nvPr>
        </p:nvSpPr>
        <p:spPr>
          <a:xfrm>
            <a:off x="963084" y="2748789"/>
            <a:ext cx="10363200" cy="1362076"/>
          </a:xfrm>
        </p:spPr>
        <p:txBody>
          <a:bodyPr anchor="t">
            <a:noAutofit/>
          </a:bodyPr>
          <a:lstStyle>
            <a:lvl1pPr algn="l">
              <a:defRPr sz="4320" b="1" cap="all">
                <a:solidFill>
                  <a:srgbClr val="FFFFFF"/>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Text Placeholder 2"/>
          <p:cNvSpPr>
            <a:spLocks noGrp="1"/>
          </p:cNvSpPr>
          <p:nvPr>
            <p:ph type="body" idx="1"/>
          </p:nvPr>
        </p:nvSpPr>
        <p:spPr>
          <a:xfrm>
            <a:off x="963084" y="651193"/>
            <a:ext cx="10363200" cy="1500187"/>
          </a:xfrm>
        </p:spPr>
        <p:txBody>
          <a:bodyPr anchor="b"/>
          <a:lstStyle>
            <a:lvl1pPr marL="0" indent="0">
              <a:buNone/>
              <a:defRPr sz="2400">
                <a:solidFill>
                  <a:srgbClr val="FFFFFF"/>
                </a:solidFill>
                <a:latin typeface="Roboto" panose="02000000000000000000" pitchFamily="2" charset="0"/>
                <a:ea typeface="Roboto" panose="02000000000000000000" pitchFamily="2" charset="0"/>
                <a:cs typeface="Roboto" panose="02000000000000000000" pitchFamily="2" charset="0"/>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13846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60">
                <a:latin typeface="Roboto" panose="02000000000000000000" pitchFamily="2" charset="0"/>
                <a:ea typeface="Roboto" panose="02000000000000000000" pitchFamily="2" charset="0"/>
                <a:cs typeface="Roboto" panose="02000000000000000000" pitchFamily="2" charset="0"/>
              </a:defRPr>
            </a:lvl1pPr>
            <a:lvl2pPr>
              <a:defRPr sz="2880">
                <a:latin typeface="Roboto" panose="02000000000000000000" pitchFamily="2" charset="0"/>
                <a:ea typeface="Roboto" panose="02000000000000000000" pitchFamily="2" charset="0"/>
                <a:cs typeface="Roboto" panose="02000000000000000000" pitchFamily="2" charset="0"/>
              </a:defRPr>
            </a:lvl2pPr>
            <a:lvl3pPr>
              <a:defRPr sz="2400">
                <a:latin typeface="Roboto" panose="02000000000000000000" pitchFamily="2" charset="0"/>
                <a:ea typeface="Roboto" panose="02000000000000000000" pitchFamily="2" charset="0"/>
                <a:cs typeface="Roboto" panose="02000000000000000000" pitchFamily="2" charset="0"/>
              </a:defRPr>
            </a:lvl3pPr>
            <a:lvl4pPr>
              <a:defRPr sz="2160">
                <a:latin typeface="Roboto" panose="02000000000000000000" pitchFamily="2" charset="0"/>
                <a:ea typeface="Roboto" panose="02000000000000000000" pitchFamily="2" charset="0"/>
                <a:cs typeface="Roboto" panose="02000000000000000000" pitchFamily="2" charset="0"/>
              </a:defRPr>
            </a:lvl4pPr>
            <a:lvl5pPr>
              <a:defRPr sz="2160">
                <a:latin typeface="Roboto" panose="02000000000000000000" pitchFamily="2" charset="0"/>
                <a:ea typeface="Roboto" panose="02000000000000000000" pitchFamily="2" charset="0"/>
                <a:cs typeface="Roboto" panose="02000000000000000000" pitchFamily="2" charset="0"/>
              </a:defRPr>
            </a:lvl5pPr>
            <a:lvl6pPr>
              <a:defRPr sz="2160"/>
            </a:lvl6pPr>
            <a:lvl7pPr>
              <a:defRPr sz="2160"/>
            </a:lvl7pPr>
            <a:lvl8pPr>
              <a:defRPr sz="2160"/>
            </a:lvl8pPr>
            <a:lvl9pPr>
              <a:defRPr sz="21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0"/>
            <a:ext cx="5384800" cy="4525963"/>
          </a:xfrm>
        </p:spPr>
        <p:txBody>
          <a:bodyPr/>
          <a:lstStyle>
            <a:lvl1pPr>
              <a:defRPr sz="3360">
                <a:latin typeface="Roboto" panose="02000000000000000000" pitchFamily="2" charset="0"/>
                <a:ea typeface="Roboto" panose="02000000000000000000" pitchFamily="2" charset="0"/>
                <a:cs typeface="Roboto" panose="02000000000000000000" pitchFamily="2" charset="0"/>
              </a:defRPr>
            </a:lvl1pPr>
            <a:lvl2pPr>
              <a:defRPr sz="2880">
                <a:latin typeface="Roboto" panose="02000000000000000000" pitchFamily="2" charset="0"/>
                <a:ea typeface="Roboto" panose="02000000000000000000" pitchFamily="2" charset="0"/>
                <a:cs typeface="Roboto" panose="02000000000000000000" pitchFamily="2" charset="0"/>
              </a:defRPr>
            </a:lvl2pPr>
            <a:lvl3pPr>
              <a:defRPr sz="2400">
                <a:latin typeface="Roboto" panose="02000000000000000000" pitchFamily="2" charset="0"/>
                <a:ea typeface="Roboto" panose="02000000000000000000" pitchFamily="2" charset="0"/>
                <a:cs typeface="Roboto" panose="02000000000000000000" pitchFamily="2" charset="0"/>
              </a:defRPr>
            </a:lvl3pPr>
            <a:lvl4pPr>
              <a:defRPr sz="2160">
                <a:latin typeface="Roboto" panose="02000000000000000000" pitchFamily="2" charset="0"/>
                <a:ea typeface="Roboto" panose="02000000000000000000" pitchFamily="2" charset="0"/>
                <a:cs typeface="Roboto" panose="02000000000000000000" pitchFamily="2" charset="0"/>
              </a:defRPr>
            </a:lvl4pPr>
            <a:lvl5pPr>
              <a:defRPr sz="2160">
                <a:latin typeface="Roboto" panose="02000000000000000000" pitchFamily="2" charset="0"/>
                <a:ea typeface="Roboto" panose="02000000000000000000" pitchFamily="2" charset="0"/>
                <a:cs typeface="Roboto" panose="02000000000000000000" pitchFamily="2" charset="0"/>
              </a:defRPr>
            </a:lvl5pPr>
            <a:lvl6pPr>
              <a:defRPr sz="2160"/>
            </a:lvl6pPr>
            <a:lvl7pPr>
              <a:defRPr sz="2160"/>
            </a:lvl7pPr>
            <a:lvl8pPr>
              <a:defRPr sz="2160"/>
            </a:lvl8pPr>
            <a:lvl9pPr>
              <a:defRPr sz="21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Oval 7"/>
          <p:cNvSpPr/>
          <p:nvPr userDrawn="1"/>
        </p:nvSpPr>
        <p:spPr>
          <a:xfrm>
            <a:off x="11216992" y="6230112"/>
            <a:ext cx="365408" cy="328867"/>
          </a:xfrm>
          <a:prstGeom prst="ellipse">
            <a:avLst/>
          </a:prstGeom>
          <a:solidFill>
            <a:srgbClr val="0044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0" name="Slide Number Placeholder 5"/>
          <p:cNvSpPr>
            <a:spLocks noGrp="1"/>
          </p:cNvSpPr>
          <p:nvPr>
            <p:ph type="sldNum" sz="quarter" idx="12"/>
          </p:nvPr>
        </p:nvSpPr>
        <p:spPr>
          <a:xfrm>
            <a:off x="11040534" y="6192187"/>
            <a:ext cx="718325" cy="365125"/>
          </a:xfrm>
        </p:spPr>
        <p:txBody>
          <a:bodyPr/>
          <a:lstStyle>
            <a:lvl1pPr algn="ctr">
              <a:defRPr sz="1080">
                <a:solidFill>
                  <a:srgbClr val="FFFFFF"/>
                </a:solidFill>
                <a:latin typeface="Roboto" panose="02000000000000000000" pitchFamily="2" charset="0"/>
                <a:ea typeface="Roboto" panose="02000000000000000000" pitchFamily="2" charset="0"/>
                <a:cs typeface="Roboto" panose="02000000000000000000" pitchFamily="2" charset="0"/>
              </a:defRPr>
            </a:lvl1pPr>
          </a:lstStyle>
          <a:p>
            <a:fld id="{2EF00467-2C26-C343-9763-9BDDADED9A2F}" type="slidenum">
              <a:rPr lang="en-US" smtClean="0"/>
              <a:pPr/>
              <a:t>‹#›</a:t>
            </a:fld>
            <a:endParaRPr lang="en-US" dirty="0"/>
          </a:p>
        </p:txBody>
      </p:sp>
      <p:pic>
        <p:nvPicPr>
          <p:cNvPr id="9" name="Picture 8"/>
          <p:cNvPicPr>
            <a:picLocks noChangeAspect="1"/>
          </p:cNvPicPr>
          <p:nvPr userDrawn="1"/>
        </p:nvPicPr>
        <p:blipFill>
          <a:blip r:embed="rId2"/>
          <a:stretch>
            <a:fillRect/>
          </a:stretch>
        </p:blipFill>
        <p:spPr>
          <a:xfrm>
            <a:off x="534342" y="5949742"/>
            <a:ext cx="1586089" cy="620353"/>
          </a:xfrm>
          <a:prstGeom prst="rect">
            <a:avLst/>
          </a:prstGeom>
        </p:spPr>
      </p:pic>
    </p:spTree>
    <p:extLst>
      <p:ext uri="{BB962C8B-B14F-4D97-AF65-F5344CB8AC3E}">
        <p14:creationId xmlns:p14="http://schemas.microsoft.com/office/powerpoint/2010/main" val="3507321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6" name="Oval 5"/>
          <p:cNvSpPr/>
          <p:nvPr userDrawn="1"/>
        </p:nvSpPr>
        <p:spPr>
          <a:xfrm>
            <a:off x="11216992" y="6230112"/>
            <a:ext cx="365408" cy="328867"/>
          </a:xfrm>
          <a:prstGeom prst="ellipse">
            <a:avLst/>
          </a:prstGeom>
          <a:solidFill>
            <a:srgbClr val="0044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 name="Slide Number Placeholder 5"/>
          <p:cNvSpPr>
            <a:spLocks noGrp="1"/>
          </p:cNvSpPr>
          <p:nvPr>
            <p:ph type="sldNum" sz="quarter" idx="12"/>
          </p:nvPr>
        </p:nvSpPr>
        <p:spPr>
          <a:xfrm>
            <a:off x="11040534" y="6192187"/>
            <a:ext cx="718325" cy="365125"/>
          </a:xfrm>
        </p:spPr>
        <p:txBody>
          <a:bodyPr/>
          <a:lstStyle>
            <a:lvl1pPr algn="ctr">
              <a:defRPr sz="1080">
                <a:solidFill>
                  <a:srgbClr val="FFFFFF"/>
                </a:solidFill>
                <a:latin typeface="Roboto" panose="02000000000000000000" pitchFamily="2" charset="0"/>
                <a:ea typeface="Roboto" panose="02000000000000000000" pitchFamily="2" charset="0"/>
                <a:cs typeface="Roboto" panose="02000000000000000000" pitchFamily="2" charset="0"/>
              </a:defRPr>
            </a:lvl1pPr>
          </a:lstStyle>
          <a:p>
            <a:fld id="{2EF00467-2C26-C343-9763-9BDDADED9A2F}"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534342" y="5949742"/>
            <a:ext cx="1586089" cy="620353"/>
          </a:xfrm>
          <a:prstGeom prst="rect">
            <a:avLst/>
          </a:prstGeom>
        </p:spPr>
      </p:pic>
    </p:spTree>
    <p:extLst>
      <p:ext uri="{BB962C8B-B14F-4D97-AF65-F5344CB8AC3E}">
        <p14:creationId xmlns:p14="http://schemas.microsoft.com/office/powerpoint/2010/main" val="3455777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2FED329F-51FF-924B-96E1-5D2108962840}"/>
              </a:ext>
              <a:ext uri="{C183D7F6-B498-43B3-948B-1728B52AA6E4}">
                <adec:decorative xmlns:adec="http://schemas.microsoft.com/office/drawing/2017/decorative" val="1"/>
              </a:ext>
            </a:extLst>
          </p:cNvPr>
          <p:cNvSpPr/>
          <p:nvPr userDrawn="1"/>
        </p:nvSpPr>
        <p:spPr>
          <a:xfrm>
            <a:off x="11491442" y="5983112"/>
            <a:ext cx="700558" cy="874888"/>
          </a:xfrm>
          <a:custGeom>
            <a:avLst/>
            <a:gdLst>
              <a:gd name="connsiteX0" fmla="*/ 477200 w 700558"/>
              <a:gd name="connsiteY0" fmla="*/ 0 h 874888"/>
              <a:gd name="connsiteX1" fmla="*/ 662948 w 700558"/>
              <a:gd name="connsiteY1" fmla="*/ 37501 h 874888"/>
              <a:gd name="connsiteX2" fmla="*/ 700558 w 700558"/>
              <a:gd name="connsiteY2" fmla="*/ 57915 h 874888"/>
              <a:gd name="connsiteX3" fmla="*/ 700558 w 700558"/>
              <a:gd name="connsiteY3" fmla="*/ 874888 h 874888"/>
              <a:gd name="connsiteX4" fmla="*/ 214052 w 700558"/>
              <a:gd name="connsiteY4" fmla="*/ 874888 h 874888"/>
              <a:gd name="connsiteX5" fmla="*/ 210393 w 700558"/>
              <a:gd name="connsiteY5" fmla="*/ 872902 h 874888"/>
              <a:gd name="connsiteX6" fmla="*/ 0 w 700558"/>
              <a:gd name="connsiteY6" fmla="*/ 477200 h 874888"/>
              <a:gd name="connsiteX7" fmla="*/ 477200 w 700558"/>
              <a:gd name="connsiteY7" fmla="*/ 0 h 8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558" h="874888">
                <a:moveTo>
                  <a:pt x="477200" y="0"/>
                </a:moveTo>
                <a:cubicBezTo>
                  <a:pt x="543088" y="0"/>
                  <a:pt x="605856" y="13353"/>
                  <a:pt x="662948" y="37501"/>
                </a:cubicBezTo>
                <a:lnTo>
                  <a:pt x="700558" y="57915"/>
                </a:lnTo>
                <a:lnTo>
                  <a:pt x="700558" y="874888"/>
                </a:lnTo>
                <a:lnTo>
                  <a:pt x="214052" y="874888"/>
                </a:lnTo>
                <a:lnTo>
                  <a:pt x="210393" y="872902"/>
                </a:lnTo>
                <a:cubicBezTo>
                  <a:pt x="83457" y="787145"/>
                  <a:pt x="0" y="641919"/>
                  <a:pt x="0" y="477200"/>
                </a:cubicBezTo>
                <a:cubicBezTo>
                  <a:pt x="0" y="213650"/>
                  <a:pt x="213650" y="0"/>
                  <a:pt x="4772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Slide Number Placeholder 5">
            <a:extLst>
              <a:ext uri="{FF2B5EF4-FFF2-40B4-BE49-F238E27FC236}">
                <a16:creationId xmlns:a16="http://schemas.microsoft.com/office/drawing/2014/main" id="{04C160B3-4402-CC4A-9B05-06C06B08296F}"/>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dirty="0"/>
          </a:p>
        </p:txBody>
      </p:sp>
      <p:pic>
        <p:nvPicPr>
          <p:cNvPr id="4" name="Picture 3">
            <a:extLst>
              <a:ext uri="{FF2B5EF4-FFF2-40B4-BE49-F238E27FC236}">
                <a16:creationId xmlns:a16="http://schemas.microsoft.com/office/drawing/2014/main" id="{75DEBDEB-0D22-DB4D-822E-555E4EA24EF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6578600" cy="406400"/>
          </a:xfrm>
          <a:prstGeom prst="rect">
            <a:avLst/>
          </a:prstGeom>
        </p:spPr>
      </p:pic>
      <p:sp>
        <p:nvSpPr>
          <p:cNvPr id="7" name="Text Placeholder 6">
            <a:extLst>
              <a:ext uri="{FF2B5EF4-FFF2-40B4-BE49-F238E27FC236}">
                <a16:creationId xmlns:a16="http://schemas.microsoft.com/office/drawing/2014/main" id="{369CF64D-D863-1141-AED9-AD7E9EE8B7F3}"/>
              </a:ext>
            </a:extLst>
          </p:cNvPr>
          <p:cNvSpPr>
            <a:spLocks noGrp="1"/>
          </p:cNvSpPr>
          <p:nvPr>
            <p:ph type="body" sz="quarter" idx="13"/>
          </p:nvPr>
        </p:nvSpPr>
        <p:spPr>
          <a:xfrm>
            <a:off x="3467100" y="1462844"/>
            <a:ext cx="7620000" cy="4673600"/>
          </a:xfrm>
        </p:spPr>
        <p:txBody>
          <a:bodyPr>
            <a:normAutofit/>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807C22FC-BD96-7F41-8E43-55CCEFCB9ED0}"/>
              </a:ext>
            </a:extLst>
          </p:cNvPr>
          <p:cNvSpPr>
            <a:spLocks noGrp="1"/>
          </p:cNvSpPr>
          <p:nvPr>
            <p:ph type="ctrTitle" hasCustomPrompt="1"/>
          </p:nvPr>
        </p:nvSpPr>
        <p:spPr>
          <a:xfrm>
            <a:off x="745181" y="1309174"/>
            <a:ext cx="2239319" cy="2387600"/>
          </a:xfrm>
        </p:spPr>
        <p:txBody>
          <a:bodyPr anchor="t">
            <a:noAutofit/>
          </a:bodyPr>
          <a:lstStyle>
            <a:lvl1pPr algn="ctr">
              <a:defRPr sz="15000" b="0" i="0">
                <a:solidFill>
                  <a:schemeClr val="bg1"/>
                </a:solidFill>
                <a:latin typeface="Palatino Linotype" panose="02040502050505030304" pitchFamily="18" charset="0"/>
              </a:defRPr>
            </a:lvl1pPr>
          </a:lstStyle>
          <a:p>
            <a:r>
              <a:rPr lang="en-US" dirty="0"/>
              <a:t>1</a:t>
            </a:r>
          </a:p>
        </p:txBody>
      </p:sp>
    </p:spTree>
    <p:extLst>
      <p:ext uri="{BB962C8B-B14F-4D97-AF65-F5344CB8AC3E}">
        <p14:creationId xmlns:p14="http://schemas.microsoft.com/office/powerpoint/2010/main" val="13526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dirty="0"/>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3"/>
          <a:stretch>
            <a:fillRect/>
          </a:stretch>
        </p:blipFill>
        <p:spPr>
          <a:xfrm>
            <a:off x="199768" y="6266891"/>
            <a:ext cx="1066800" cy="469900"/>
          </a:xfrm>
          <a:prstGeom prst="rect">
            <a:avLst/>
          </a:prstGeom>
        </p:spPr>
      </p:pic>
      <p:sp>
        <p:nvSpPr>
          <p:cNvPr id="5" name="Content Placeholder 4">
            <a:extLst>
              <a:ext uri="{FF2B5EF4-FFF2-40B4-BE49-F238E27FC236}">
                <a16:creationId xmlns:a16="http://schemas.microsoft.com/office/drawing/2014/main" id="{F6BF86AB-D495-6144-8A53-C57AA3D198C9}"/>
              </a:ext>
            </a:extLst>
          </p:cNvPr>
          <p:cNvSpPr>
            <a:spLocks noGrp="1"/>
          </p:cNvSpPr>
          <p:nvPr>
            <p:ph sz="quarter" idx="13"/>
          </p:nvPr>
        </p:nvSpPr>
        <p:spPr>
          <a:xfrm>
            <a:off x="6232525" y="4126629"/>
            <a:ext cx="5348288" cy="1324316"/>
          </a:xfrm>
        </p:spPr>
        <p:txBody>
          <a:bodyPr/>
          <a:lstStyle/>
          <a:p>
            <a:pPr lvl="0"/>
            <a:r>
              <a:rPr lang="en-US" dirty="0"/>
              <a:t>Click to edit Master text styles</a:t>
            </a:r>
          </a:p>
        </p:txBody>
      </p:sp>
      <p:sp>
        <p:nvSpPr>
          <p:cNvPr id="14" name="Picture Placeholder 13">
            <a:extLst>
              <a:ext uri="{FF2B5EF4-FFF2-40B4-BE49-F238E27FC236}">
                <a16:creationId xmlns:a16="http://schemas.microsoft.com/office/drawing/2014/main" id="{F5073584-22F7-FB40-892C-A9C677BDBA83}"/>
              </a:ext>
            </a:extLst>
          </p:cNvPr>
          <p:cNvSpPr>
            <a:spLocks noGrp="1"/>
          </p:cNvSpPr>
          <p:nvPr>
            <p:ph type="pic" sz="quarter" idx="15"/>
          </p:nvPr>
        </p:nvSpPr>
        <p:spPr>
          <a:xfrm>
            <a:off x="6232525" y="5450943"/>
            <a:ext cx="5416550" cy="614895"/>
          </a:xfrm>
        </p:spPr>
        <p:txBody>
          <a:bodyPr/>
          <a:lstStyle/>
          <a:p>
            <a:endParaRPr lang="en-US" dirty="0"/>
          </a:p>
        </p:txBody>
      </p:sp>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a:xfrm>
            <a:off x="851121" y="4150287"/>
            <a:ext cx="4968240" cy="1300656"/>
          </a:xfrm>
        </p:spPr>
        <p:txBody>
          <a:bodyPr/>
          <a:lstStyle>
            <a:lvl1pPr marL="0" indent="0">
              <a:buClr>
                <a:schemeClr val="tx2"/>
              </a:buClr>
              <a:buFontTx/>
              <a:buNone/>
              <a:defRPr/>
            </a:lvl1pPr>
            <a:lvl2pPr marL="457200" indent="0">
              <a:buFont typeface="Wingdings" pitchFamily="2" charset="2"/>
              <a:buNone/>
              <a:defRPr/>
            </a:lvl2pPr>
          </a:lstStyle>
          <a:p>
            <a:pPr lvl="0"/>
            <a:r>
              <a:rPr lang="en-US" dirty="0"/>
              <a:t>Click to edit Master text styles</a:t>
            </a:r>
          </a:p>
        </p:txBody>
      </p:sp>
      <p:sp>
        <p:nvSpPr>
          <p:cNvPr id="17" name="Picture Placeholder 16">
            <a:extLst>
              <a:ext uri="{FF2B5EF4-FFF2-40B4-BE49-F238E27FC236}">
                <a16:creationId xmlns:a16="http://schemas.microsoft.com/office/drawing/2014/main" id="{C5B06A6A-A2D9-5046-BFF7-D2BDD382B082}"/>
              </a:ext>
            </a:extLst>
          </p:cNvPr>
          <p:cNvSpPr>
            <a:spLocks noGrp="1"/>
          </p:cNvSpPr>
          <p:nvPr>
            <p:ph type="pic" sz="quarter" idx="16"/>
          </p:nvPr>
        </p:nvSpPr>
        <p:spPr>
          <a:xfrm>
            <a:off x="2781300" y="2732088"/>
            <a:ext cx="6629400" cy="1141412"/>
          </a:xfrm>
        </p:spPr>
        <p:txBody>
          <a:bodyPr/>
          <a:lstStyle>
            <a:lvl1pPr algn="ctr">
              <a:defRPr/>
            </a:lvl1pPr>
          </a:lstStyle>
          <a:p>
            <a:endParaRPr lang="en-US" dirty="0"/>
          </a:p>
        </p:txBody>
      </p:sp>
      <p:sp>
        <p:nvSpPr>
          <p:cNvPr id="7" name="Picture Placeholder 6">
            <a:extLst>
              <a:ext uri="{FF2B5EF4-FFF2-40B4-BE49-F238E27FC236}">
                <a16:creationId xmlns:a16="http://schemas.microsoft.com/office/drawing/2014/main" id="{CE66CA16-DB04-D34E-B4DE-0673474E259C}"/>
              </a:ext>
            </a:extLst>
          </p:cNvPr>
          <p:cNvSpPr>
            <a:spLocks noGrp="1"/>
          </p:cNvSpPr>
          <p:nvPr>
            <p:ph type="pic" sz="quarter" idx="14"/>
          </p:nvPr>
        </p:nvSpPr>
        <p:spPr>
          <a:xfrm>
            <a:off x="696913" y="631804"/>
            <a:ext cx="10798175" cy="1822637"/>
          </a:xfrm>
        </p:spPr>
        <p:txBody>
          <a:bodyPr/>
          <a:lstStyle>
            <a:lvl1pPr algn="ctr">
              <a:defRPr/>
            </a:lvl1pPr>
          </a:lstStyle>
          <a:p>
            <a:endParaRPr lang="en-US" dirty="0"/>
          </a:p>
        </p:txBody>
      </p:sp>
    </p:spTree>
    <p:extLst>
      <p:ext uri="{BB962C8B-B14F-4D97-AF65-F5344CB8AC3E}">
        <p14:creationId xmlns:p14="http://schemas.microsoft.com/office/powerpoint/2010/main" val="4233753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16BC5B-C462-AE4D-8629-918373E55B9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a:xfrm>
            <a:off x="838200" y="1597981"/>
            <a:ext cx="10515600" cy="4408439"/>
          </a:xfrm>
        </p:spPr>
        <p:txBody>
          <a:bodyPr/>
          <a:lstStyle>
            <a:lvl1pPr marL="457200" indent="-365760">
              <a:buClr>
                <a:schemeClr val="tx2"/>
              </a:buClr>
              <a:buFont typeface="Wingdings" panose="05000000000000000000" pitchFamily="2" charset="2"/>
              <a:buChar char="§"/>
              <a:defRPr>
                <a:solidFill>
                  <a:schemeClr val="tx1"/>
                </a:solidFill>
              </a:defRPr>
            </a:lvl1pPr>
            <a:lvl2pPr marL="731520" indent="-365760">
              <a:buFont typeface="Arial" panose="020B0604020202020204" pitchFamily="34" charset="0"/>
              <a:buChar char="•"/>
              <a:defRPr sz="2700">
                <a:solidFill>
                  <a:schemeClr val="tx1"/>
                </a:solidFill>
              </a:defRPr>
            </a:lvl2pPr>
            <a:lvl3pPr marL="1005840">
              <a:defRPr sz="2400">
                <a:solidFill>
                  <a:schemeClr val="tx1"/>
                </a:solidFill>
              </a:defRPr>
            </a:lvl3pPr>
            <a:lvl4pPr marL="1371600" indent="-228600">
              <a:buFont typeface="Courier New" panose="02070309020205020404" pitchFamily="49" charset="0"/>
              <a:buChar char="o"/>
              <a:defRPr sz="2400">
                <a:solidFill>
                  <a:schemeClr val="tx1"/>
                </a:solidFill>
              </a:defRPr>
            </a:lvl4pPr>
            <a:lvl5pPr marL="1737360">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DEAD3C6-0203-A443-B605-5D64AA4D025F}"/>
              </a:ext>
            </a:extLst>
          </p:cNvPr>
          <p:cNvSpPr>
            <a:spLocks noGrp="1"/>
          </p:cNvSpPr>
          <p:nvPr>
            <p:ph type="title"/>
          </p:nvPr>
        </p:nvSpPr>
        <p:spPr>
          <a:xfrm>
            <a:off x="838200" y="570019"/>
            <a:ext cx="10515600" cy="699981"/>
          </a:xfrm>
        </p:spPr>
        <p:txBody>
          <a:bodyPr anchor="t"/>
          <a:lstStyle/>
          <a:p>
            <a:r>
              <a:rPr lang="en-US" dirty="0"/>
              <a:t>Click to edit Master title style</a:t>
            </a:r>
          </a:p>
        </p:txBody>
      </p:sp>
    </p:spTree>
    <p:extLst>
      <p:ext uri="{BB962C8B-B14F-4D97-AF65-F5344CB8AC3E}">
        <p14:creationId xmlns:p14="http://schemas.microsoft.com/office/powerpoint/2010/main" val="207573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F0A9A9-8669-FD41-ADB9-91C6F479A99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13" name="Rectangle 12">
            <a:extLst>
              <a:ext uri="{FF2B5EF4-FFF2-40B4-BE49-F238E27FC236}">
                <a16:creationId xmlns:a16="http://schemas.microsoft.com/office/drawing/2014/main" id="{3A437E8A-EF47-2946-8535-75368C7B5085}"/>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E4D231-EFF9-2A43-8C8C-7791258751E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5" name="Slide Number Placeholder 5">
            <a:extLst>
              <a:ext uri="{FF2B5EF4-FFF2-40B4-BE49-F238E27FC236}">
                <a16:creationId xmlns:a16="http://schemas.microsoft.com/office/drawing/2014/main" id="{52BBA889-CFA3-DA4F-9A3C-531239346958}"/>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6" name="Picture 15" descr="nadtc logo">
            <a:extLst>
              <a:ext uri="{FF2B5EF4-FFF2-40B4-BE49-F238E27FC236}">
                <a16:creationId xmlns:a16="http://schemas.microsoft.com/office/drawing/2014/main" id="{FDF9D348-1943-5D43-99F9-8C2BF9A8E472}"/>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4" name="Content Placeholder 3">
            <a:extLst>
              <a:ext uri="{FF2B5EF4-FFF2-40B4-BE49-F238E27FC236}">
                <a16:creationId xmlns:a16="http://schemas.microsoft.com/office/drawing/2014/main" id="{CE8F973B-1EB5-044F-83E9-FFA79F1B8FFD}"/>
              </a:ext>
            </a:extLst>
          </p:cNvPr>
          <p:cNvSpPr>
            <a:spLocks noGrp="1"/>
          </p:cNvSpPr>
          <p:nvPr>
            <p:ph sz="half" idx="2"/>
          </p:nvPr>
        </p:nvSpPr>
        <p:spPr>
          <a:xfrm>
            <a:off x="6231835" y="1460412"/>
            <a:ext cx="5150004"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CC19A8A-FFDB-1B4B-82D0-1A54C7499A8B}"/>
              </a:ext>
            </a:extLst>
          </p:cNvPr>
          <p:cNvSpPr>
            <a:spLocks noGrp="1"/>
          </p:cNvSpPr>
          <p:nvPr>
            <p:ph sz="half" idx="1"/>
          </p:nvPr>
        </p:nvSpPr>
        <p:spPr>
          <a:xfrm>
            <a:off x="838200" y="1460412"/>
            <a:ext cx="5150005"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B5258C-F1C2-ED40-98CE-BF46AB380958}"/>
              </a:ext>
            </a:extLst>
          </p:cNvPr>
          <p:cNvSpPr>
            <a:spLocks noGrp="1"/>
          </p:cNvSpPr>
          <p:nvPr>
            <p:ph type="title"/>
          </p:nvPr>
        </p:nvSpPr>
        <p:spPr>
          <a:xfrm>
            <a:off x="838200" y="568304"/>
            <a:ext cx="10515600" cy="775252"/>
          </a:xfrm>
        </p:spPr>
        <p:txBody>
          <a:bodyPr anchor="t" anchorCtr="0"/>
          <a:lstStyle/>
          <a:p>
            <a:r>
              <a:rPr lang="en-US"/>
              <a:t>Click to edit Master title style</a:t>
            </a:r>
          </a:p>
        </p:txBody>
      </p:sp>
    </p:spTree>
    <p:extLst>
      <p:ext uri="{BB962C8B-B14F-4D97-AF65-F5344CB8AC3E}">
        <p14:creationId xmlns:p14="http://schemas.microsoft.com/office/powerpoint/2010/main" val="264043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F0A9A9-8669-FD41-ADB9-91C6F479A99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13" name="Rectangle 12">
            <a:extLst>
              <a:ext uri="{FF2B5EF4-FFF2-40B4-BE49-F238E27FC236}">
                <a16:creationId xmlns:a16="http://schemas.microsoft.com/office/drawing/2014/main" id="{3A437E8A-EF47-2946-8535-75368C7B5085}"/>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E4D231-EFF9-2A43-8C8C-7791258751E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5" name="Slide Number Placeholder 5">
            <a:extLst>
              <a:ext uri="{FF2B5EF4-FFF2-40B4-BE49-F238E27FC236}">
                <a16:creationId xmlns:a16="http://schemas.microsoft.com/office/drawing/2014/main" id="{52BBA889-CFA3-DA4F-9A3C-531239346958}"/>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6" name="Picture 15" descr="nadtc logo">
            <a:extLst>
              <a:ext uri="{FF2B5EF4-FFF2-40B4-BE49-F238E27FC236}">
                <a16:creationId xmlns:a16="http://schemas.microsoft.com/office/drawing/2014/main" id="{FDF9D348-1943-5D43-99F9-8C2BF9A8E472}"/>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4" name="Content Placeholder 3">
            <a:extLst>
              <a:ext uri="{FF2B5EF4-FFF2-40B4-BE49-F238E27FC236}">
                <a16:creationId xmlns:a16="http://schemas.microsoft.com/office/drawing/2014/main" id="{CE8F973B-1EB5-044F-83E9-FFA79F1B8FFD}"/>
              </a:ext>
            </a:extLst>
          </p:cNvPr>
          <p:cNvSpPr>
            <a:spLocks noGrp="1"/>
          </p:cNvSpPr>
          <p:nvPr>
            <p:ph sz="half" idx="2"/>
          </p:nvPr>
        </p:nvSpPr>
        <p:spPr>
          <a:xfrm>
            <a:off x="5982789" y="1460412"/>
            <a:ext cx="53990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CC19A8A-FFDB-1B4B-82D0-1A54C7499A8B}"/>
              </a:ext>
            </a:extLst>
          </p:cNvPr>
          <p:cNvSpPr>
            <a:spLocks noGrp="1"/>
          </p:cNvSpPr>
          <p:nvPr>
            <p:ph sz="half" idx="1"/>
          </p:nvPr>
        </p:nvSpPr>
        <p:spPr>
          <a:xfrm>
            <a:off x="618310" y="1460412"/>
            <a:ext cx="5150004"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B5258C-F1C2-ED40-98CE-BF46AB380958}"/>
              </a:ext>
            </a:extLst>
          </p:cNvPr>
          <p:cNvSpPr>
            <a:spLocks noGrp="1"/>
          </p:cNvSpPr>
          <p:nvPr>
            <p:ph type="title"/>
          </p:nvPr>
        </p:nvSpPr>
        <p:spPr>
          <a:xfrm>
            <a:off x="618309" y="568304"/>
            <a:ext cx="10735491" cy="775252"/>
          </a:xfrm>
        </p:spPr>
        <p:txBody>
          <a:bodyPr anchor="t" anchorCtr="0"/>
          <a:lstStyle/>
          <a:p>
            <a:r>
              <a:rPr lang="en-US"/>
              <a:t>Click to edit Master title style</a:t>
            </a:r>
          </a:p>
        </p:txBody>
      </p:sp>
    </p:spTree>
    <p:extLst>
      <p:ext uri="{BB962C8B-B14F-4D97-AF65-F5344CB8AC3E}">
        <p14:creationId xmlns:p14="http://schemas.microsoft.com/office/powerpoint/2010/main" val="2286898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16BC5B-C462-AE4D-8629-918373E55B9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p:txBody>
          <a:bodyPr/>
          <a:lstStyle>
            <a:lvl1pPr marL="457200" indent="-457200">
              <a:buClr>
                <a:schemeClr val="tx2"/>
              </a:buClr>
              <a:buFont typeface="Arial" panose="020B0604020202020204" pitchFamily="34" charset="0"/>
              <a:buChar char="•"/>
              <a:defRPr/>
            </a:lvl1pPr>
            <a:lvl2pPr marL="685800" indent="-228600">
              <a:buFont typeface="Wingdings"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DEAD3C6-0203-A443-B605-5D64AA4D025F}"/>
              </a:ext>
            </a:extLst>
          </p:cNvPr>
          <p:cNvSpPr>
            <a:spLocks noGrp="1"/>
          </p:cNvSpPr>
          <p:nvPr>
            <p:ph type="title"/>
          </p:nvPr>
        </p:nvSpPr>
        <p:spPr>
          <a:xfrm>
            <a:off x="838200" y="570019"/>
            <a:ext cx="10515600" cy="1058884"/>
          </a:xfrm>
        </p:spPr>
        <p:txBody>
          <a:bodyPr anchor="t"/>
          <a:lstStyle/>
          <a:p>
            <a:r>
              <a:rPr lang="en-US"/>
              <a:t>Click to edit Master title style</a:t>
            </a:r>
          </a:p>
        </p:txBody>
      </p:sp>
    </p:spTree>
    <p:extLst>
      <p:ext uri="{BB962C8B-B14F-4D97-AF65-F5344CB8AC3E}">
        <p14:creationId xmlns:p14="http://schemas.microsoft.com/office/powerpoint/2010/main" val="1004464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B051986-FC6C-2048-8FE9-4D8D6B8FFFE3}"/>
              </a:ext>
              <a:ext uri="{C183D7F6-B498-43B3-948B-1728B52AA6E4}">
                <adec:decorative xmlns:adec="http://schemas.microsoft.com/office/drawing/2017/decorative" val="1"/>
              </a:ext>
            </a:extLst>
          </p:cNvPr>
          <p:cNvSpPr/>
          <p:nvPr userDrawn="1"/>
        </p:nvSpPr>
        <p:spPr>
          <a:xfrm>
            <a:off x="381000" y="342900"/>
            <a:ext cx="11430000" cy="6172200"/>
          </a:xfrm>
          <a:prstGeom prst="roundRect">
            <a:avLst>
              <a:gd name="adj" fmla="val 5312"/>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E86AAF38-2CD8-014C-8CA4-C918A0E79C3E}"/>
              </a:ext>
            </a:extLst>
          </p:cNvPr>
          <p:cNvSpPr>
            <a:spLocks noGrp="1"/>
          </p:cNvSpPr>
          <p:nvPr>
            <p:ph type="pic" sz="quarter" idx="12"/>
          </p:nvPr>
        </p:nvSpPr>
        <p:spPr>
          <a:xfrm>
            <a:off x="5657955" y="0"/>
            <a:ext cx="6542109" cy="6858000"/>
          </a:xfrm>
          <a:custGeom>
            <a:avLst/>
            <a:gdLst>
              <a:gd name="connsiteX0" fmla="*/ 1220192 w 6542109"/>
              <a:gd name="connsiteY0" fmla="*/ 0 h 6858000"/>
              <a:gd name="connsiteX1" fmla="*/ 6542109 w 6542109"/>
              <a:gd name="connsiteY1" fmla="*/ 0 h 6858000"/>
              <a:gd name="connsiteX2" fmla="*/ 6542109 w 6542109"/>
              <a:gd name="connsiteY2" fmla="*/ 6858000 h 6858000"/>
              <a:gd name="connsiteX3" fmla="*/ 1220272 w 6542109"/>
              <a:gd name="connsiteY3" fmla="*/ 6858000 h 6858000"/>
              <a:gd name="connsiteX4" fmla="*/ 1073592 w 6542109"/>
              <a:gd name="connsiteY4" fmla="*/ 6669891 h 6858000"/>
              <a:gd name="connsiteX5" fmla="*/ 1220192 w 65421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2109" h="6858000">
                <a:moveTo>
                  <a:pt x="1220192" y="0"/>
                </a:moveTo>
                <a:lnTo>
                  <a:pt x="6542109" y="0"/>
                </a:lnTo>
                <a:lnTo>
                  <a:pt x="6542109" y="6858000"/>
                </a:lnTo>
                <a:lnTo>
                  <a:pt x="1220272" y="6858000"/>
                </a:lnTo>
                <a:lnTo>
                  <a:pt x="1073592" y="6669891"/>
                </a:lnTo>
                <a:cubicBezTo>
                  <a:pt x="-405120" y="4685085"/>
                  <a:pt x="-356351" y="1934335"/>
                  <a:pt x="1220192"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15ADDF88-08CB-3D48-8678-4CD756569A6C}"/>
              </a:ext>
            </a:extLst>
          </p:cNvPr>
          <p:cNvSpPr>
            <a:spLocks noGrp="1"/>
          </p:cNvSpPr>
          <p:nvPr>
            <p:ph type="pic" sz="quarter" idx="11"/>
          </p:nvPr>
        </p:nvSpPr>
        <p:spPr>
          <a:xfrm>
            <a:off x="2952750" y="4670425"/>
            <a:ext cx="2001838" cy="1593850"/>
          </a:xfrm>
        </p:spPr>
        <p:txBody>
          <a:bodyPr/>
          <a:lstStyle/>
          <a:p>
            <a:endParaRPr lang="en-US"/>
          </a:p>
        </p:txBody>
      </p:sp>
      <p:sp>
        <p:nvSpPr>
          <p:cNvPr id="13" name="Picture Placeholder 12">
            <a:extLst>
              <a:ext uri="{FF2B5EF4-FFF2-40B4-BE49-F238E27FC236}">
                <a16:creationId xmlns:a16="http://schemas.microsoft.com/office/drawing/2014/main" id="{FAE13DBE-3841-F644-B8CD-9F368A8C07AF}"/>
              </a:ext>
            </a:extLst>
          </p:cNvPr>
          <p:cNvSpPr>
            <a:spLocks noGrp="1"/>
          </p:cNvSpPr>
          <p:nvPr>
            <p:ph type="pic" sz="quarter" idx="10"/>
          </p:nvPr>
        </p:nvSpPr>
        <p:spPr>
          <a:xfrm>
            <a:off x="757238" y="4708525"/>
            <a:ext cx="1825625" cy="1544638"/>
          </a:xfrm>
        </p:spPr>
        <p:txBody>
          <a:bodyPr/>
          <a:lstStyle/>
          <a:p>
            <a:endParaRPr lang="en-US"/>
          </a:p>
        </p:txBody>
      </p:sp>
      <p:sp>
        <p:nvSpPr>
          <p:cNvPr id="3" name="Subtitle 2">
            <a:extLst>
              <a:ext uri="{FF2B5EF4-FFF2-40B4-BE49-F238E27FC236}">
                <a16:creationId xmlns:a16="http://schemas.microsoft.com/office/drawing/2014/main" id="{8CC6094A-50F8-744B-BDE8-165861D8A23B}"/>
              </a:ext>
            </a:extLst>
          </p:cNvPr>
          <p:cNvSpPr>
            <a:spLocks noGrp="1"/>
          </p:cNvSpPr>
          <p:nvPr>
            <p:ph type="subTitle" idx="1"/>
          </p:nvPr>
        </p:nvSpPr>
        <p:spPr>
          <a:xfrm>
            <a:off x="757881" y="3602038"/>
            <a:ext cx="4572000" cy="72282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807C22FC-BD96-7F41-8E43-55CCEFCB9ED0}"/>
              </a:ext>
            </a:extLst>
          </p:cNvPr>
          <p:cNvSpPr>
            <a:spLocks noGrp="1"/>
          </p:cNvSpPr>
          <p:nvPr>
            <p:ph type="ctrTitle"/>
          </p:nvPr>
        </p:nvSpPr>
        <p:spPr>
          <a:xfrm>
            <a:off x="757881" y="868362"/>
            <a:ext cx="4572000" cy="2387600"/>
          </a:xfrm>
        </p:spPr>
        <p:txBody>
          <a:bodyPr anchor="t">
            <a:normAutofit/>
          </a:bodyPr>
          <a:lstStyle>
            <a:lvl1pPr algn="l">
              <a:defRPr sz="34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2850887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2FED329F-51FF-924B-96E1-5D2108962840}"/>
              </a:ext>
              <a:ext uri="{C183D7F6-B498-43B3-948B-1728B52AA6E4}">
                <adec:decorative xmlns:adec="http://schemas.microsoft.com/office/drawing/2017/decorative" val="1"/>
              </a:ext>
            </a:extLst>
          </p:cNvPr>
          <p:cNvSpPr/>
          <p:nvPr userDrawn="1"/>
        </p:nvSpPr>
        <p:spPr>
          <a:xfrm>
            <a:off x="11491442" y="5983112"/>
            <a:ext cx="700558" cy="874888"/>
          </a:xfrm>
          <a:custGeom>
            <a:avLst/>
            <a:gdLst>
              <a:gd name="connsiteX0" fmla="*/ 477200 w 700558"/>
              <a:gd name="connsiteY0" fmla="*/ 0 h 874888"/>
              <a:gd name="connsiteX1" fmla="*/ 662948 w 700558"/>
              <a:gd name="connsiteY1" fmla="*/ 37501 h 874888"/>
              <a:gd name="connsiteX2" fmla="*/ 700558 w 700558"/>
              <a:gd name="connsiteY2" fmla="*/ 57915 h 874888"/>
              <a:gd name="connsiteX3" fmla="*/ 700558 w 700558"/>
              <a:gd name="connsiteY3" fmla="*/ 874888 h 874888"/>
              <a:gd name="connsiteX4" fmla="*/ 214052 w 700558"/>
              <a:gd name="connsiteY4" fmla="*/ 874888 h 874888"/>
              <a:gd name="connsiteX5" fmla="*/ 210393 w 700558"/>
              <a:gd name="connsiteY5" fmla="*/ 872902 h 874888"/>
              <a:gd name="connsiteX6" fmla="*/ 0 w 700558"/>
              <a:gd name="connsiteY6" fmla="*/ 477200 h 874888"/>
              <a:gd name="connsiteX7" fmla="*/ 477200 w 700558"/>
              <a:gd name="connsiteY7" fmla="*/ 0 h 8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558" h="874888">
                <a:moveTo>
                  <a:pt x="477200" y="0"/>
                </a:moveTo>
                <a:cubicBezTo>
                  <a:pt x="543088" y="0"/>
                  <a:pt x="605856" y="13353"/>
                  <a:pt x="662948" y="37501"/>
                </a:cubicBezTo>
                <a:lnTo>
                  <a:pt x="700558" y="57915"/>
                </a:lnTo>
                <a:lnTo>
                  <a:pt x="700558" y="874888"/>
                </a:lnTo>
                <a:lnTo>
                  <a:pt x="214052" y="874888"/>
                </a:lnTo>
                <a:lnTo>
                  <a:pt x="210393" y="872902"/>
                </a:lnTo>
                <a:cubicBezTo>
                  <a:pt x="83457" y="787145"/>
                  <a:pt x="0" y="641919"/>
                  <a:pt x="0" y="477200"/>
                </a:cubicBezTo>
                <a:cubicBezTo>
                  <a:pt x="0" y="213650"/>
                  <a:pt x="213650" y="0"/>
                  <a:pt x="4772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Slide Number Placeholder 5">
            <a:extLst>
              <a:ext uri="{FF2B5EF4-FFF2-40B4-BE49-F238E27FC236}">
                <a16:creationId xmlns:a16="http://schemas.microsoft.com/office/drawing/2014/main" id="{04C160B3-4402-CC4A-9B05-06C06B08296F}"/>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dirty="0"/>
          </a:p>
        </p:txBody>
      </p:sp>
      <p:pic>
        <p:nvPicPr>
          <p:cNvPr id="4" name="Picture 3">
            <a:extLst>
              <a:ext uri="{FF2B5EF4-FFF2-40B4-BE49-F238E27FC236}">
                <a16:creationId xmlns:a16="http://schemas.microsoft.com/office/drawing/2014/main" id="{75DEBDEB-0D22-DB4D-822E-555E4EA24EF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6578600" cy="406400"/>
          </a:xfrm>
          <a:prstGeom prst="rect">
            <a:avLst/>
          </a:prstGeom>
        </p:spPr>
      </p:pic>
      <p:sp>
        <p:nvSpPr>
          <p:cNvPr id="7" name="Text Placeholder 6">
            <a:extLst>
              <a:ext uri="{FF2B5EF4-FFF2-40B4-BE49-F238E27FC236}">
                <a16:creationId xmlns:a16="http://schemas.microsoft.com/office/drawing/2014/main" id="{369CF64D-D863-1141-AED9-AD7E9EE8B7F3}"/>
              </a:ext>
            </a:extLst>
          </p:cNvPr>
          <p:cNvSpPr>
            <a:spLocks noGrp="1"/>
          </p:cNvSpPr>
          <p:nvPr>
            <p:ph type="body" sz="quarter" idx="13"/>
          </p:nvPr>
        </p:nvSpPr>
        <p:spPr>
          <a:xfrm>
            <a:off x="3467100" y="1462844"/>
            <a:ext cx="7620000" cy="4673600"/>
          </a:xfrm>
        </p:spPr>
        <p:txBody>
          <a:bodyPr>
            <a:normAutofit/>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807C22FC-BD96-7F41-8E43-55CCEFCB9ED0}"/>
              </a:ext>
            </a:extLst>
          </p:cNvPr>
          <p:cNvSpPr>
            <a:spLocks noGrp="1"/>
          </p:cNvSpPr>
          <p:nvPr>
            <p:ph type="ctrTitle" hasCustomPrompt="1"/>
          </p:nvPr>
        </p:nvSpPr>
        <p:spPr>
          <a:xfrm>
            <a:off x="745181" y="1309174"/>
            <a:ext cx="2239319" cy="2387600"/>
          </a:xfrm>
        </p:spPr>
        <p:txBody>
          <a:bodyPr anchor="t">
            <a:noAutofit/>
          </a:bodyPr>
          <a:lstStyle>
            <a:lvl1pPr algn="ctr">
              <a:defRPr sz="15000" b="0" i="0">
                <a:solidFill>
                  <a:schemeClr val="bg1"/>
                </a:solidFill>
                <a:latin typeface="Palatino Linotype" panose="02040502050505030304" pitchFamily="18" charset="0"/>
              </a:defRPr>
            </a:lvl1pPr>
          </a:lstStyle>
          <a:p>
            <a:r>
              <a:rPr lang="en-US" dirty="0"/>
              <a:t>1</a:t>
            </a:r>
          </a:p>
        </p:txBody>
      </p:sp>
    </p:spTree>
    <p:extLst>
      <p:ext uri="{BB962C8B-B14F-4D97-AF65-F5344CB8AC3E}">
        <p14:creationId xmlns:p14="http://schemas.microsoft.com/office/powerpoint/2010/main" val="278649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16BC5B-C462-AE4D-8629-918373E55B9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dirty="0"/>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p:txBody>
          <a:bodyPr/>
          <a:lstStyle>
            <a:lvl1pPr marL="457200" indent="-457200">
              <a:buClr>
                <a:schemeClr val="tx2"/>
              </a:buClr>
              <a:buFont typeface="Arial" panose="020B0604020202020204" pitchFamily="34" charset="0"/>
              <a:buChar char="•"/>
              <a:defRPr/>
            </a:lvl1pPr>
            <a:lvl2pPr marL="685800" indent="-228600">
              <a:buFont typeface="Wingdings" pitchFamily="2"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DEAD3C6-0203-A443-B605-5D64AA4D025F}"/>
              </a:ext>
            </a:extLst>
          </p:cNvPr>
          <p:cNvSpPr>
            <a:spLocks noGrp="1"/>
          </p:cNvSpPr>
          <p:nvPr>
            <p:ph type="title"/>
          </p:nvPr>
        </p:nvSpPr>
        <p:spPr>
          <a:xfrm>
            <a:off x="838200" y="570019"/>
            <a:ext cx="10515600" cy="1058884"/>
          </a:xfrm>
        </p:spPr>
        <p:txBody>
          <a:bodyPr anchor="t"/>
          <a:lstStyle/>
          <a:p>
            <a:r>
              <a:rPr lang="en-US" dirty="0"/>
              <a:t>Click to edit Master title style</a:t>
            </a:r>
          </a:p>
        </p:txBody>
      </p:sp>
    </p:spTree>
    <p:extLst>
      <p:ext uri="{BB962C8B-B14F-4D97-AF65-F5344CB8AC3E}">
        <p14:creationId xmlns:p14="http://schemas.microsoft.com/office/powerpoint/2010/main" val="3484795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34E0A9B-76C2-9B41-B6B2-820DD1D153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7358"/>
            <a:ext cx="11658600" cy="1739900"/>
          </a:xfrm>
          <a:prstGeom prst="rect">
            <a:avLst/>
          </a:prstGeom>
        </p:spPr>
      </p:pic>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dirty="0"/>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p:txBody>
          <a:bodyPr/>
          <a:lstStyle>
            <a:lvl1pPr marL="457200" indent="-457200">
              <a:buClr>
                <a:schemeClr val="tx2"/>
              </a:buClr>
              <a:buFont typeface="Arial" panose="020B0604020202020204" pitchFamily="34" charset="0"/>
              <a:buChar char="•"/>
              <a:defRPr/>
            </a:lvl1pPr>
            <a:lvl2pPr marL="685800" indent="-228600">
              <a:buFont typeface="Wingdings" pitchFamily="2"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DEAD3C6-0203-A443-B605-5D64AA4D025F}"/>
              </a:ext>
            </a:extLst>
          </p:cNvPr>
          <p:cNvSpPr>
            <a:spLocks noGrp="1"/>
          </p:cNvSpPr>
          <p:nvPr>
            <p:ph type="title"/>
          </p:nvPr>
        </p:nvSpPr>
        <p:spPr>
          <a:xfrm>
            <a:off x="838200" y="570019"/>
            <a:ext cx="10515600" cy="1058884"/>
          </a:xfrm>
        </p:spPr>
        <p:txBody>
          <a:bodyPr anchor="t">
            <a:norm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3116557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dirty="0"/>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3"/>
          <a:stretch>
            <a:fillRect/>
          </a:stretch>
        </p:blipFill>
        <p:spPr>
          <a:xfrm>
            <a:off x="199768" y="6266891"/>
            <a:ext cx="1066800" cy="469900"/>
          </a:xfrm>
          <a:prstGeom prst="rect">
            <a:avLst/>
          </a:prstGeom>
        </p:spPr>
      </p:pic>
      <p:sp>
        <p:nvSpPr>
          <p:cNvPr id="5" name="Content Placeholder 4">
            <a:extLst>
              <a:ext uri="{FF2B5EF4-FFF2-40B4-BE49-F238E27FC236}">
                <a16:creationId xmlns:a16="http://schemas.microsoft.com/office/drawing/2014/main" id="{F6BF86AB-D495-6144-8A53-C57AA3D198C9}"/>
              </a:ext>
            </a:extLst>
          </p:cNvPr>
          <p:cNvSpPr>
            <a:spLocks noGrp="1"/>
          </p:cNvSpPr>
          <p:nvPr>
            <p:ph sz="quarter" idx="13"/>
          </p:nvPr>
        </p:nvSpPr>
        <p:spPr>
          <a:xfrm>
            <a:off x="6232525" y="4126629"/>
            <a:ext cx="5348288" cy="1324316"/>
          </a:xfrm>
        </p:spPr>
        <p:txBody>
          <a:bodyPr/>
          <a:lstStyle/>
          <a:p>
            <a:pPr lvl="0"/>
            <a:r>
              <a:rPr lang="en-US" dirty="0"/>
              <a:t>Click to edit Master text styles</a:t>
            </a:r>
          </a:p>
        </p:txBody>
      </p:sp>
      <p:sp>
        <p:nvSpPr>
          <p:cNvPr id="14" name="Picture Placeholder 13">
            <a:extLst>
              <a:ext uri="{FF2B5EF4-FFF2-40B4-BE49-F238E27FC236}">
                <a16:creationId xmlns:a16="http://schemas.microsoft.com/office/drawing/2014/main" id="{F5073584-22F7-FB40-892C-A9C677BDBA83}"/>
              </a:ext>
            </a:extLst>
          </p:cNvPr>
          <p:cNvSpPr>
            <a:spLocks noGrp="1"/>
          </p:cNvSpPr>
          <p:nvPr>
            <p:ph type="pic" sz="quarter" idx="15"/>
          </p:nvPr>
        </p:nvSpPr>
        <p:spPr>
          <a:xfrm>
            <a:off x="6232525" y="5450943"/>
            <a:ext cx="5416550" cy="614895"/>
          </a:xfrm>
        </p:spPr>
        <p:txBody>
          <a:bodyPr/>
          <a:lstStyle/>
          <a:p>
            <a:endParaRPr lang="en-US"/>
          </a:p>
        </p:txBody>
      </p:sp>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a:xfrm>
            <a:off x="851121" y="4150287"/>
            <a:ext cx="4968240" cy="1300656"/>
          </a:xfrm>
        </p:spPr>
        <p:txBody>
          <a:bodyPr/>
          <a:lstStyle>
            <a:lvl1pPr marL="0" indent="0">
              <a:buClr>
                <a:schemeClr val="tx2"/>
              </a:buClr>
              <a:buFontTx/>
              <a:buNone/>
              <a:defRPr/>
            </a:lvl1pPr>
            <a:lvl2pPr marL="457200" indent="0">
              <a:buFont typeface="Wingdings" pitchFamily="2" charset="2"/>
              <a:buNone/>
              <a:defRPr/>
            </a:lvl2pPr>
          </a:lstStyle>
          <a:p>
            <a:pPr lvl="0"/>
            <a:r>
              <a:rPr lang="en-US" dirty="0"/>
              <a:t>Click to edit Master text styles</a:t>
            </a:r>
          </a:p>
        </p:txBody>
      </p:sp>
      <p:sp>
        <p:nvSpPr>
          <p:cNvPr id="17" name="Picture Placeholder 16">
            <a:extLst>
              <a:ext uri="{FF2B5EF4-FFF2-40B4-BE49-F238E27FC236}">
                <a16:creationId xmlns:a16="http://schemas.microsoft.com/office/drawing/2014/main" id="{C5B06A6A-A2D9-5046-BFF7-D2BDD382B082}"/>
              </a:ext>
            </a:extLst>
          </p:cNvPr>
          <p:cNvSpPr>
            <a:spLocks noGrp="1"/>
          </p:cNvSpPr>
          <p:nvPr>
            <p:ph type="pic" sz="quarter" idx="16"/>
          </p:nvPr>
        </p:nvSpPr>
        <p:spPr>
          <a:xfrm>
            <a:off x="2781300" y="2732088"/>
            <a:ext cx="6629400" cy="1141412"/>
          </a:xfrm>
        </p:spPr>
        <p:txBody>
          <a:bodyPr/>
          <a:lstStyle>
            <a:lvl1pPr algn="ctr">
              <a:defRPr/>
            </a:lvl1pPr>
          </a:lstStyle>
          <a:p>
            <a:endParaRPr lang="en-US"/>
          </a:p>
        </p:txBody>
      </p:sp>
      <p:sp>
        <p:nvSpPr>
          <p:cNvPr id="7" name="Picture Placeholder 6">
            <a:extLst>
              <a:ext uri="{FF2B5EF4-FFF2-40B4-BE49-F238E27FC236}">
                <a16:creationId xmlns:a16="http://schemas.microsoft.com/office/drawing/2014/main" id="{CE66CA16-DB04-D34E-B4DE-0673474E259C}"/>
              </a:ext>
            </a:extLst>
          </p:cNvPr>
          <p:cNvSpPr>
            <a:spLocks noGrp="1"/>
          </p:cNvSpPr>
          <p:nvPr>
            <p:ph type="pic" sz="quarter" idx="14"/>
          </p:nvPr>
        </p:nvSpPr>
        <p:spPr>
          <a:xfrm>
            <a:off x="696913" y="631804"/>
            <a:ext cx="10798175" cy="1822637"/>
          </a:xfrm>
        </p:spPr>
        <p:txBody>
          <a:bodyPr/>
          <a:lstStyle>
            <a:lvl1pPr algn="ctr">
              <a:defRPr/>
            </a:lvl1pPr>
          </a:lstStyle>
          <a:p>
            <a:endParaRPr lang="en-US"/>
          </a:p>
        </p:txBody>
      </p:sp>
    </p:spTree>
    <p:extLst>
      <p:ext uri="{BB962C8B-B14F-4D97-AF65-F5344CB8AC3E}">
        <p14:creationId xmlns:p14="http://schemas.microsoft.com/office/powerpoint/2010/main" val="2744195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01F01-3BF1-A446-9AF2-164EDDA4B5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7358"/>
            <a:ext cx="11658600" cy="1739900"/>
          </a:xfrm>
          <a:prstGeom prst="rect">
            <a:avLst/>
          </a:prstGeom>
        </p:spPr>
      </p:pic>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dirty="0"/>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a:xfrm>
            <a:off x="838200" y="1825626"/>
            <a:ext cx="10515600" cy="1822644"/>
          </a:xfrm>
        </p:spPr>
        <p:txBody>
          <a:bodyPr/>
          <a:lstStyle>
            <a:lvl1pPr marL="457200" indent="-457200">
              <a:buClr>
                <a:schemeClr val="tx2"/>
              </a:buClr>
              <a:buFont typeface="Arial" panose="020B0604020202020204" pitchFamily="34" charset="0"/>
              <a:buChar char="•"/>
              <a:defRPr/>
            </a:lvl1pPr>
            <a:lvl2pPr marL="685800" indent="-228600">
              <a:buFont typeface="Wingdings" pitchFamily="2"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DEAD3C6-0203-A443-B605-5D64AA4D025F}"/>
              </a:ext>
            </a:extLst>
          </p:cNvPr>
          <p:cNvSpPr>
            <a:spLocks noGrp="1"/>
          </p:cNvSpPr>
          <p:nvPr>
            <p:ph type="title"/>
          </p:nvPr>
        </p:nvSpPr>
        <p:spPr>
          <a:xfrm>
            <a:off x="838200" y="570019"/>
            <a:ext cx="10515600" cy="1058884"/>
          </a:xfrm>
        </p:spPr>
        <p:txBody>
          <a:bodyPr anchor="t">
            <a:normAutofit/>
          </a:bodyPr>
          <a:lstStyle>
            <a:lvl1pPr>
              <a:defRPr sz="2800"/>
            </a:lvl1pPr>
          </a:lstStyle>
          <a:p>
            <a:r>
              <a:rPr lang="en-US" dirty="0"/>
              <a:t>Click to edit Master title style</a:t>
            </a:r>
          </a:p>
        </p:txBody>
      </p:sp>
      <p:sp>
        <p:nvSpPr>
          <p:cNvPr id="6" name="Content Placeholder 5">
            <a:extLst>
              <a:ext uri="{FF2B5EF4-FFF2-40B4-BE49-F238E27FC236}">
                <a16:creationId xmlns:a16="http://schemas.microsoft.com/office/drawing/2014/main" id="{DEBF6547-13DA-F34C-B2C1-A70ACA63E2FD}"/>
              </a:ext>
            </a:extLst>
          </p:cNvPr>
          <p:cNvSpPr>
            <a:spLocks noGrp="1"/>
          </p:cNvSpPr>
          <p:nvPr>
            <p:ph sz="quarter" idx="13"/>
          </p:nvPr>
        </p:nvSpPr>
        <p:spPr>
          <a:xfrm>
            <a:off x="838200" y="3852863"/>
            <a:ext cx="10515600" cy="19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923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F0A9A9-8669-FD41-ADB9-91C6F479A99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13" name="Rectangle 12">
            <a:extLst>
              <a:ext uri="{FF2B5EF4-FFF2-40B4-BE49-F238E27FC236}">
                <a16:creationId xmlns:a16="http://schemas.microsoft.com/office/drawing/2014/main" id="{3A437E8A-EF47-2946-8535-75368C7B5085}"/>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E4D231-EFF9-2A43-8C8C-7791258751E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5" name="Slide Number Placeholder 5">
            <a:extLst>
              <a:ext uri="{FF2B5EF4-FFF2-40B4-BE49-F238E27FC236}">
                <a16:creationId xmlns:a16="http://schemas.microsoft.com/office/drawing/2014/main" id="{52BBA889-CFA3-DA4F-9A3C-531239346958}"/>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dirty="0"/>
          </a:p>
        </p:txBody>
      </p:sp>
      <p:pic>
        <p:nvPicPr>
          <p:cNvPr id="16" name="Picture 15" descr="nadtc logo">
            <a:extLst>
              <a:ext uri="{FF2B5EF4-FFF2-40B4-BE49-F238E27FC236}">
                <a16:creationId xmlns:a16="http://schemas.microsoft.com/office/drawing/2014/main" id="{FDF9D348-1943-5D43-99F9-8C2BF9A8E472}"/>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11" name="Content Placeholder 10">
            <a:extLst>
              <a:ext uri="{FF2B5EF4-FFF2-40B4-BE49-F238E27FC236}">
                <a16:creationId xmlns:a16="http://schemas.microsoft.com/office/drawing/2014/main" id="{1E9F52AC-B1E2-4D41-A3F4-CECC5A14A4E6}"/>
              </a:ext>
            </a:extLst>
          </p:cNvPr>
          <p:cNvSpPr>
            <a:spLocks noGrp="1"/>
          </p:cNvSpPr>
          <p:nvPr>
            <p:ph sz="quarter" idx="13"/>
          </p:nvPr>
        </p:nvSpPr>
        <p:spPr>
          <a:xfrm>
            <a:off x="8031922" y="1460412"/>
            <a:ext cx="34290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8F973B-1EB5-044F-83E9-FFA79F1B8FFD}"/>
              </a:ext>
            </a:extLst>
          </p:cNvPr>
          <p:cNvSpPr>
            <a:spLocks noGrp="1"/>
          </p:cNvSpPr>
          <p:nvPr>
            <p:ph sz="half" idx="2"/>
          </p:nvPr>
        </p:nvSpPr>
        <p:spPr>
          <a:xfrm>
            <a:off x="4432300" y="1460412"/>
            <a:ext cx="34290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CC19A8A-FFDB-1B4B-82D0-1A54C7499A8B}"/>
              </a:ext>
            </a:extLst>
          </p:cNvPr>
          <p:cNvSpPr>
            <a:spLocks noGrp="1"/>
          </p:cNvSpPr>
          <p:nvPr>
            <p:ph sz="half" idx="1"/>
          </p:nvPr>
        </p:nvSpPr>
        <p:spPr>
          <a:xfrm>
            <a:off x="838200" y="1460412"/>
            <a:ext cx="3429000" cy="43525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CCB5258C-F1C2-ED40-98CE-BF46AB380958}"/>
              </a:ext>
            </a:extLst>
          </p:cNvPr>
          <p:cNvSpPr>
            <a:spLocks noGrp="1"/>
          </p:cNvSpPr>
          <p:nvPr>
            <p:ph type="title"/>
          </p:nvPr>
        </p:nvSpPr>
        <p:spPr>
          <a:xfrm>
            <a:off x="838200" y="568304"/>
            <a:ext cx="10515600" cy="775252"/>
          </a:xfrm>
        </p:spPr>
        <p:txBody>
          <a:bodyPr anchor="t" anchorCtr="0"/>
          <a:lstStyle/>
          <a:p>
            <a:r>
              <a:rPr lang="en-US" dirty="0"/>
              <a:t>Click to edit Master title style</a:t>
            </a:r>
          </a:p>
        </p:txBody>
      </p:sp>
    </p:spTree>
    <p:extLst>
      <p:ext uri="{BB962C8B-B14F-4D97-AF65-F5344CB8AC3E}">
        <p14:creationId xmlns:p14="http://schemas.microsoft.com/office/powerpoint/2010/main" val="3984373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F0A9A9-8669-FD41-ADB9-91C6F479A99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13" name="Rectangle 12">
            <a:extLst>
              <a:ext uri="{FF2B5EF4-FFF2-40B4-BE49-F238E27FC236}">
                <a16:creationId xmlns:a16="http://schemas.microsoft.com/office/drawing/2014/main" id="{3A437E8A-EF47-2946-8535-75368C7B5085}"/>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E4D231-EFF9-2A43-8C8C-7791258751E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5" name="Slide Number Placeholder 5">
            <a:extLst>
              <a:ext uri="{FF2B5EF4-FFF2-40B4-BE49-F238E27FC236}">
                <a16:creationId xmlns:a16="http://schemas.microsoft.com/office/drawing/2014/main" id="{52BBA889-CFA3-DA4F-9A3C-531239346958}"/>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dirty="0"/>
          </a:p>
        </p:txBody>
      </p:sp>
      <p:pic>
        <p:nvPicPr>
          <p:cNvPr id="16" name="Picture 15">
            <a:extLst>
              <a:ext uri="{FF2B5EF4-FFF2-40B4-BE49-F238E27FC236}">
                <a16:creationId xmlns:a16="http://schemas.microsoft.com/office/drawing/2014/main" id="{FDF9D348-1943-5D43-99F9-8C2BF9A8E472}"/>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20" name="Content Placeholder 2">
            <a:extLst>
              <a:ext uri="{FF2B5EF4-FFF2-40B4-BE49-F238E27FC236}">
                <a16:creationId xmlns:a16="http://schemas.microsoft.com/office/drawing/2014/main" id="{9C972583-6687-5F40-9547-8E83DBBCF298}"/>
              </a:ext>
            </a:extLst>
          </p:cNvPr>
          <p:cNvSpPr>
            <a:spLocks noGrp="1"/>
          </p:cNvSpPr>
          <p:nvPr>
            <p:ph sz="half" idx="18"/>
          </p:nvPr>
        </p:nvSpPr>
        <p:spPr>
          <a:xfrm>
            <a:off x="8761798" y="4089400"/>
            <a:ext cx="2603500" cy="1723556"/>
          </a:xfrm>
        </p:spPr>
        <p:txBody>
          <a:bodyPr/>
          <a:lstStyle>
            <a:lvl1pPr>
              <a:defRPr sz="2400" b="1"/>
            </a:lvl1pPr>
            <a:lvl2pPr marL="457200" indent="0" algn="r">
              <a:buFontTx/>
              <a:buNone/>
              <a:defRPr/>
            </a:lvl2pPr>
          </a:lstStyle>
          <a:p>
            <a:pPr lvl="0"/>
            <a:r>
              <a:rPr lang="en-US" dirty="0"/>
              <a:t>Click to edit Master text styles</a:t>
            </a:r>
          </a:p>
          <a:p>
            <a:pPr lvl="1"/>
            <a:r>
              <a:rPr lang="en-US" dirty="0"/>
              <a:t>Second level</a:t>
            </a:r>
          </a:p>
        </p:txBody>
      </p:sp>
      <p:sp>
        <p:nvSpPr>
          <p:cNvPr id="21" name="Picture Placeholder 7">
            <a:extLst>
              <a:ext uri="{FF2B5EF4-FFF2-40B4-BE49-F238E27FC236}">
                <a16:creationId xmlns:a16="http://schemas.microsoft.com/office/drawing/2014/main" id="{5EAE7F36-A3E9-4A44-ADF1-9A46677865D8}"/>
              </a:ext>
            </a:extLst>
          </p:cNvPr>
          <p:cNvSpPr>
            <a:spLocks noGrp="1"/>
          </p:cNvSpPr>
          <p:nvPr>
            <p:ph type="pic" sz="quarter" idx="19"/>
          </p:nvPr>
        </p:nvSpPr>
        <p:spPr>
          <a:xfrm>
            <a:off x="9060248" y="2070100"/>
            <a:ext cx="2006600" cy="2006600"/>
          </a:xfrm>
          <a:prstGeom prst="ellipse">
            <a:avLst/>
          </a:prstGeom>
        </p:spPr>
        <p:txBody>
          <a:bodyPr/>
          <a:lstStyle/>
          <a:p>
            <a:endParaRPr lang="en-US" dirty="0"/>
          </a:p>
        </p:txBody>
      </p:sp>
      <p:sp>
        <p:nvSpPr>
          <p:cNvPr id="18" name="Content Placeholder 2">
            <a:extLst>
              <a:ext uri="{FF2B5EF4-FFF2-40B4-BE49-F238E27FC236}">
                <a16:creationId xmlns:a16="http://schemas.microsoft.com/office/drawing/2014/main" id="{F01418F6-6D54-5F43-899A-3D56A3D6B583}"/>
              </a:ext>
            </a:extLst>
          </p:cNvPr>
          <p:cNvSpPr>
            <a:spLocks noGrp="1"/>
          </p:cNvSpPr>
          <p:nvPr>
            <p:ph sz="half" idx="16"/>
          </p:nvPr>
        </p:nvSpPr>
        <p:spPr>
          <a:xfrm>
            <a:off x="4794250" y="4089400"/>
            <a:ext cx="2603500" cy="1723556"/>
          </a:xfrm>
        </p:spPr>
        <p:txBody>
          <a:bodyPr/>
          <a:lstStyle>
            <a:lvl1pPr>
              <a:defRPr sz="2400" b="1"/>
            </a:lvl1pPr>
            <a:lvl2pPr marL="457200" indent="0" algn="r">
              <a:buFontTx/>
              <a:buNone/>
              <a:defRPr/>
            </a:lvl2pPr>
          </a:lstStyle>
          <a:p>
            <a:pPr lvl="0"/>
            <a:r>
              <a:rPr lang="en-US" dirty="0"/>
              <a:t>Click to edit Master text styles</a:t>
            </a:r>
          </a:p>
          <a:p>
            <a:pPr lvl="1"/>
            <a:r>
              <a:rPr lang="en-US" dirty="0"/>
              <a:t>Second level</a:t>
            </a:r>
          </a:p>
        </p:txBody>
      </p:sp>
      <p:sp>
        <p:nvSpPr>
          <p:cNvPr id="19" name="Picture Placeholder 7">
            <a:extLst>
              <a:ext uri="{FF2B5EF4-FFF2-40B4-BE49-F238E27FC236}">
                <a16:creationId xmlns:a16="http://schemas.microsoft.com/office/drawing/2014/main" id="{E2A7749F-254C-C445-A324-E4F8E03A34E8}"/>
              </a:ext>
            </a:extLst>
          </p:cNvPr>
          <p:cNvSpPr>
            <a:spLocks noGrp="1"/>
          </p:cNvSpPr>
          <p:nvPr>
            <p:ph type="pic" sz="quarter" idx="17"/>
          </p:nvPr>
        </p:nvSpPr>
        <p:spPr>
          <a:xfrm>
            <a:off x="5092700" y="2070100"/>
            <a:ext cx="2006600" cy="2006600"/>
          </a:xfrm>
          <a:prstGeom prst="ellipse">
            <a:avLst/>
          </a:prstGeom>
        </p:spPr>
        <p:txBody>
          <a:bodyPr/>
          <a:lstStyle/>
          <a:p>
            <a:endParaRPr lang="en-US"/>
          </a:p>
        </p:txBody>
      </p:sp>
      <p:sp>
        <p:nvSpPr>
          <p:cNvPr id="3" name="Content Placeholder 2">
            <a:extLst>
              <a:ext uri="{FF2B5EF4-FFF2-40B4-BE49-F238E27FC236}">
                <a16:creationId xmlns:a16="http://schemas.microsoft.com/office/drawing/2014/main" id="{BCC19A8A-FFDB-1B4B-82D0-1A54C7499A8B}"/>
              </a:ext>
            </a:extLst>
          </p:cNvPr>
          <p:cNvSpPr>
            <a:spLocks noGrp="1"/>
          </p:cNvSpPr>
          <p:nvPr>
            <p:ph sz="half" idx="1"/>
          </p:nvPr>
        </p:nvSpPr>
        <p:spPr>
          <a:xfrm>
            <a:off x="968118" y="4089400"/>
            <a:ext cx="2603500" cy="1723556"/>
          </a:xfrm>
        </p:spPr>
        <p:txBody>
          <a:bodyPr/>
          <a:lstStyle>
            <a:lvl1pPr>
              <a:defRPr sz="2400" b="1"/>
            </a:lvl1pPr>
            <a:lvl2pPr marL="0" indent="0" algn="r">
              <a:buFontTx/>
              <a:buNone/>
              <a:defRPr/>
            </a:lvl2pPr>
          </a:lstStyle>
          <a:p>
            <a:pPr lvl="0"/>
            <a:r>
              <a:rPr lang="en-US" dirty="0"/>
              <a:t>Click to edit Master text styles</a:t>
            </a:r>
          </a:p>
          <a:p>
            <a:pPr lvl="1"/>
            <a:r>
              <a:rPr lang="en-US" dirty="0"/>
              <a:t>Second level</a:t>
            </a:r>
          </a:p>
        </p:txBody>
      </p:sp>
      <p:sp>
        <p:nvSpPr>
          <p:cNvPr id="8" name="Picture Placeholder 7">
            <a:extLst>
              <a:ext uri="{FF2B5EF4-FFF2-40B4-BE49-F238E27FC236}">
                <a16:creationId xmlns:a16="http://schemas.microsoft.com/office/drawing/2014/main" id="{48C3FE58-2474-2148-9F5F-61873056469D}"/>
              </a:ext>
            </a:extLst>
          </p:cNvPr>
          <p:cNvSpPr>
            <a:spLocks noGrp="1"/>
          </p:cNvSpPr>
          <p:nvPr>
            <p:ph type="pic" sz="quarter" idx="15"/>
          </p:nvPr>
        </p:nvSpPr>
        <p:spPr>
          <a:xfrm>
            <a:off x="1266568" y="2070100"/>
            <a:ext cx="2006600" cy="2006600"/>
          </a:xfrm>
          <a:prstGeom prst="ellipse">
            <a:avLst/>
          </a:prstGeom>
        </p:spPr>
        <p:txBody>
          <a:bodyPr/>
          <a:lstStyle/>
          <a:p>
            <a:endParaRPr lang="en-US"/>
          </a:p>
        </p:txBody>
      </p:sp>
      <p:sp>
        <p:nvSpPr>
          <p:cNvPr id="6" name="Text Placeholder 5">
            <a:extLst>
              <a:ext uri="{FF2B5EF4-FFF2-40B4-BE49-F238E27FC236}">
                <a16:creationId xmlns:a16="http://schemas.microsoft.com/office/drawing/2014/main" id="{4FF3FF9C-58E3-EC4B-9037-2A619A9D603E}"/>
              </a:ext>
            </a:extLst>
          </p:cNvPr>
          <p:cNvSpPr>
            <a:spLocks noGrp="1"/>
          </p:cNvSpPr>
          <p:nvPr>
            <p:ph type="body" sz="quarter" idx="14"/>
          </p:nvPr>
        </p:nvSpPr>
        <p:spPr>
          <a:xfrm>
            <a:off x="838200" y="1435100"/>
            <a:ext cx="10515600" cy="440624"/>
          </a:xfrm>
        </p:spPr>
        <p:txBody>
          <a:bodyPr/>
          <a:lstStyle/>
          <a:p>
            <a:pPr lvl="0"/>
            <a:r>
              <a:rPr lang="en-US" dirty="0"/>
              <a:t>Click to edit Master text styles</a:t>
            </a:r>
          </a:p>
        </p:txBody>
      </p:sp>
      <p:sp>
        <p:nvSpPr>
          <p:cNvPr id="2" name="Title 1">
            <a:extLst>
              <a:ext uri="{FF2B5EF4-FFF2-40B4-BE49-F238E27FC236}">
                <a16:creationId xmlns:a16="http://schemas.microsoft.com/office/drawing/2014/main" id="{CCB5258C-F1C2-ED40-98CE-BF46AB380958}"/>
              </a:ext>
            </a:extLst>
          </p:cNvPr>
          <p:cNvSpPr>
            <a:spLocks noGrp="1"/>
          </p:cNvSpPr>
          <p:nvPr>
            <p:ph type="title"/>
          </p:nvPr>
        </p:nvSpPr>
        <p:spPr>
          <a:xfrm>
            <a:off x="838200" y="568304"/>
            <a:ext cx="10515600" cy="775252"/>
          </a:xfrm>
        </p:spPr>
        <p:txBody>
          <a:bodyPr anchor="t" anchorCtr="0"/>
          <a:lstStyle/>
          <a:p>
            <a:r>
              <a:rPr lang="en-US" dirty="0"/>
              <a:t>Click to edit Master title style</a:t>
            </a:r>
          </a:p>
        </p:txBody>
      </p:sp>
    </p:spTree>
    <p:extLst>
      <p:ext uri="{BB962C8B-B14F-4D97-AF65-F5344CB8AC3E}">
        <p14:creationId xmlns:p14="http://schemas.microsoft.com/office/powerpoint/2010/main" val="2033685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EDD07-7410-4072-A5A1-057D7AB895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56CA99-CD36-91DB-5D9D-70CED488230D}"/>
              </a:ext>
            </a:extLst>
          </p:cNvPr>
          <p:cNvSpPr>
            <a:spLocks noGrp="1"/>
          </p:cNvSpPr>
          <p:nvPr>
            <p:ph type="dt" sz="half" idx="10"/>
          </p:nvPr>
        </p:nvSpPr>
        <p:spPr/>
        <p:txBody>
          <a:bodyPr/>
          <a:lstStyle/>
          <a:p>
            <a:fld id="{245448BA-BA0C-406E-BFA0-79CBDFCE8CF6}" type="datetime1">
              <a:rPr lang="en-US" smtClean="0"/>
              <a:t>7/31/2024</a:t>
            </a:fld>
            <a:endParaRPr lang="en-US" dirty="0"/>
          </a:p>
        </p:txBody>
      </p:sp>
      <p:sp>
        <p:nvSpPr>
          <p:cNvPr id="4" name="Footer Placeholder 3">
            <a:extLst>
              <a:ext uri="{FF2B5EF4-FFF2-40B4-BE49-F238E27FC236}">
                <a16:creationId xmlns:a16="http://schemas.microsoft.com/office/drawing/2014/main" id="{1405F2C4-A92F-0400-0AC0-272E34A9D0F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7619B8-C032-EF41-2B14-C7B1CBA22516}"/>
              </a:ext>
            </a:extLst>
          </p:cNvPr>
          <p:cNvSpPr>
            <a:spLocks noGrp="1"/>
          </p:cNvSpPr>
          <p:nvPr>
            <p:ph type="sldNum" sz="quarter" idx="12"/>
          </p:nvPr>
        </p:nvSpPr>
        <p:spPr/>
        <p:txBody>
          <a:bodyPr/>
          <a:lstStyle/>
          <a:p>
            <a:fld id="{86659373-CFFA-435D-A432-C1894B073BD4}" type="slidenum">
              <a:rPr lang="en-US" smtClean="0"/>
              <a:t>‹#›</a:t>
            </a:fld>
            <a:endParaRPr lang="en-US" dirty="0"/>
          </a:p>
        </p:txBody>
      </p:sp>
    </p:spTree>
    <p:extLst>
      <p:ext uri="{BB962C8B-B14F-4D97-AF65-F5344CB8AC3E}">
        <p14:creationId xmlns:p14="http://schemas.microsoft.com/office/powerpoint/2010/main" val="4198175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16BC5B-C462-AE4D-8629-918373E55B9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a:xfrm>
            <a:off x="618308" y="1825625"/>
            <a:ext cx="10735492" cy="4207427"/>
          </a:xfrm>
        </p:spPr>
        <p:txBody>
          <a:bodyPr/>
          <a:lstStyle>
            <a:lvl1pPr marL="457200" indent="-457200">
              <a:lnSpc>
                <a:spcPct val="100000"/>
              </a:lnSpc>
              <a:spcBef>
                <a:spcPts val="0"/>
              </a:spcBef>
              <a:spcAft>
                <a:spcPts val="600"/>
              </a:spcAft>
              <a:buClr>
                <a:schemeClr val="tx2"/>
              </a:buClr>
              <a:buFont typeface="Arial" panose="020B0604020202020204" pitchFamily="34" charset="0"/>
              <a:buChar char="•"/>
              <a:defRPr>
                <a:solidFill>
                  <a:schemeClr val="accent5">
                    <a:lumMod val="50000"/>
                  </a:schemeClr>
                </a:solidFill>
              </a:defRPr>
            </a:lvl1pPr>
            <a:lvl2pPr marL="685800" indent="-228600">
              <a:lnSpc>
                <a:spcPct val="100000"/>
              </a:lnSpc>
              <a:spcBef>
                <a:spcPts val="0"/>
              </a:spcBef>
              <a:spcAft>
                <a:spcPts val="600"/>
              </a:spcAft>
              <a:buFont typeface="Wingdings" pitchFamily="2" charset="2"/>
              <a:buChar char="§"/>
              <a:defRPr>
                <a:solidFill>
                  <a:schemeClr val="accent5">
                    <a:lumMod val="50000"/>
                  </a:schemeClr>
                </a:solidFill>
              </a:defRPr>
            </a:lvl2pPr>
            <a:lvl3pPr>
              <a:lnSpc>
                <a:spcPct val="100000"/>
              </a:lnSpc>
              <a:spcBef>
                <a:spcPts val="0"/>
              </a:spcBef>
              <a:spcAft>
                <a:spcPts val="600"/>
              </a:spcAft>
              <a:defRPr>
                <a:solidFill>
                  <a:schemeClr val="accent5">
                    <a:lumMod val="50000"/>
                  </a:schemeClr>
                </a:solidFill>
              </a:defRPr>
            </a:lvl3pPr>
            <a:lvl4pPr>
              <a:lnSpc>
                <a:spcPct val="100000"/>
              </a:lnSpc>
              <a:spcBef>
                <a:spcPts val="0"/>
              </a:spcBef>
              <a:spcAft>
                <a:spcPts val="600"/>
              </a:spcAft>
              <a:defRPr>
                <a:solidFill>
                  <a:schemeClr val="accent5">
                    <a:lumMod val="50000"/>
                  </a:schemeClr>
                </a:solidFill>
              </a:defRPr>
            </a:lvl4pPr>
            <a:lvl5pPr>
              <a:lnSpc>
                <a:spcPct val="100000"/>
              </a:lnSpc>
              <a:spcBef>
                <a:spcPts val="0"/>
              </a:spcBef>
              <a:spcAft>
                <a:spcPts val="600"/>
              </a:spcAft>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DEAD3C6-0203-A443-B605-5D64AA4D025F}"/>
              </a:ext>
            </a:extLst>
          </p:cNvPr>
          <p:cNvSpPr>
            <a:spLocks noGrp="1"/>
          </p:cNvSpPr>
          <p:nvPr>
            <p:ph type="title"/>
          </p:nvPr>
        </p:nvSpPr>
        <p:spPr>
          <a:xfrm>
            <a:off x="618309" y="570019"/>
            <a:ext cx="10735491" cy="1058884"/>
          </a:xfrm>
        </p:spPr>
        <p:txBody>
          <a:bodyPr anchor="t"/>
          <a:lstStyle/>
          <a:p>
            <a:r>
              <a:rPr lang="en-US"/>
              <a:t>Click to edit Master title style</a:t>
            </a:r>
          </a:p>
        </p:txBody>
      </p:sp>
    </p:spTree>
    <p:extLst>
      <p:ext uri="{BB962C8B-B14F-4D97-AF65-F5344CB8AC3E}">
        <p14:creationId xmlns:p14="http://schemas.microsoft.com/office/powerpoint/2010/main" val="2377189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8995C-F436-7B89-EAAD-612F303CF4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FF74EFB9-02F6-2175-D229-A5ED6485A76E}"/>
              </a:ext>
            </a:extLst>
          </p:cNvPr>
          <p:cNvSpPr>
            <a:spLocks noGrp="1"/>
          </p:cNvSpPr>
          <p:nvPr>
            <p:ph type="title"/>
          </p:nvPr>
        </p:nvSpPr>
        <p:spPr/>
        <p:txBody>
          <a:bodyPr/>
          <a:lstStyle/>
          <a:p>
            <a:r>
              <a:rPr lang="en-US"/>
              <a:t>Click to edit Master title style</a:t>
            </a:r>
          </a:p>
        </p:txBody>
      </p:sp>
      <p:sp>
        <p:nvSpPr>
          <p:cNvPr id="11" name="Date Placeholder 10">
            <a:extLst>
              <a:ext uri="{FF2B5EF4-FFF2-40B4-BE49-F238E27FC236}">
                <a16:creationId xmlns:a16="http://schemas.microsoft.com/office/drawing/2014/main" id="{3E19A0EE-4FFD-653F-2173-3F58BBE0B5F7}"/>
              </a:ext>
            </a:extLst>
          </p:cNvPr>
          <p:cNvSpPr>
            <a:spLocks noGrp="1"/>
          </p:cNvSpPr>
          <p:nvPr>
            <p:ph type="dt" sz="half" idx="10"/>
          </p:nvPr>
        </p:nvSpPr>
        <p:spPr/>
        <p:txBody>
          <a:bodyPr/>
          <a:lstStyle/>
          <a:p>
            <a:fld id="{E325FF20-C055-4631-83DF-B171A25B304C}" type="datetime1">
              <a:rPr lang="en-US" smtClean="0"/>
              <a:t>7/31/2024</a:t>
            </a:fld>
            <a:endParaRPr lang="en-US" dirty="0"/>
          </a:p>
        </p:txBody>
      </p:sp>
      <p:sp>
        <p:nvSpPr>
          <p:cNvPr id="12" name="Footer Placeholder 11">
            <a:extLst>
              <a:ext uri="{FF2B5EF4-FFF2-40B4-BE49-F238E27FC236}">
                <a16:creationId xmlns:a16="http://schemas.microsoft.com/office/drawing/2014/main" id="{498B2192-9604-B086-437E-9B9EF26A8536}"/>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943499D9-3678-0361-E9DC-A29DF325D266}"/>
              </a:ext>
            </a:extLst>
          </p:cNvPr>
          <p:cNvSpPr>
            <a:spLocks noGrp="1"/>
          </p:cNvSpPr>
          <p:nvPr>
            <p:ph type="sldNum" sz="quarter" idx="12"/>
          </p:nvPr>
        </p:nvSpPr>
        <p:spPr/>
        <p:txBody>
          <a:bodyPr/>
          <a:lstStyle/>
          <a:p>
            <a:fld id="{86659373-CFFA-435D-A432-C1894B073BD4}" type="slidenum">
              <a:rPr lang="en-US" smtClean="0"/>
              <a:t>‹#›</a:t>
            </a:fld>
            <a:endParaRPr lang="en-US" dirty="0"/>
          </a:p>
        </p:txBody>
      </p:sp>
    </p:spTree>
    <p:extLst>
      <p:ext uri="{BB962C8B-B14F-4D97-AF65-F5344CB8AC3E}">
        <p14:creationId xmlns:p14="http://schemas.microsoft.com/office/powerpoint/2010/main" val="298353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3"/>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74" y="762003"/>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262465" y="6356368"/>
            <a:ext cx="2743200" cy="365125"/>
          </a:xfrm>
          <a:prstGeom prst="rect">
            <a:avLst/>
          </a:prstGeom>
        </p:spPr>
        <p:txBody>
          <a:bodyPr/>
          <a:lstStyle/>
          <a:p>
            <a:fld id="{DBC9B309-4EEF-4A4A-BC4D-054F11C46276}" type="datetime1">
              <a:rPr lang="en-US" smtClean="0"/>
              <a:t>7/31/2024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400">
                <a:solidFill>
                  <a:schemeClr val="tx1"/>
                </a:solidFill>
              </a:defRPr>
            </a:lvl1pPr>
          </a:lstStyle>
          <a:p>
            <a:fld id="{3753E46E-E29B-41CC-9C8E-60BACF85EEAC}" type="slidenum">
              <a:rPr lang="en-US" smtClean="0"/>
              <a:pPr/>
              <a:t>‹#›</a:t>
            </a:fld>
            <a:endParaRPr lang="en-US" dirty="0"/>
          </a:p>
        </p:txBody>
      </p:sp>
    </p:spTree>
    <p:extLst>
      <p:ext uri="{BB962C8B-B14F-4D97-AF65-F5344CB8AC3E}">
        <p14:creationId xmlns:p14="http://schemas.microsoft.com/office/powerpoint/2010/main" val="4289584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53E46E-E29B-41CC-9C8E-60BACF85EEAC}" type="slidenum">
              <a:rPr lang="en-US" smtClean="0"/>
              <a:t>‹#›</a:t>
            </a:fld>
            <a:endParaRPr lang="en-US" dirty="0"/>
          </a:p>
        </p:txBody>
      </p:sp>
    </p:spTree>
    <p:extLst>
      <p:ext uri="{BB962C8B-B14F-4D97-AF65-F5344CB8AC3E}">
        <p14:creationId xmlns:p14="http://schemas.microsoft.com/office/powerpoint/2010/main" val="2717828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53E46E-E29B-41CC-9C8E-60BACF85EEAC}" type="slidenum">
              <a:rPr lang="en-US" smtClean="0"/>
              <a:t>‹#›</a:t>
            </a:fld>
            <a:endParaRPr lang="en-US" dirty="0"/>
          </a:p>
        </p:txBody>
      </p:sp>
    </p:spTree>
    <p:extLst>
      <p:ext uri="{BB962C8B-B14F-4D97-AF65-F5344CB8AC3E}">
        <p14:creationId xmlns:p14="http://schemas.microsoft.com/office/powerpoint/2010/main" val="1837449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3753E46E-E29B-41CC-9C8E-60BACF85EEAC}" type="slidenum">
              <a:rPr lang="en-US" smtClean="0"/>
              <a:t>‹#›</a:t>
            </a:fld>
            <a:endParaRPr lang="en-US" dirty="0"/>
          </a:p>
        </p:txBody>
      </p:sp>
    </p:spTree>
    <p:extLst>
      <p:ext uri="{BB962C8B-B14F-4D97-AF65-F5344CB8AC3E}">
        <p14:creationId xmlns:p14="http://schemas.microsoft.com/office/powerpoint/2010/main" val="959864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604"/>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3753E46E-E29B-41CC-9C8E-60BACF85EEAC}" type="slidenum">
              <a:rPr lang="en-US" smtClean="0"/>
              <a:t>‹#›</a:t>
            </a:fld>
            <a:endParaRPr lang="en-US" dirty="0"/>
          </a:p>
        </p:txBody>
      </p:sp>
    </p:spTree>
    <p:extLst>
      <p:ext uri="{BB962C8B-B14F-4D97-AF65-F5344CB8AC3E}">
        <p14:creationId xmlns:p14="http://schemas.microsoft.com/office/powerpoint/2010/main" val="4139132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3753E46E-E29B-41CC-9C8E-60BACF85EEAC}" type="slidenum">
              <a:rPr lang="en-US" smtClean="0"/>
              <a:t>‹#›</a:t>
            </a:fld>
            <a:endParaRPr lang="en-US" dirty="0"/>
          </a:p>
        </p:txBody>
      </p:sp>
    </p:spTree>
    <p:extLst>
      <p:ext uri="{BB962C8B-B14F-4D97-AF65-F5344CB8AC3E}">
        <p14:creationId xmlns:p14="http://schemas.microsoft.com/office/powerpoint/2010/main" val="3247303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53E46E-E29B-41CC-9C8E-60BACF85EEAC}" type="slidenum">
              <a:rPr lang="en-US" smtClean="0"/>
              <a:t>‹#›</a:t>
            </a:fld>
            <a:endParaRPr lang="en-US" dirty="0"/>
          </a:p>
        </p:txBody>
      </p:sp>
    </p:spTree>
    <p:extLst>
      <p:ext uri="{BB962C8B-B14F-4D97-AF65-F5344CB8AC3E}">
        <p14:creationId xmlns:p14="http://schemas.microsoft.com/office/powerpoint/2010/main" val="2693793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3753E46E-E29B-41CC-9C8E-60BACF85EEAC}" type="slidenum">
              <a:rPr lang="en-US" smtClean="0"/>
              <a:t>‹#›</a:t>
            </a:fld>
            <a:endParaRPr lang="en-US" dirty="0"/>
          </a:p>
        </p:txBody>
      </p:sp>
    </p:spTree>
    <p:extLst>
      <p:ext uri="{BB962C8B-B14F-4D97-AF65-F5344CB8AC3E}">
        <p14:creationId xmlns:p14="http://schemas.microsoft.com/office/powerpoint/2010/main" val="3973093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3570655"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3499104" y="6356368"/>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3753E46E-E29B-41CC-9C8E-60BACF85EEAC}" type="slidenum">
              <a:rPr lang="en-US" smtClean="0"/>
              <a:t>‹#›</a:t>
            </a:fld>
            <a:endParaRPr lang="en-US" dirty="0"/>
          </a:p>
        </p:txBody>
      </p:sp>
    </p:spTree>
    <p:extLst>
      <p:ext uri="{BB962C8B-B14F-4D97-AF65-F5344CB8AC3E}">
        <p14:creationId xmlns:p14="http://schemas.microsoft.com/office/powerpoint/2010/main" val="401905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B051986-FC6C-2048-8FE9-4D8D6B8FFFE3}"/>
              </a:ext>
              <a:ext uri="{C183D7F6-B498-43B3-948B-1728B52AA6E4}">
                <adec:decorative xmlns:adec="http://schemas.microsoft.com/office/drawing/2017/decorative" val="1"/>
              </a:ext>
            </a:extLst>
          </p:cNvPr>
          <p:cNvSpPr/>
          <p:nvPr userDrawn="1"/>
        </p:nvSpPr>
        <p:spPr>
          <a:xfrm>
            <a:off x="381000" y="342900"/>
            <a:ext cx="11430000" cy="6172200"/>
          </a:xfrm>
          <a:prstGeom prst="roundRect">
            <a:avLst>
              <a:gd name="adj" fmla="val 5312"/>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E86AAF38-2CD8-014C-8CA4-C918A0E79C3E}"/>
              </a:ext>
            </a:extLst>
          </p:cNvPr>
          <p:cNvSpPr>
            <a:spLocks noGrp="1"/>
          </p:cNvSpPr>
          <p:nvPr>
            <p:ph type="pic" sz="quarter" idx="12"/>
          </p:nvPr>
        </p:nvSpPr>
        <p:spPr>
          <a:xfrm>
            <a:off x="5657955" y="0"/>
            <a:ext cx="6542109" cy="6858000"/>
          </a:xfrm>
          <a:custGeom>
            <a:avLst/>
            <a:gdLst>
              <a:gd name="connsiteX0" fmla="*/ 1220192 w 6542109"/>
              <a:gd name="connsiteY0" fmla="*/ 0 h 6858000"/>
              <a:gd name="connsiteX1" fmla="*/ 6542109 w 6542109"/>
              <a:gd name="connsiteY1" fmla="*/ 0 h 6858000"/>
              <a:gd name="connsiteX2" fmla="*/ 6542109 w 6542109"/>
              <a:gd name="connsiteY2" fmla="*/ 6858000 h 6858000"/>
              <a:gd name="connsiteX3" fmla="*/ 1220272 w 6542109"/>
              <a:gd name="connsiteY3" fmla="*/ 6858000 h 6858000"/>
              <a:gd name="connsiteX4" fmla="*/ 1073592 w 6542109"/>
              <a:gd name="connsiteY4" fmla="*/ 6669891 h 6858000"/>
              <a:gd name="connsiteX5" fmla="*/ 1220192 w 65421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2109" h="6858000">
                <a:moveTo>
                  <a:pt x="1220192" y="0"/>
                </a:moveTo>
                <a:lnTo>
                  <a:pt x="6542109" y="0"/>
                </a:lnTo>
                <a:lnTo>
                  <a:pt x="6542109" y="6858000"/>
                </a:lnTo>
                <a:lnTo>
                  <a:pt x="1220272" y="6858000"/>
                </a:lnTo>
                <a:lnTo>
                  <a:pt x="1073592" y="6669891"/>
                </a:lnTo>
                <a:cubicBezTo>
                  <a:pt x="-405120" y="4685085"/>
                  <a:pt x="-356351" y="1934335"/>
                  <a:pt x="1220192" y="0"/>
                </a:cubicBezTo>
                <a:close/>
              </a:path>
            </a:pathLst>
          </a:custGeom>
        </p:spPr>
        <p:txBody>
          <a:bodyPr wrap="square">
            <a:noAutofit/>
          </a:bodyPr>
          <a:lstStyle/>
          <a:p>
            <a:endParaRPr lang="en-US"/>
          </a:p>
        </p:txBody>
      </p:sp>
      <p:sp>
        <p:nvSpPr>
          <p:cNvPr id="3" name="Subtitle 2">
            <a:extLst>
              <a:ext uri="{FF2B5EF4-FFF2-40B4-BE49-F238E27FC236}">
                <a16:creationId xmlns:a16="http://schemas.microsoft.com/office/drawing/2014/main" id="{8CC6094A-50F8-744B-BDE8-165861D8A23B}"/>
              </a:ext>
            </a:extLst>
          </p:cNvPr>
          <p:cNvSpPr>
            <a:spLocks noGrp="1"/>
          </p:cNvSpPr>
          <p:nvPr>
            <p:ph type="subTitle" idx="1"/>
          </p:nvPr>
        </p:nvSpPr>
        <p:spPr>
          <a:xfrm>
            <a:off x="757881" y="3602038"/>
            <a:ext cx="4572000" cy="72282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807C22FC-BD96-7F41-8E43-55CCEFCB9ED0}"/>
              </a:ext>
            </a:extLst>
          </p:cNvPr>
          <p:cNvSpPr>
            <a:spLocks noGrp="1"/>
          </p:cNvSpPr>
          <p:nvPr>
            <p:ph type="ctrTitle"/>
          </p:nvPr>
        </p:nvSpPr>
        <p:spPr>
          <a:xfrm>
            <a:off x="757881" y="868362"/>
            <a:ext cx="4572000" cy="2387600"/>
          </a:xfrm>
        </p:spPr>
        <p:txBody>
          <a:bodyPr anchor="t">
            <a:normAutofit/>
          </a:bodyPr>
          <a:lstStyle>
            <a:lvl1pPr algn="l">
              <a:defRPr sz="3400">
                <a:solidFill>
                  <a:schemeClr val="bg1"/>
                </a:solidFill>
                <a:latin typeface="+mj-lt"/>
              </a:defRPr>
            </a:lvl1pPr>
          </a:lstStyle>
          <a:p>
            <a:r>
              <a:rPr lang="en-US"/>
              <a:t>Click to edit Master title style</a:t>
            </a:r>
          </a:p>
        </p:txBody>
      </p:sp>
      <p:sp>
        <p:nvSpPr>
          <p:cNvPr id="5" name="Text Placeholder 4">
            <a:extLst>
              <a:ext uri="{FF2B5EF4-FFF2-40B4-BE49-F238E27FC236}">
                <a16:creationId xmlns:a16="http://schemas.microsoft.com/office/drawing/2014/main" id="{11808D6D-6696-41F7-8B47-031BFCCFF278}"/>
              </a:ext>
            </a:extLst>
          </p:cNvPr>
          <p:cNvSpPr>
            <a:spLocks noGrp="1"/>
          </p:cNvSpPr>
          <p:nvPr>
            <p:ph type="body" sz="quarter" idx="13"/>
          </p:nvPr>
        </p:nvSpPr>
        <p:spPr>
          <a:xfrm>
            <a:off x="757881" y="4667092"/>
            <a:ext cx="4900074" cy="1547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861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753E46E-E29B-41CC-9C8E-60BACF85EEAC}" type="slidenum">
              <a:rPr lang="en-US" smtClean="0"/>
              <a:t>‹#›</a:t>
            </a:fld>
            <a:endParaRPr lang="en-US" dirty="0"/>
          </a:p>
        </p:txBody>
      </p:sp>
    </p:spTree>
    <p:extLst>
      <p:ext uri="{BB962C8B-B14F-4D97-AF65-F5344CB8AC3E}">
        <p14:creationId xmlns:p14="http://schemas.microsoft.com/office/powerpoint/2010/main" val="3823153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753E46E-E29B-41CC-9C8E-60BACF85EEAC}" type="slidenum">
              <a:rPr lang="en-US" smtClean="0"/>
              <a:t>‹#›</a:t>
            </a:fld>
            <a:endParaRPr lang="en-US" dirty="0"/>
          </a:p>
        </p:txBody>
      </p:sp>
    </p:spTree>
    <p:extLst>
      <p:ext uri="{BB962C8B-B14F-4D97-AF65-F5344CB8AC3E}">
        <p14:creationId xmlns:p14="http://schemas.microsoft.com/office/powerpoint/2010/main" val="903334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2FED329F-51FF-924B-96E1-5D2108962840}"/>
              </a:ext>
              <a:ext uri="{C183D7F6-B498-43B3-948B-1728B52AA6E4}">
                <adec:decorative xmlns:adec="http://schemas.microsoft.com/office/drawing/2017/decorative" val="1"/>
              </a:ext>
            </a:extLst>
          </p:cNvPr>
          <p:cNvSpPr/>
          <p:nvPr userDrawn="1"/>
        </p:nvSpPr>
        <p:spPr>
          <a:xfrm>
            <a:off x="11491442" y="5983112"/>
            <a:ext cx="700558" cy="874888"/>
          </a:xfrm>
          <a:custGeom>
            <a:avLst/>
            <a:gdLst>
              <a:gd name="connsiteX0" fmla="*/ 477200 w 700558"/>
              <a:gd name="connsiteY0" fmla="*/ 0 h 874888"/>
              <a:gd name="connsiteX1" fmla="*/ 662948 w 700558"/>
              <a:gd name="connsiteY1" fmla="*/ 37501 h 874888"/>
              <a:gd name="connsiteX2" fmla="*/ 700558 w 700558"/>
              <a:gd name="connsiteY2" fmla="*/ 57915 h 874888"/>
              <a:gd name="connsiteX3" fmla="*/ 700558 w 700558"/>
              <a:gd name="connsiteY3" fmla="*/ 874888 h 874888"/>
              <a:gd name="connsiteX4" fmla="*/ 214052 w 700558"/>
              <a:gd name="connsiteY4" fmla="*/ 874888 h 874888"/>
              <a:gd name="connsiteX5" fmla="*/ 210393 w 700558"/>
              <a:gd name="connsiteY5" fmla="*/ 872902 h 874888"/>
              <a:gd name="connsiteX6" fmla="*/ 0 w 700558"/>
              <a:gd name="connsiteY6" fmla="*/ 477200 h 874888"/>
              <a:gd name="connsiteX7" fmla="*/ 477200 w 700558"/>
              <a:gd name="connsiteY7" fmla="*/ 0 h 8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558" h="874888">
                <a:moveTo>
                  <a:pt x="477200" y="0"/>
                </a:moveTo>
                <a:cubicBezTo>
                  <a:pt x="543088" y="0"/>
                  <a:pt x="605856" y="13353"/>
                  <a:pt x="662948" y="37501"/>
                </a:cubicBezTo>
                <a:lnTo>
                  <a:pt x="700558" y="57915"/>
                </a:lnTo>
                <a:lnTo>
                  <a:pt x="700558" y="874888"/>
                </a:lnTo>
                <a:lnTo>
                  <a:pt x="214052" y="874888"/>
                </a:lnTo>
                <a:lnTo>
                  <a:pt x="210393" y="872902"/>
                </a:lnTo>
                <a:cubicBezTo>
                  <a:pt x="83457" y="787145"/>
                  <a:pt x="0" y="641919"/>
                  <a:pt x="0" y="477200"/>
                </a:cubicBezTo>
                <a:cubicBezTo>
                  <a:pt x="0" y="213650"/>
                  <a:pt x="213650" y="0"/>
                  <a:pt x="4772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Slide Number Placeholder 5">
            <a:extLst>
              <a:ext uri="{FF2B5EF4-FFF2-40B4-BE49-F238E27FC236}">
                <a16:creationId xmlns:a16="http://schemas.microsoft.com/office/drawing/2014/main" id="{04C160B3-4402-CC4A-9B05-06C06B08296F}"/>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4" name="Picture 3">
            <a:extLst>
              <a:ext uri="{FF2B5EF4-FFF2-40B4-BE49-F238E27FC236}">
                <a16:creationId xmlns:a16="http://schemas.microsoft.com/office/drawing/2014/main" id="{75DEBDEB-0D22-DB4D-822E-555E4EA24EF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6578600" cy="406400"/>
          </a:xfrm>
          <a:prstGeom prst="rect">
            <a:avLst/>
          </a:prstGeom>
        </p:spPr>
      </p:pic>
      <p:sp>
        <p:nvSpPr>
          <p:cNvPr id="5" name="Title 4">
            <a:extLst>
              <a:ext uri="{FF2B5EF4-FFF2-40B4-BE49-F238E27FC236}">
                <a16:creationId xmlns:a16="http://schemas.microsoft.com/office/drawing/2014/main" id="{42079D78-F4C4-414B-8223-CDB2AA261475}"/>
              </a:ext>
            </a:extLst>
          </p:cNvPr>
          <p:cNvSpPr>
            <a:spLocks noGrp="1"/>
          </p:cNvSpPr>
          <p:nvPr>
            <p:ph type="title"/>
          </p:nvPr>
        </p:nvSpPr>
        <p:spPr/>
        <p:txBody>
          <a:bodyPr>
            <a:noAutofit/>
          </a:bodyPr>
          <a:lstStyle>
            <a:lvl1pPr>
              <a:defRPr sz="6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5730F-C68A-4233-B349-389CC5B41739}"/>
              </a:ext>
            </a:extLst>
          </p:cNvPr>
          <p:cNvSpPr>
            <a:spLocks noGrp="1"/>
          </p:cNvSpPr>
          <p:nvPr>
            <p:ph type="body" sz="quarter" idx="14"/>
          </p:nvPr>
        </p:nvSpPr>
        <p:spPr>
          <a:xfrm>
            <a:off x="2524992" y="1891145"/>
            <a:ext cx="8828808" cy="44281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326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16BC5B-C462-AE4D-8629-918373E55B9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0"/>
            <a:ext cx="11658600" cy="1270000"/>
          </a:xfrm>
          <a:prstGeom prst="rect">
            <a:avLst/>
          </a:prstGeom>
        </p:spPr>
      </p:pic>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a:xfrm>
            <a:off x="543338" y="1825625"/>
            <a:ext cx="10810462" cy="4207427"/>
          </a:xfrm>
        </p:spPr>
        <p:txBody>
          <a:bodyPr/>
          <a:lstStyle>
            <a:lvl1pPr marL="457200" indent="-457200">
              <a:lnSpc>
                <a:spcPct val="100000"/>
              </a:lnSpc>
              <a:spcBef>
                <a:spcPts val="0"/>
              </a:spcBef>
              <a:spcAft>
                <a:spcPts val="600"/>
              </a:spcAft>
              <a:buClr>
                <a:schemeClr val="tx2"/>
              </a:buClr>
              <a:buFont typeface="Arial" panose="020B0604020202020204" pitchFamily="34" charset="0"/>
              <a:buChar char="•"/>
              <a:defRPr>
                <a:solidFill>
                  <a:schemeClr val="accent5">
                    <a:lumMod val="50000"/>
                  </a:schemeClr>
                </a:solidFill>
              </a:defRPr>
            </a:lvl1pPr>
            <a:lvl2pPr marL="685800" indent="-228600">
              <a:lnSpc>
                <a:spcPct val="100000"/>
              </a:lnSpc>
              <a:spcBef>
                <a:spcPts val="0"/>
              </a:spcBef>
              <a:spcAft>
                <a:spcPts val="600"/>
              </a:spcAft>
              <a:buFont typeface="Wingdings" pitchFamily="2" charset="2"/>
              <a:buChar char="§"/>
              <a:defRPr>
                <a:solidFill>
                  <a:schemeClr val="accent5">
                    <a:lumMod val="50000"/>
                  </a:schemeClr>
                </a:solidFill>
              </a:defRPr>
            </a:lvl2pPr>
            <a:lvl3pPr>
              <a:lnSpc>
                <a:spcPct val="100000"/>
              </a:lnSpc>
              <a:spcBef>
                <a:spcPts val="0"/>
              </a:spcBef>
              <a:spcAft>
                <a:spcPts val="600"/>
              </a:spcAft>
              <a:defRPr>
                <a:solidFill>
                  <a:schemeClr val="accent5">
                    <a:lumMod val="50000"/>
                  </a:schemeClr>
                </a:solidFill>
              </a:defRPr>
            </a:lvl3pPr>
            <a:lvl4pPr>
              <a:lnSpc>
                <a:spcPct val="100000"/>
              </a:lnSpc>
              <a:spcBef>
                <a:spcPts val="0"/>
              </a:spcBef>
              <a:spcAft>
                <a:spcPts val="600"/>
              </a:spcAft>
              <a:defRPr>
                <a:solidFill>
                  <a:schemeClr val="accent5">
                    <a:lumMod val="50000"/>
                  </a:schemeClr>
                </a:solidFill>
              </a:defRPr>
            </a:lvl4pPr>
            <a:lvl5pPr>
              <a:lnSpc>
                <a:spcPct val="100000"/>
              </a:lnSpc>
              <a:spcBef>
                <a:spcPts val="0"/>
              </a:spcBef>
              <a:spcAft>
                <a:spcPts val="600"/>
              </a:spcAft>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DEAD3C6-0203-A443-B605-5D64AA4D025F}"/>
              </a:ext>
            </a:extLst>
          </p:cNvPr>
          <p:cNvSpPr>
            <a:spLocks noGrp="1"/>
          </p:cNvSpPr>
          <p:nvPr>
            <p:ph type="title"/>
          </p:nvPr>
        </p:nvSpPr>
        <p:spPr>
          <a:xfrm>
            <a:off x="543339" y="570019"/>
            <a:ext cx="10810461" cy="1058884"/>
          </a:xfrm>
        </p:spPr>
        <p:txBody>
          <a:bodyPr anchor="t"/>
          <a:lstStyle/>
          <a:p>
            <a:r>
              <a:rPr lang="en-US"/>
              <a:t>Click to edit Master title style</a:t>
            </a:r>
          </a:p>
        </p:txBody>
      </p:sp>
    </p:spTree>
    <p:extLst>
      <p:ext uri="{BB962C8B-B14F-4D97-AF65-F5344CB8AC3E}">
        <p14:creationId xmlns:p14="http://schemas.microsoft.com/office/powerpoint/2010/main" val="1570398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34E0A9B-76C2-9B41-B6B2-820DD1D153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7358"/>
            <a:ext cx="11658600" cy="1739900"/>
          </a:xfrm>
          <a:prstGeom prst="rect">
            <a:avLst/>
          </a:prstGeom>
        </p:spPr>
      </p:pic>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a:xfrm>
            <a:off x="543338" y="1825625"/>
            <a:ext cx="10810461" cy="4207427"/>
          </a:xfrm>
        </p:spPr>
        <p:txBody>
          <a:bodyPr/>
          <a:lstStyle>
            <a:lvl1pPr marL="457200" indent="-457200">
              <a:buClr>
                <a:schemeClr val="tx2"/>
              </a:buClr>
              <a:buFont typeface="Arial" panose="020B0604020202020204" pitchFamily="34" charset="0"/>
              <a:buChar char="•"/>
              <a:defRPr>
                <a:solidFill>
                  <a:schemeClr val="accent5">
                    <a:lumMod val="50000"/>
                  </a:schemeClr>
                </a:solidFill>
              </a:defRPr>
            </a:lvl1pPr>
            <a:lvl2pPr marL="685800" indent="-228600">
              <a:buFont typeface="Wingdings" pitchFamily="2" charset="2"/>
              <a:buChar cha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DEAD3C6-0203-A443-B605-5D64AA4D025F}"/>
              </a:ext>
            </a:extLst>
          </p:cNvPr>
          <p:cNvSpPr>
            <a:spLocks noGrp="1"/>
          </p:cNvSpPr>
          <p:nvPr>
            <p:ph type="title"/>
          </p:nvPr>
        </p:nvSpPr>
        <p:spPr>
          <a:xfrm>
            <a:off x="543339" y="570019"/>
            <a:ext cx="10810461" cy="1058884"/>
          </a:xfrm>
        </p:spPr>
        <p:txBody>
          <a:bodyPr anchor="t">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361874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3"/>
          <a:stretch>
            <a:fillRect/>
          </a:stretch>
        </p:blipFill>
        <p:spPr>
          <a:xfrm>
            <a:off x="199768" y="6266891"/>
            <a:ext cx="1066800" cy="469900"/>
          </a:xfrm>
          <a:prstGeom prst="rect">
            <a:avLst/>
          </a:prstGeom>
        </p:spPr>
      </p:pic>
      <p:sp>
        <p:nvSpPr>
          <p:cNvPr id="5" name="Content Placeholder 4">
            <a:extLst>
              <a:ext uri="{FF2B5EF4-FFF2-40B4-BE49-F238E27FC236}">
                <a16:creationId xmlns:a16="http://schemas.microsoft.com/office/drawing/2014/main" id="{F6BF86AB-D495-6144-8A53-C57AA3D198C9}"/>
              </a:ext>
            </a:extLst>
          </p:cNvPr>
          <p:cNvSpPr>
            <a:spLocks noGrp="1"/>
          </p:cNvSpPr>
          <p:nvPr>
            <p:ph sz="quarter" idx="13"/>
          </p:nvPr>
        </p:nvSpPr>
        <p:spPr>
          <a:xfrm>
            <a:off x="6232525" y="4126629"/>
            <a:ext cx="5348288" cy="1324316"/>
          </a:xfrm>
        </p:spPr>
        <p:txBody>
          <a:bodyPr/>
          <a:lstStyle/>
          <a:p>
            <a:pPr lvl="0"/>
            <a:r>
              <a:rPr lang="en-US"/>
              <a:t>Click to edit Master text styles</a:t>
            </a:r>
          </a:p>
        </p:txBody>
      </p:sp>
      <p:sp>
        <p:nvSpPr>
          <p:cNvPr id="14" name="Picture Placeholder 13">
            <a:extLst>
              <a:ext uri="{FF2B5EF4-FFF2-40B4-BE49-F238E27FC236}">
                <a16:creationId xmlns:a16="http://schemas.microsoft.com/office/drawing/2014/main" id="{F5073584-22F7-FB40-892C-A9C677BDBA83}"/>
              </a:ext>
            </a:extLst>
          </p:cNvPr>
          <p:cNvSpPr>
            <a:spLocks noGrp="1"/>
          </p:cNvSpPr>
          <p:nvPr>
            <p:ph type="pic" sz="quarter" idx="15"/>
          </p:nvPr>
        </p:nvSpPr>
        <p:spPr>
          <a:xfrm>
            <a:off x="6232525" y="5450943"/>
            <a:ext cx="5416550" cy="614895"/>
          </a:xfrm>
        </p:spPr>
        <p:txBody>
          <a:bodyPr/>
          <a:lstStyle/>
          <a:p>
            <a:endParaRPr lang="en-US"/>
          </a:p>
        </p:txBody>
      </p:sp>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a:xfrm>
            <a:off x="851121" y="4150287"/>
            <a:ext cx="4968240" cy="1300656"/>
          </a:xfrm>
        </p:spPr>
        <p:txBody>
          <a:bodyPr/>
          <a:lstStyle>
            <a:lvl1pPr marL="0" indent="0">
              <a:buClr>
                <a:schemeClr val="tx2"/>
              </a:buClr>
              <a:buFontTx/>
              <a:buNone/>
              <a:defRPr/>
            </a:lvl1pPr>
            <a:lvl2pPr marL="457200" indent="0">
              <a:buFont typeface="Wingdings" pitchFamily="2" charset="2"/>
              <a:buNone/>
              <a:defRPr/>
            </a:lvl2pPr>
          </a:lstStyle>
          <a:p>
            <a:pPr lvl="0"/>
            <a:r>
              <a:rPr lang="en-US"/>
              <a:t>Click to edit Master text styles</a:t>
            </a:r>
          </a:p>
        </p:txBody>
      </p:sp>
      <p:sp>
        <p:nvSpPr>
          <p:cNvPr id="17" name="Picture Placeholder 16">
            <a:extLst>
              <a:ext uri="{FF2B5EF4-FFF2-40B4-BE49-F238E27FC236}">
                <a16:creationId xmlns:a16="http://schemas.microsoft.com/office/drawing/2014/main" id="{C5B06A6A-A2D9-5046-BFF7-D2BDD382B082}"/>
              </a:ext>
            </a:extLst>
          </p:cNvPr>
          <p:cNvSpPr>
            <a:spLocks noGrp="1"/>
          </p:cNvSpPr>
          <p:nvPr>
            <p:ph type="pic" sz="quarter" idx="16"/>
          </p:nvPr>
        </p:nvSpPr>
        <p:spPr>
          <a:xfrm>
            <a:off x="2781300" y="2732088"/>
            <a:ext cx="6629400" cy="1141412"/>
          </a:xfrm>
        </p:spPr>
        <p:txBody>
          <a:bodyPr/>
          <a:lstStyle>
            <a:lvl1pPr algn="ctr">
              <a:defRPr/>
            </a:lvl1pPr>
          </a:lstStyle>
          <a:p>
            <a:endParaRPr lang="en-US"/>
          </a:p>
        </p:txBody>
      </p:sp>
      <p:sp>
        <p:nvSpPr>
          <p:cNvPr id="7" name="Picture Placeholder 6">
            <a:extLst>
              <a:ext uri="{FF2B5EF4-FFF2-40B4-BE49-F238E27FC236}">
                <a16:creationId xmlns:a16="http://schemas.microsoft.com/office/drawing/2014/main" id="{CE66CA16-DB04-D34E-B4DE-0673474E259C}"/>
              </a:ext>
            </a:extLst>
          </p:cNvPr>
          <p:cNvSpPr>
            <a:spLocks noGrp="1"/>
          </p:cNvSpPr>
          <p:nvPr>
            <p:ph type="pic" sz="quarter" idx="14"/>
          </p:nvPr>
        </p:nvSpPr>
        <p:spPr>
          <a:xfrm>
            <a:off x="696913" y="631804"/>
            <a:ext cx="10798175" cy="1822637"/>
          </a:xfrm>
        </p:spPr>
        <p:txBody>
          <a:bodyPr/>
          <a:lstStyle>
            <a:lvl1pPr algn="ctr">
              <a:defRPr/>
            </a:lvl1pPr>
          </a:lstStyle>
          <a:p>
            <a:endParaRPr lang="en-US"/>
          </a:p>
        </p:txBody>
      </p:sp>
    </p:spTree>
    <p:extLst>
      <p:ext uri="{BB962C8B-B14F-4D97-AF65-F5344CB8AC3E}">
        <p14:creationId xmlns:p14="http://schemas.microsoft.com/office/powerpoint/2010/main" val="165375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01F01-3BF1-A446-9AF2-164EDDA4B5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939" y="-7358"/>
            <a:ext cx="11658600" cy="1739900"/>
          </a:xfrm>
          <a:prstGeom prst="rect">
            <a:avLst/>
          </a:prstGeom>
        </p:spPr>
      </p:pic>
      <p:sp>
        <p:nvSpPr>
          <p:cNvPr id="9" name="Rectangle 8">
            <a:extLst>
              <a:ext uri="{FF2B5EF4-FFF2-40B4-BE49-F238E27FC236}">
                <a16:creationId xmlns:a16="http://schemas.microsoft.com/office/drawing/2014/main" id="{AEB2600A-3363-AB46-9B25-42F2CC008424}"/>
              </a:ext>
              <a:ext uri="{C183D7F6-B498-43B3-948B-1728B52AA6E4}">
                <adec:decorative xmlns:adec="http://schemas.microsoft.com/office/drawing/2017/decorative" val="1"/>
              </a:ext>
            </a:extLst>
          </p:cNvPr>
          <p:cNvSpPr/>
          <p:nvPr userDrawn="1"/>
        </p:nvSpPr>
        <p:spPr>
          <a:xfrm>
            <a:off x="0" y="5450944"/>
            <a:ext cx="12192000" cy="775252"/>
          </a:xfrm>
          <a:prstGeom prst="rect">
            <a:avLst/>
          </a:prstGeom>
          <a:gradFill>
            <a:gsLst>
              <a:gs pos="0">
                <a:schemeClr val="accent1">
                  <a:lumMod val="0"/>
                  <a:lumOff val="10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492CC-ADB8-E648-9A50-0EEC7A946C2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39" y="5983112"/>
            <a:ext cx="12483548" cy="954400"/>
          </a:xfrm>
          <a:prstGeom prst="rect">
            <a:avLst/>
          </a:prstGeom>
        </p:spPr>
      </p:pic>
      <p:sp>
        <p:nvSpPr>
          <p:cNvPr id="11" name="Slide Number Placeholder 5">
            <a:extLst>
              <a:ext uri="{FF2B5EF4-FFF2-40B4-BE49-F238E27FC236}">
                <a16:creationId xmlns:a16="http://schemas.microsoft.com/office/drawing/2014/main" id="{EDA5A063-90DD-EF48-977B-C24E95DEC52B}"/>
              </a:ext>
            </a:extLst>
          </p:cNvPr>
          <p:cNvSpPr>
            <a:spLocks noGrp="1"/>
          </p:cNvSpPr>
          <p:nvPr>
            <p:ph type="sldNum" sz="quarter" idx="12"/>
          </p:nvPr>
        </p:nvSpPr>
        <p:spPr>
          <a:xfrm>
            <a:off x="11580342" y="6319279"/>
            <a:ext cx="685800" cy="365125"/>
          </a:xfrm>
          <a:prstGeom prst="rect">
            <a:avLst/>
          </a:prstGeom>
        </p:spPr>
        <p:txBody>
          <a:bodyPr/>
          <a:lstStyle>
            <a:lvl1pPr algn="ctr">
              <a:buFontTx/>
              <a:buNone/>
              <a:defRPr sz="1800">
                <a:solidFill>
                  <a:schemeClr val="bg1"/>
                </a:solidFill>
              </a:defRPr>
            </a:lvl1pPr>
          </a:lstStyle>
          <a:p>
            <a:fld id="{F28791BE-09ED-384A-9D83-EFE1DAB8E595}" type="slidenum">
              <a:rPr lang="en-US" smtClean="0"/>
              <a:pPr/>
              <a:t>‹#›</a:t>
            </a:fld>
            <a:endParaRPr lang="en-US"/>
          </a:p>
        </p:txBody>
      </p:sp>
      <p:pic>
        <p:nvPicPr>
          <p:cNvPr id="12" name="Picture 11" descr="nadtc logo">
            <a:extLst>
              <a:ext uri="{FF2B5EF4-FFF2-40B4-BE49-F238E27FC236}">
                <a16:creationId xmlns:a16="http://schemas.microsoft.com/office/drawing/2014/main" id="{BE1E5EC8-B197-4843-958C-14BFE1035507}"/>
              </a:ext>
            </a:extLst>
          </p:cNvPr>
          <p:cNvPicPr>
            <a:picLocks noChangeAspect="1"/>
          </p:cNvPicPr>
          <p:nvPr userDrawn="1"/>
        </p:nvPicPr>
        <p:blipFill>
          <a:blip r:embed="rId4"/>
          <a:stretch>
            <a:fillRect/>
          </a:stretch>
        </p:blipFill>
        <p:spPr>
          <a:xfrm>
            <a:off x="199768" y="6266891"/>
            <a:ext cx="1066800" cy="469900"/>
          </a:xfrm>
          <a:prstGeom prst="rect">
            <a:avLst/>
          </a:prstGeom>
        </p:spPr>
      </p:pic>
      <p:sp>
        <p:nvSpPr>
          <p:cNvPr id="3" name="Content Placeholder 2">
            <a:extLst>
              <a:ext uri="{FF2B5EF4-FFF2-40B4-BE49-F238E27FC236}">
                <a16:creationId xmlns:a16="http://schemas.microsoft.com/office/drawing/2014/main" id="{B1C1DCAA-1F25-834B-BF3A-FCE0B87D29FB}"/>
              </a:ext>
            </a:extLst>
          </p:cNvPr>
          <p:cNvSpPr>
            <a:spLocks noGrp="1"/>
          </p:cNvSpPr>
          <p:nvPr>
            <p:ph idx="1"/>
          </p:nvPr>
        </p:nvSpPr>
        <p:spPr>
          <a:xfrm>
            <a:off x="838200" y="1825626"/>
            <a:ext cx="10515600" cy="1822644"/>
          </a:xfrm>
        </p:spPr>
        <p:txBody>
          <a:bodyPr/>
          <a:lstStyle>
            <a:lvl1pPr marL="457200" indent="-457200">
              <a:buClr>
                <a:schemeClr val="tx2"/>
              </a:buClr>
              <a:buFont typeface="Arial" panose="020B0604020202020204" pitchFamily="34" charset="0"/>
              <a:buChar char="•"/>
              <a:defRPr/>
            </a:lvl1pPr>
            <a:lvl2pPr marL="685800" indent="-228600">
              <a:buFont typeface="Wingdings"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DEAD3C6-0203-A443-B605-5D64AA4D025F}"/>
              </a:ext>
            </a:extLst>
          </p:cNvPr>
          <p:cNvSpPr>
            <a:spLocks noGrp="1"/>
          </p:cNvSpPr>
          <p:nvPr>
            <p:ph type="title"/>
          </p:nvPr>
        </p:nvSpPr>
        <p:spPr>
          <a:xfrm>
            <a:off x="838200" y="570019"/>
            <a:ext cx="10515600" cy="1058884"/>
          </a:xfrm>
        </p:spPr>
        <p:txBody>
          <a:bodyPr anchor="t">
            <a:normAutofit/>
          </a:bodyPr>
          <a:lstStyle>
            <a:lvl1pPr>
              <a:defRPr sz="2800"/>
            </a:lvl1pPr>
          </a:lstStyle>
          <a:p>
            <a:r>
              <a:rPr lang="en-US"/>
              <a:t>Click to edit Master title style</a:t>
            </a:r>
          </a:p>
        </p:txBody>
      </p:sp>
      <p:sp>
        <p:nvSpPr>
          <p:cNvPr id="6" name="Content Placeholder 5">
            <a:extLst>
              <a:ext uri="{FF2B5EF4-FFF2-40B4-BE49-F238E27FC236}">
                <a16:creationId xmlns:a16="http://schemas.microsoft.com/office/drawing/2014/main" id="{DEBF6547-13DA-F34C-B2C1-A70ACA63E2FD}"/>
              </a:ext>
            </a:extLst>
          </p:cNvPr>
          <p:cNvSpPr>
            <a:spLocks noGrp="1"/>
          </p:cNvSpPr>
          <p:nvPr>
            <p:ph sz="quarter" idx="13"/>
          </p:nvPr>
        </p:nvSpPr>
        <p:spPr>
          <a:xfrm>
            <a:off x="838200" y="3852863"/>
            <a:ext cx="10515600" cy="19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0196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7.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FEA181-C17C-5348-A56B-F677CD3EA3E9}"/>
              </a:ext>
            </a:extLst>
          </p:cNvPr>
          <p:cNvSpPr>
            <a:spLocks noGrp="1"/>
          </p:cNvSpPr>
          <p:nvPr>
            <p:ph type="title"/>
          </p:nvPr>
        </p:nvSpPr>
        <p:spPr>
          <a:xfrm>
            <a:off x="513806" y="365125"/>
            <a:ext cx="1083999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0CED6B-D30E-BF46-92A5-C7F272B967EF}"/>
              </a:ext>
            </a:extLst>
          </p:cNvPr>
          <p:cNvSpPr>
            <a:spLocks noGrp="1"/>
          </p:cNvSpPr>
          <p:nvPr>
            <p:ph type="body" idx="1"/>
          </p:nvPr>
        </p:nvSpPr>
        <p:spPr>
          <a:xfrm>
            <a:off x="513806" y="1825625"/>
            <a:ext cx="10839994" cy="4207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068311"/>
      </p:ext>
    </p:extLst>
  </p:cSld>
  <p:clrMap bg1="lt1" tx1="dk1" bg2="lt2" tx2="dk2" accent1="accent1" accent2="accent2" accent3="accent3" accent4="accent4" accent5="accent5" accent6="accent6" hlink="hlink" folHlink="folHlink"/>
  <p:sldLayoutIdLst>
    <p:sldLayoutId id="2147483661" r:id="rId1"/>
    <p:sldLayoutId id="2147483688" r:id="rId2"/>
    <p:sldLayoutId id="2147483663" r:id="rId3"/>
    <p:sldLayoutId id="2147483664" r:id="rId4"/>
    <p:sldLayoutId id="2147483685" r:id="rId5"/>
    <p:sldLayoutId id="2147483689" r:id="rId6"/>
    <p:sldLayoutId id="2147483667" r:id="rId7"/>
    <p:sldLayoutId id="2147483668" r:id="rId8"/>
    <p:sldLayoutId id="2147483669" r:id="rId9"/>
    <p:sldLayoutId id="2147483670" r:id="rId10"/>
    <p:sldLayoutId id="2147483671" r:id="rId11"/>
    <p:sldLayoutId id="2147483726" r:id="rId12"/>
    <p:sldLayoutId id="2147483728" r:id="rId13"/>
    <p:sldLayoutId id="2147483729" r:id="rId14"/>
    <p:sldLayoutId id="2147483730" r:id="rId15"/>
    <p:sldLayoutId id="2147483731" r:id="rId16"/>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ystem Font Regular"/>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bg1">
            <a:lumMod val="65000"/>
          </a:schemeClr>
        </a:buClr>
        <a:buFont typeface="System Font Regular"/>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FEA181-C17C-5348-A56B-F677CD3EA3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0CED6B-D30E-BF46-92A5-C7F272B967EF}"/>
              </a:ext>
            </a:extLst>
          </p:cNvPr>
          <p:cNvSpPr>
            <a:spLocks noGrp="1"/>
          </p:cNvSpPr>
          <p:nvPr>
            <p:ph type="body" idx="1"/>
          </p:nvPr>
        </p:nvSpPr>
        <p:spPr>
          <a:xfrm>
            <a:off x="838200" y="1825625"/>
            <a:ext cx="10515600" cy="42074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1769478"/>
      </p:ext>
    </p:extLst>
  </p:cSld>
  <p:clrMap bg1="lt1" tx1="dk1" bg2="lt2" tx2="dk2" accent1="accent1" accent2="accent2" accent3="accent3" accent4="accent4" accent5="accent5" accent6="accent6" hlink="hlink" folHlink="folHlink"/>
  <p:sldLayoutIdLst>
    <p:sldLayoutId id="2147483665"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Palatino Linotype" panose="02040502050505030304" pitchFamily="18"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ystem Font Regular"/>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bg1">
            <a:lumMod val="65000"/>
          </a:schemeClr>
        </a:buClr>
        <a:buFont typeface="System Font Regular"/>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A71D8-D497-9730-FC8D-47DF29EC5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5246BE-707D-37B8-294A-C8E8B7488E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19676-5BE8-E218-CCE7-17CE95EAA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4CC9C8-8848-4C90-8D2C-6391C5FD4C7B}" type="datetime1">
              <a:rPr lang="en-US" smtClean="0"/>
              <a:t>7/31/2024</a:t>
            </a:fld>
            <a:endParaRPr lang="en-US" dirty="0"/>
          </a:p>
        </p:txBody>
      </p:sp>
      <p:sp>
        <p:nvSpPr>
          <p:cNvPr id="5" name="Footer Placeholder 4">
            <a:extLst>
              <a:ext uri="{FF2B5EF4-FFF2-40B4-BE49-F238E27FC236}">
                <a16:creationId xmlns:a16="http://schemas.microsoft.com/office/drawing/2014/main" id="{9FF9B005-68AC-A389-D1FB-83E066ABE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77EDE41D-31A0-F926-70E2-F599546107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659373-CFFA-435D-A432-C1894B073BD4}" type="slidenum">
              <a:rPr lang="en-US" smtClean="0"/>
              <a:t>‹#›</a:t>
            </a:fld>
            <a:endParaRPr lang="en-US" dirty="0"/>
          </a:p>
        </p:txBody>
      </p:sp>
    </p:spTree>
    <p:extLst>
      <p:ext uri="{BB962C8B-B14F-4D97-AF65-F5344CB8AC3E}">
        <p14:creationId xmlns:p14="http://schemas.microsoft.com/office/powerpoint/2010/main" val="2452874413"/>
      </p:ext>
    </p:extLst>
  </p:cSld>
  <p:clrMap bg1="lt1" tx1="dk1" bg2="lt2" tx2="dk2" accent1="accent1" accent2="accent2" accent3="accent3" accent4="accent4" accent5="accent5" accent6="accent6" hlink="hlink" folHlink="folHlink"/>
  <p:sldLayoutIdLst>
    <p:sldLayoutId id="2147483666" r:id="rId1"/>
    <p:sldLayoutId id="2147483662"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465" y="134951"/>
            <a:ext cx="10922003" cy="624005"/>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864108"/>
            <a:ext cx="384048" cy="5225796"/>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62465" y="864108"/>
            <a:ext cx="10922003"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869268" y="6356368"/>
            <a:ext cx="5911517"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47" y="6356368"/>
            <a:ext cx="1530927" cy="365125"/>
          </a:xfrm>
          <a:prstGeom prst="rect">
            <a:avLst/>
          </a:prstGeom>
        </p:spPr>
        <p:txBody>
          <a:bodyPr vert="horz" lIns="91440" tIns="45720" rIns="91440" bIns="45720" rtlCol="0" anchor="ctr"/>
          <a:lstStyle>
            <a:lvl1pPr algn="r">
              <a:defRPr sz="1400" b="1">
                <a:solidFill>
                  <a:schemeClr val="tx1"/>
                </a:solidFill>
              </a:defRPr>
            </a:lvl1pPr>
          </a:lstStyle>
          <a:p>
            <a:fld id="{3753E46E-E29B-41CC-9C8E-60BACF85EEAC}" type="slidenum">
              <a:rPr lang="en-US" smtClean="0"/>
              <a:pPr/>
              <a:t>‹#›</a:t>
            </a:fld>
            <a:endParaRPr lang="en-US" dirty="0"/>
          </a:p>
        </p:txBody>
      </p:sp>
      <p:sp>
        <p:nvSpPr>
          <p:cNvPr id="9" name="Rectangle 8">
            <a:extLst>
              <a:ext uri="{FF2B5EF4-FFF2-40B4-BE49-F238E27FC236}">
                <a16:creationId xmlns:a16="http://schemas.microsoft.com/office/drawing/2014/main" id="{2C5E2FB1-1FBB-4A9F-87DC-E02C6A6E3D9C}"/>
              </a:ext>
            </a:extLst>
          </p:cNvPr>
          <p:cNvSpPr/>
          <p:nvPr userDrawn="1"/>
        </p:nvSpPr>
        <p:spPr>
          <a:xfrm>
            <a:off x="-4304" y="6758840"/>
            <a:ext cx="12196303" cy="991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F71FF931-C562-4598-A5CC-320C7B4B05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926" y="6112120"/>
            <a:ext cx="1801874" cy="627496"/>
          </a:xfrm>
          <a:prstGeom prst="rect">
            <a:avLst/>
          </a:prstGeom>
        </p:spPr>
      </p:pic>
    </p:spTree>
    <p:extLst>
      <p:ext uri="{BB962C8B-B14F-4D97-AF65-F5344CB8AC3E}">
        <p14:creationId xmlns:p14="http://schemas.microsoft.com/office/powerpoint/2010/main" val="16187185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3000" kern="1200" spc="-60"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hyperlink" Target="https://www.nadtc.org/resources-publications/resource/coordination-committee-toolki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www.transit.dot.gov/regulations-and-programs/ccam/about/coordinating-council-access-and-mobility-ccam-federal-fund"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www.nadtc.or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1.emf"/><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hyperlink" Target="http://www.nadtc.or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nadtc.org/resources-publications/resource/coordination-committee-toolkit/"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67CF1D-1F94-6CC4-9871-D84101982988}"/>
              </a:ext>
            </a:extLst>
          </p:cNvPr>
          <p:cNvSpPr>
            <a:spLocks noGrp="1"/>
          </p:cNvSpPr>
          <p:nvPr>
            <p:ph type="ctrTitle"/>
          </p:nvPr>
        </p:nvSpPr>
        <p:spPr>
          <a:xfrm>
            <a:off x="757880" y="868362"/>
            <a:ext cx="4649497" cy="2387600"/>
          </a:xfrm>
        </p:spPr>
        <p:txBody>
          <a:bodyPr>
            <a:normAutofit fontScale="90000"/>
          </a:bodyPr>
          <a:lstStyle/>
          <a:p>
            <a:r>
              <a:rPr lang="en-US" sz="4900" dirty="0"/>
              <a:t>Enhanced Planning Efforts Through Inclusive Outreach</a:t>
            </a:r>
            <a:br>
              <a:rPr lang="en-US" sz="3600" dirty="0"/>
            </a:br>
            <a:endParaRPr lang="en-US" dirty="0"/>
          </a:p>
        </p:txBody>
      </p:sp>
      <p:sp>
        <p:nvSpPr>
          <p:cNvPr id="23" name="Subtitle 22">
            <a:extLst>
              <a:ext uri="{FF2B5EF4-FFF2-40B4-BE49-F238E27FC236}">
                <a16:creationId xmlns:a16="http://schemas.microsoft.com/office/drawing/2014/main" id="{6F0A354B-33A3-41B8-B339-86E5DD255524}"/>
              </a:ext>
            </a:extLst>
          </p:cNvPr>
          <p:cNvSpPr>
            <a:spLocks noGrp="1"/>
          </p:cNvSpPr>
          <p:nvPr>
            <p:ph type="subTitle" idx="1"/>
          </p:nvPr>
        </p:nvSpPr>
        <p:spPr>
          <a:xfrm>
            <a:off x="757881" y="3602038"/>
            <a:ext cx="4900074" cy="1860608"/>
          </a:xfrm>
        </p:spPr>
        <p:txBody>
          <a:bodyPr>
            <a:normAutofit fontScale="85000" lnSpcReduction="10000"/>
          </a:bodyPr>
          <a:lstStyle/>
          <a:p>
            <a:pPr>
              <a:lnSpc>
                <a:spcPct val="100000"/>
              </a:lnSpc>
            </a:pPr>
            <a:r>
              <a:rPr lang="en-US" sz="4000" dirty="0">
                <a:latin typeface="Calibri" panose="020F0502020204030204" pitchFamily="34" charset="0"/>
                <a:ea typeface="Calibri" panose="020F0502020204030204" pitchFamily="34" charset="0"/>
                <a:cs typeface="Calibri" panose="020F0502020204030204" pitchFamily="34" charset="0"/>
              </a:rPr>
              <a:t>NADO Regional Transportation Conference</a:t>
            </a:r>
          </a:p>
          <a:p>
            <a:pPr>
              <a:lnSpc>
                <a:spcPct val="100000"/>
              </a:lnSpc>
            </a:pPr>
            <a:r>
              <a:rPr lang="en-US" sz="4000" dirty="0">
                <a:latin typeface="Calibri" panose="020F0502020204030204" pitchFamily="34" charset="0"/>
                <a:ea typeface="Calibri" panose="020F0502020204030204" pitchFamily="34" charset="0"/>
                <a:cs typeface="Calibri" panose="020F0502020204030204" pitchFamily="34" charset="0"/>
              </a:rPr>
              <a:t>July 31, 2024</a:t>
            </a:r>
          </a:p>
          <a:p>
            <a:pPr>
              <a:lnSpc>
                <a:spcPct val="100000"/>
              </a:lnSpc>
            </a:pPr>
            <a:endParaRPr lang="en-US" sz="4000" b="1" dirty="0">
              <a:latin typeface="+mj-lt"/>
            </a:endParaRPr>
          </a:p>
        </p:txBody>
      </p:sp>
      <p:pic>
        <p:nvPicPr>
          <p:cNvPr id="12" name="Picture Placeholder 11" descr="Two older women traveling by bus">
            <a:extLst>
              <a:ext uri="{FF2B5EF4-FFF2-40B4-BE49-F238E27FC236}">
                <a16:creationId xmlns:a16="http://schemas.microsoft.com/office/drawing/2014/main" id="{A8CBBA10-CCAA-4131-B1B7-B9B1428CE233}"/>
              </a:ext>
            </a:extLst>
          </p:cNvPr>
          <p:cNvPicPr>
            <a:picLocks noGrp="1" noChangeAspect="1"/>
          </p:cNvPicPr>
          <p:nvPr>
            <p:ph type="pic" sz="quarter" idx="12"/>
          </p:nvPr>
        </p:nvPicPr>
        <p:blipFill rotWithShape="1">
          <a:blip r:embed="rId3"/>
          <a:srcRect l="14233" r="14233"/>
          <a:stretch/>
        </p:blipFill>
        <p:spPr/>
      </p:pic>
      <p:pic>
        <p:nvPicPr>
          <p:cNvPr id="14" name="Picture 13">
            <a:extLst>
              <a:ext uri="{FF2B5EF4-FFF2-40B4-BE49-F238E27FC236}">
                <a16:creationId xmlns:a16="http://schemas.microsoft.com/office/drawing/2014/main" id="{27B74377-9A85-45E7-BFD4-5FC6DBE2C6D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59848" y="5756692"/>
            <a:ext cx="1296140" cy="621998"/>
          </a:xfrm>
          <a:prstGeom prst="rect">
            <a:avLst/>
          </a:prstGeom>
        </p:spPr>
      </p:pic>
      <p:cxnSp>
        <p:nvCxnSpPr>
          <p:cNvPr id="25" name="Straight Connector 24">
            <a:extLst>
              <a:ext uri="{FF2B5EF4-FFF2-40B4-BE49-F238E27FC236}">
                <a16:creationId xmlns:a16="http://schemas.microsoft.com/office/drawing/2014/main" id="{547CFAC9-BF11-4E0A-A773-79E9EB0AFD81}"/>
              </a:ext>
              <a:ext uri="{C183D7F6-B498-43B3-948B-1728B52AA6E4}">
                <adec:decorative xmlns:adec="http://schemas.microsoft.com/office/drawing/2017/decorative" val="1"/>
              </a:ext>
            </a:extLst>
          </p:cNvPr>
          <p:cNvCxnSpPr/>
          <p:nvPr/>
        </p:nvCxnSpPr>
        <p:spPr>
          <a:xfrm>
            <a:off x="930217" y="3271304"/>
            <a:ext cx="4164227"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08C0C42-D8C8-3D5C-206E-0B40063BAB0D}"/>
              </a:ext>
            </a:extLst>
          </p:cNvPr>
          <p:cNvSpPr txBox="1"/>
          <p:nvPr/>
        </p:nvSpPr>
        <p:spPr>
          <a:xfrm>
            <a:off x="6614158" y="6378690"/>
            <a:ext cx="6035987" cy="369332"/>
          </a:xfrm>
          <a:prstGeom prst="rect">
            <a:avLst/>
          </a:prstGeom>
          <a:solidFill>
            <a:srgbClr val="002060"/>
          </a:solidFill>
        </p:spPr>
        <p:txBody>
          <a:bodyPr wrap="square" rtlCol="0">
            <a:spAutoFit/>
          </a:bodyPr>
          <a:lstStyle/>
          <a:p>
            <a:r>
              <a:rPr lang="en-US" dirty="0">
                <a:solidFill>
                  <a:schemeClr val="bg1"/>
                </a:solidFill>
              </a:rPr>
              <a:t>Photo: City of Boston’s Commission on Affairs of the Elderly</a:t>
            </a:r>
          </a:p>
        </p:txBody>
      </p:sp>
    </p:spTree>
    <p:extLst>
      <p:ext uri="{BB962C8B-B14F-4D97-AF65-F5344CB8AC3E}">
        <p14:creationId xmlns:p14="http://schemas.microsoft.com/office/powerpoint/2010/main" val="3814026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27C595-9A90-4D18-B0F0-59CB9B91473A}"/>
              </a:ext>
            </a:extLst>
          </p:cNvPr>
          <p:cNvSpPr>
            <a:spLocks noGrp="1"/>
          </p:cNvSpPr>
          <p:nvPr>
            <p:ph type="sldNum" sz="quarter" idx="12"/>
          </p:nvPr>
        </p:nvSpPr>
        <p:spPr/>
        <p:txBody>
          <a:bodyPr/>
          <a:lstStyle/>
          <a:p>
            <a:r>
              <a:rPr lang="en-US" dirty="0"/>
              <a:t>5</a:t>
            </a:r>
          </a:p>
        </p:txBody>
      </p:sp>
      <p:sp>
        <p:nvSpPr>
          <p:cNvPr id="3" name="Content Placeholder 2">
            <a:extLst>
              <a:ext uri="{FF2B5EF4-FFF2-40B4-BE49-F238E27FC236}">
                <a16:creationId xmlns:a16="http://schemas.microsoft.com/office/drawing/2014/main" id="{94C6004B-F770-4128-96F2-92FF15C53FD0}"/>
              </a:ext>
            </a:extLst>
          </p:cNvPr>
          <p:cNvSpPr>
            <a:spLocks noGrp="1"/>
          </p:cNvSpPr>
          <p:nvPr>
            <p:ph sz="half" idx="2"/>
          </p:nvPr>
        </p:nvSpPr>
        <p:spPr>
          <a:xfrm>
            <a:off x="5982789" y="1460412"/>
            <a:ext cx="5819744" cy="4352544"/>
          </a:xfrm>
        </p:spPr>
        <p:txBody>
          <a:bodyPr>
            <a:normAutofit/>
          </a:bodyPr>
          <a:lstStyle/>
          <a:p>
            <a:r>
              <a:rPr lang="en-US" b="1" dirty="0">
                <a:solidFill>
                  <a:schemeClr val="tx1"/>
                </a:solidFill>
              </a:rPr>
              <a:t>Organization and Planning</a:t>
            </a:r>
          </a:p>
          <a:p>
            <a:pPr marL="457200" indent="-457200">
              <a:buClr>
                <a:schemeClr val="accent1"/>
              </a:buClr>
              <a:buFont typeface="Arial" panose="020B0604020202020204" pitchFamily="34" charset="0"/>
              <a:buChar char="•"/>
            </a:pPr>
            <a:r>
              <a:rPr lang="en-US" dirty="0">
                <a:solidFill>
                  <a:schemeClr val="tx1"/>
                </a:solidFill>
              </a:rPr>
              <a:t>Vision/Mission Statements</a:t>
            </a:r>
          </a:p>
          <a:p>
            <a:pPr marL="457200" indent="-457200">
              <a:buClr>
                <a:schemeClr val="accent1"/>
              </a:buClr>
              <a:buFont typeface="Arial" panose="020B0604020202020204" pitchFamily="34" charset="0"/>
              <a:buChar char="•"/>
            </a:pPr>
            <a:r>
              <a:rPr lang="en-US" dirty="0">
                <a:solidFill>
                  <a:schemeClr val="tx1"/>
                </a:solidFill>
              </a:rPr>
              <a:t>Goals, Objectives, and Action Plans</a:t>
            </a:r>
          </a:p>
          <a:p>
            <a:pPr marL="457200" indent="-457200">
              <a:buClr>
                <a:schemeClr val="accent1"/>
              </a:buClr>
              <a:buFont typeface="Arial" panose="020B0604020202020204" pitchFamily="34" charset="0"/>
              <a:buChar char="•"/>
            </a:pPr>
            <a:r>
              <a:rPr lang="en-US" dirty="0">
                <a:solidFill>
                  <a:schemeClr val="tx1"/>
                </a:solidFill>
              </a:rPr>
              <a:t>Performance Measures</a:t>
            </a:r>
          </a:p>
          <a:p>
            <a:pPr marL="457200" indent="-457200">
              <a:buClr>
                <a:schemeClr val="accent1"/>
              </a:buClr>
              <a:buFont typeface="Arial" panose="020B0604020202020204" pitchFamily="34" charset="0"/>
              <a:buChar char="•"/>
            </a:pPr>
            <a:r>
              <a:rPr lang="en-US" dirty="0">
                <a:solidFill>
                  <a:schemeClr val="tx1"/>
                </a:solidFill>
              </a:rPr>
              <a:t>Structuring the Coalition</a:t>
            </a:r>
          </a:p>
          <a:p>
            <a:pPr marL="457200" indent="-457200">
              <a:buClr>
                <a:schemeClr val="accent1"/>
              </a:buClr>
              <a:buFont typeface="Arial" panose="020B0604020202020204" pitchFamily="34" charset="0"/>
              <a:buChar char="•"/>
            </a:pPr>
            <a:r>
              <a:rPr lang="en-US" dirty="0">
                <a:solidFill>
                  <a:schemeClr val="tx1"/>
                </a:solidFill>
              </a:rPr>
              <a:t>Outreach/Public Engagement</a:t>
            </a:r>
          </a:p>
          <a:p>
            <a:pPr marL="457200" indent="-457200">
              <a:buClr>
                <a:schemeClr val="accent1"/>
              </a:buClr>
              <a:buFont typeface="Arial" panose="020B0604020202020204" pitchFamily="34" charset="0"/>
              <a:buChar char="•"/>
            </a:pPr>
            <a:r>
              <a:rPr lang="en-US" dirty="0">
                <a:solidFill>
                  <a:schemeClr val="tx1"/>
                </a:solidFill>
              </a:rPr>
              <a:t>Facilitating Effective Meetings</a:t>
            </a:r>
          </a:p>
          <a:p>
            <a:pPr marL="457200" indent="-457200">
              <a:buClr>
                <a:schemeClr val="accent1"/>
              </a:buClr>
              <a:buFont typeface="Arial" panose="020B0604020202020204" pitchFamily="34" charset="0"/>
              <a:buChar char="•"/>
            </a:pPr>
            <a:r>
              <a:rPr lang="en-US" dirty="0">
                <a:solidFill>
                  <a:schemeClr val="tx1"/>
                </a:solidFill>
              </a:rPr>
              <a:t>Sustaining the Committee</a:t>
            </a:r>
          </a:p>
          <a:p>
            <a:pPr marL="457200" indent="-457200">
              <a:buClr>
                <a:schemeClr val="accent1"/>
              </a:buClr>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394E1293-26B2-4FCA-B000-17043CC6CDF8}"/>
              </a:ext>
            </a:extLst>
          </p:cNvPr>
          <p:cNvSpPr>
            <a:spLocks noGrp="1"/>
          </p:cNvSpPr>
          <p:nvPr>
            <p:ph sz="half" idx="1"/>
          </p:nvPr>
        </p:nvSpPr>
        <p:spPr>
          <a:xfrm>
            <a:off x="618310" y="1460412"/>
            <a:ext cx="5139024" cy="4352544"/>
          </a:xfrm>
        </p:spPr>
        <p:txBody>
          <a:bodyPr>
            <a:normAutofit fontScale="92500" lnSpcReduction="20000"/>
          </a:bodyPr>
          <a:lstStyle/>
          <a:p>
            <a:r>
              <a:rPr lang="en-US" sz="3000" b="1" dirty="0">
                <a:solidFill>
                  <a:schemeClr val="tx1"/>
                </a:solidFill>
              </a:rPr>
              <a:t>Getting Ready </a:t>
            </a:r>
          </a:p>
          <a:p>
            <a:pPr marL="457200" indent="-457200">
              <a:buClr>
                <a:schemeClr val="accent1"/>
              </a:buClr>
              <a:buFont typeface="Arial" panose="020B0604020202020204" pitchFamily="34" charset="0"/>
              <a:buChar char="•"/>
            </a:pPr>
            <a:r>
              <a:rPr lang="en-US" dirty="0">
                <a:solidFill>
                  <a:schemeClr val="tx1"/>
                </a:solidFill>
              </a:rPr>
              <a:t>Needs Assessment, Readiness Assessment, Environmental Scan</a:t>
            </a:r>
          </a:p>
          <a:p>
            <a:pPr marL="457200" indent="-457200">
              <a:buClr>
                <a:schemeClr val="accent1"/>
              </a:buClr>
              <a:buFont typeface="Arial" panose="020B0604020202020204" pitchFamily="34" charset="0"/>
              <a:buChar char="•"/>
            </a:pPr>
            <a:r>
              <a:rPr lang="en-US" dirty="0">
                <a:solidFill>
                  <a:schemeClr val="tx1"/>
                </a:solidFill>
              </a:rPr>
              <a:t>Surveys</a:t>
            </a:r>
          </a:p>
          <a:p>
            <a:pPr marL="457200" indent="-457200">
              <a:buClr>
                <a:schemeClr val="accent1"/>
              </a:buClr>
              <a:buFont typeface="Arial" panose="020B0604020202020204" pitchFamily="34" charset="0"/>
              <a:buChar char="•"/>
            </a:pPr>
            <a:r>
              <a:rPr lang="en-US" dirty="0">
                <a:solidFill>
                  <a:schemeClr val="tx1"/>
                </a:solidFill>
              </a:rPr>
              <a:t>Stakeholder or Community Asset Mapping</a:t>
            </a:r>
          </a:p>
          <a:p>
            <a:pPr>
              <a:buClr>
                <a:schemeClr val="accent1"/>
              </a:buClr>
            </a:pPr>
            <a:endParaRPr lang="en-US" sz="1700" dirty="0">
              <a:solidFill>
                <a:schemeClr val="tx1"/>
              </a:solidFill>
            </a:endParaRPr>
          </a:p>
          <a:p>
            <a:pPr>
              <a:buClr>
                <a:schemeClr val="accent1"/>
              </a:buClr>
            </a:pPr>
            <a:r>
              <a:rPr lang="en-US" sz="3000" b="1" dirty="0">
                <a:solidFill>
                  <a:schemeClr val="tx1"/>
                </a:solidFill>
              </a:rPr>
              <a:t>Growing the Table</a:t>
            </a:r>
          </a:p>
          <a:p>
            <a:pPr marL="457200" indent="-457200">
              <a:buClr>
                <a:schemeClr val="accent1"/>
              </a:buClr>
              <a:buFont typeface="Arial" panose="020B0604020202020204" pitchFamily="34" charset="0"/>
              <a:buChar char="•"/>
            </a:pPr>
            <a:r>
              <a:rPr lang="en-US" dirty="0">
                <a:solidFill>
                  <a:schemeClr val="tx1"/>
                </a:solidFill>
              </a:rPr>
              <a:t>Recruitment Process Equity</a:t>
            </a:r>
          </a:p>
          <a:p>
            <a:pPr marL="457200" indent="-457200">
              <a:buClr>
                <a:schemeClr val="accent1"/>
              </a:buClr>
              <a:buFont typeface="Arial" panose="020B0604020202020204" pitchFamily="34" charset="0"/>
              <a:buChar char="•"/>
            </a:pPr>
            <a:r>
              <a:rPr lang="en-US" dirty="0">
                <a:solidFill>
                  <a:schemeClr val="tx1"/>
                </a:solidFill>
              </a:rPr>
              <a:t>Communications and Messaging</a:t>
            </a:r>
          </a:p>
          <a:p>
            <a:pPr marL="457200" indent="-457200">
              <a:buClr>
                <a:schemeClr val="accent1"/>
              </a:buClr>
              <a:buFont typeface="Arial" panose="020B0604020202020204" pitchFamily="34" charset="0"/>
              <a:buChar char="•"/>
            </a:pPr>
            <a:r>
              <a:rPr lang="en-US" dirty="0">
                <a:solidFill>
                  <a:schemeClr val="tx1"/>
                </a:solidFill>
              </a:rPr>
              <a:t>Framing</a:t>
            </a:r>
          </a:p>
        </p:txBody>
      </p:sp>
      <p:sp>
        <p:nvSpPr>
          <p:cNvPr id="5" name="Title 4">
            <a:extLst>
              <a:ext uri="{FF2B5EF4-FFF2-40B4-BE49-F238E27FC236}">
                <a16:creationId xmlns:a16="http://schemas.microsoft.com/office/drawing/2014/main" id="{042EA8DC-10AF-4D4F-95BC-B543A0984661}"/>
              </a:ext>
            </a:extLst>
          </p:cNvPr>
          <p:cNvSpPr>
            <a:spLocks noGrp="1"/>
          </p:cNvSpPr>
          <p:nvPr>
            <p:ph type="title"/>
          </p:nvPr>
        </p:nvSpPr>
        <p:spPr/>
        <p:txBody>
          <a:bodyPr/>
          <a:lstStyle/>
          <a:p>
            <a:r>
              <a:rPr lang="en-US" dirty="0"/>
              <a:t>Coordination Committee Toolkit</a:t>
            </a:r>
          </a:p>
        </p:txBody>
      </p:sp>
      <p:sp>
        <p:nvSpPr>
          <p:cNvPr id="6" name="Text Placeholder 6">
            <a:extLst>
              <a:ext uri="{FF2B5EF4-FFF2-40B4-BE49-F238E27FC236}">
                <a16:creationId xmlns:a16="http://schemas.microsoft.com/office/drawing/2014/main" id="{A4BBD9CA-5AB0-9F0D-76E5-3295A214CDA4}"/>
              </a:ext>
            </a:extLst>
          </p:cNvPr>
          <p:cNvSpPr txBox="1">
            <a:spLocks/>
          </p:cNvSpPr>
          <p:nvPr/>
        </p:nvSpPr>
        <p:spPr>
          <a:xfrm>
            <a:off x="1809064" y="6193987"/>
            <a:ext cx="5419997" cy="615708"/>
          </a:xfrm>
          <a:prstGeom prst="rect">
            <a:avLst/>
          </a:prstGeom>
        </p:spPr>
        <p:txBody>
          <a:bodyPr>
            <a:normAutofit/>
          </a:bodyPr>
          <a:lst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ystem Font Regular"/>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bg1">
                  <a:lumMod val="65000"/>
                </a:schemeClr>
              </a:buClr>
              <a:buFont typeface="System Font Regular"/>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hlinkClick r:id="rId2">
                  <a:extLst>
                    <a:ext uri="{A12FA001-AC4F-418D-AE19-62706E023703}">
                      <ahyp:hlinkClr xmlns:ahyp="http://schemas.microsoft.com/office/drawing/2018/hyperlinkcolor" val="tx"/>
                    </a:ext>
                  </a:extLst>
                </a:hlinkClick>
              </a:rPr>
              <a:t>https://www.nadtc.org/resources-publications/resource/coordination-committee-toolkit/</a:t>
            </a:r>
            <a:endParaRPr lang="en-US" sz="1800" dirty="0">
              <a:solidFill>
                <a:schemeClr val="bg1"/>
              </a:solidFill>
            </a:endParaRPr>
          </a:p>
        </p:txBody>
      </p:sp>
    </p:spTree>
    <p:extLst>
      <p:ext uri="{BB962C8B-B14F-4D97-AF65-F5344CB8AC3E}">
        <p14:creationId xmlns:p14="http://schemas.microsoft.com/office/powerpoint/2010/main" val="155362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0E3C26-B8AF-4AF5-B0E1-5613FA5C9DE7}"/>
              </a:ext>
            </a:extLst>
          </p:cNvPr>
          <p:cNvSpPr>
            <a:spLocks noGrp="1"/>
          </p:cNvSpPr>
          <p:nvPr>
            <p:ph type="title"/>
          </p:nvPr>
        </p:nvSpPr>
        <p:spPr/>
        <p:txBody>
          <a:bodyPr/>
          <a:lstStyle/>
          <a:p>
            <a:r>
              <a:rPr lang="en-US" dirty="0"/>
              <a:t>Coalition Groups – Kansas &amp; Minnesota	</a:t>
            </a:r>
          </a:p>
        </p:txBody>
      </p:sp>
      <p:sp>
        <p:nvSpPr>
          <p:cNvPr id="2" name="Slide Number Placeholder 1">
            <a:extLst>
              <a:ext uri="{FF2B5EF4-FFF2-40B4-BE49-F238E27FC236}">
                <a16:creationId xmlns:a16="http://schemas.microsoft.com/office/drawing/2014/main" id="{9C577EAC-7C08-42FF-BE0C-17F5DB7DBE58}"/>
              </a:ext>
            </a:extLst>
          </p:cNvPr>
          <p:cNvSpPr>
            <a:spLocks noGrp="1"/>
          </p:cNvSpPr>
          <p:nvPr>
            <p:ph type="sldNum" sz="quarter" idx="12"/>
          </p:nvPr>
        </p:nvSpPr>
        <p:spPr/>
        <p:txBody>
          <a:bodyPr/>
          <a:lstStyle/>
          <a:p>
            <a:r>
              <a:rPr lang="en-US" dirty="0"/>
              <a:t>9</a:t>
            </a:r>
          </a:p>
        </p:txBody>
      </p:sp>
      <p:sp>
        <p:nvSpPr>
          <p:cNvPr id="7" name="Content Placeholder 6">
            <a:extLst>
              <a:ext uri="{FF2B5EF4-FFF2-40B4-BE49-F238E27FC236}">
                <a16:creationId xmlns:a16="http://schemas.microsoft.com/office/drawing/2014/main" id="{5B5A1B84-EB6F-4A75-9B61-96C076D8429D}"/>
              </a:ext>
            </a:extLst>
          </p:cNvPr>
          <p:cNvSpPr>
            <a:spLocks noGrp="1"/>
          </p:cNvSpPr>
          <p:nvPr>
            <p:ph idx="1"/>
          </p:nvPr>
        </p:nvSpPr>
        <p:spPr/>
        <p:txBody>
          <a:bodyPr>
            <a:normAutofit/>
          </a:bodyPr>
          <a:lstStyle/>
          <a:p>
            <a:r>
              <a:rPr lang="en-US" dirty="0"/>
              <a:t>Establish a Sense of Urgency</a:t>
            </a:r>
          </a:p>
          <a:p>
            <a:r>
              <a:rPr lang="en-US" dirty="0"/>
              <a:t>Create a Vision</a:t>
            </a:r>
          </a:p>
          <a:p>
            <a:r>
              <a:rPr lang="en-US" dirty="0"/>
              <a:t>Develop an Action Plan</a:t>
            </a:r>
          </a:p>
          <a:p>
            <a:pPr lvl="1"/>
            <a:r>
              <a:rPr lang="en-US" b="1" i="1" dirty="0"/>
              <a:t>S</a:t>
            </a:r>
            <a:r>
              <a:rPr lang="en-US" i="1" dirty="0"/>
              <a:t>pecific, </a:t>
            </a:r>
            <a:r>
              <a:rPr lang="en-US" b="1" i="1" dirty="0"/>
              <a:t>M</a:t>
            </a:r>
            <a:r>
              <a:rPr lang="en-US" i="1" dirty="0"/>
              <a:t>easurable, </a:t>
            </a:r>
            <a:r>
              <a:rPr lang="en-US" b="1" i="1" dirty="0"/>
              <a:t>A</a:t>
            </a:r>
            <a:r>
              <a:rPr lang="en-US" i="1" dirty="0"/>
              <a:t>chievable, </a:t>
            </a:r>
            <a:r>
              <a:rPr lang="en-US" b="1" i="1" dirty="0"/>
              <a:t>R</a:t>
            </a:r>
            <a:r>
              <a:rPr lang="en-US" i="1" dirty="0"/>
              <a:t>elevant, </a:t>
            </a:r>
            <a:r>
              <a:rPr lang="en-US" b="1" i="1" dirty="0"/>
              <a:t>T</a:t>
            </a:r>
            <a:r>
              <a:rPr lang="en-US" i="1" dirty="0"/>
              <a:t>imely</a:t>
            </a:r>
          </a:p>
          <a:p>
            <a:r>
              <a:rPr lang="en-US" dirty="0"/>
              <a:t>Grow the Coalition </a:t>
            </a:r>
          </a:p>
          <a:p>
            <a:pPr>
              <a:spcAft>
                <a:spcPts val="2400"/>
              </a:spcAft>
            </a:pPr>
            <a:r>
              <a:rPr lang="en-US" dirty="0"/>
              <a:t>Structure the Coalition for Sustainability</a:t>
            </a:r>
          </a:p>
          <a:p>
            <a:pPr marL="91440" indent="0">
              <a:buNone/>
            </a:pPr>
            <a:r>
              <a:rPr lang="en-US" dirty="0"/>
              <a:t>2-Day, In-Person Facilitated Conversation</a:t>
            </a:r>
          </a:p>
          <a:p>
            <a:pPr marL="91440" indent="0">
              <a:buNone/>
            </a:pPr>
            <a:r>
              <a:rPr lang="en-US" dirty="0"/>
              <a:t>Monthly Follow-Up Meetings</a:t>
            </a:r>
          </a:p>
        </p:txBody>
      </p:sp>
    </p:spTree>
    <p:extLst>
      <p:ext uri="{BB962C8B-B14F-4D97-AF65-F5344CB8AC3E}">
        <p14:creationId xmlns:p14="http://schemas.microsoft.com/office/powerpoint/2010/main" val="1490845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96" y="243832"/>
            <a:ext cx="9875520" cy="1143000"/>
          </a:xfrm>
        </p:spPr>
        <p:txBody>
          <a:bodyPr anchor="ctr">
            <a:normAutofit/>
          </a:bodyPr>
          <a:lstStyle/>
          <a:p>
            <a:r>
              <a:rPr lang="en-US" dirty="0"/>
              <a:t>Why Coordination?</a:t>
            </a:r>
            <a:endParaRPr lang="en-US" b="0" dirty="0"/>
          </a:p>
        </p:txBody>
      </p:sp>
      <p:sp>
        <p:nvSpPr>
          <p:cNvPr id="9" name="Content Placeholder 2">
            <a:extLst>
              <a:ext uri="{FF2B5EF4-FFF2-40B4-BE49-F238E27FC236}">
                <a16:creationId xmlns:a16="http://schemas.microsoft.com/office/drawing/2014/main" id="{4ADAA02D-EFAD-418E-9EF7-7A94FCDCD6CE}"/>
              </a:ext>
            </a:extLst>
          </p:cNvPr>
          <p:cNvSpPr>
            <a:spLocks noGrp="1"/>
          </p:cNvSpPr>
          <p:nvPr>
            <p:ph idx="1"/>
          </p:nvPr>
        </p:nvSpPr>
        <p:spPr>
          <a:xfrm>
            <a:off x="738130" y="1386832"/>
            <a:ext cx="10295630" cy="4525963"/>
          </a:xfrm>
        </p:spPr>
        <p:txBody>
          <a:bodyPr>
            <a:normAutofit/>
          </a:bodyPr>
          <a:lstStyle/>
          <a:p>
            <a:pPr marL="0" indent="0">
              <a:spcBef>
                <a:spcPts val="0"/>
              </a:spcBef>
              <a:buNone/>
            </a:pPr>
            <a:r>
              <a:rPr lang="en-US" sz="3360" b="1" dirty="0"/>
              <a:t>Developed from guiding principles of the </a:t>
            </a:r>
            <a:r>
              <a:rPr lang="en-US" sz="3360" b="1" dirty="0">
                <a:solidFill>
                  <a:srgbClr val="00B050"/>
                </a:solidFill>
              </a:rPr>
              <a:t>Coordinating Council on Access and Mobility (CCAM)</a:t>
            </a:r>
            <a:endParaRPr lang="en-US" dirty="0">
              <a:solidFill>
                <a:srgbClr val="00B050"/>
              </a:solidFill>
            </a:endParaRPr>
          </a:p>
          <a:p>
            <a:pPr marL="91440" indent="0">
              <a:spcBef>
                <a:spcPts val="0"/>
              </a:spcBef>
              <a:buNone/>
            </a:pPr>
            <a:endParaRPr lang="en-US" dirty="0"/>
          </a:p>
          <a:p>
            <a:pPr marL="91440" indent="0">
              <a:spcBef>
                <a:spcPts val="0"/>
              </a:spcBef>
              <a:buNone/>
            </a:pPr>
            <a:r>
              <a:rPr lang="en-US" sz="3360" dirty="0"/>
              <a:t>Made up of 11 Federal agencies, including:</a:t>
            </a:r>
          </a:p>
          <a:p>
            <a:pPr>
              <a:spcBef>
                <a:spcPts val="0"/>
              </a:spcBef>
            </a:pPr>
            <a:r>
              <a:rPr lang="en-US" b="0" i="0" dirty="0">
                <a:solidFill>
                  <a:srgbClr val="212529"/>
                </a:solidFill>
                <a:effectLst/>
              </a:rPr>
              <a:t>Departments of </a:t>
            </a:r>
            <a:r>
              <a:rPr lang="en-US" dirty="0">
                <a:solidFill>
                  <a:srgbClr val="212529"/>
                </a:solidFill>
              </a:rPr>
              <a:t>Transportation, Education</a:t>
            </a:r>
            <a:r>
              <a:rPr lang="en-US" b="0" i="0" dirty="0">
                <a:solidFill>
                  <a:srgbClr val="212529"/>
                </a:solidFill>
                <a:effectLst/>
              </a:rPr>
              <a:t>, HHS, HUD, Justice, Interior, Labor, USDA, V</a:t>
            </a:r>
            <a:r>
              <a:rPr lang="en-US" dirty="0">
                <a:solidFill>
                  <a:srgbClr val="212529"/>
                </a:solidFill>
              </a:rPr>
              <a:t>A, and Nat. Council on Disabilities</a:t>
            </a:r>
            <a:endParaRPr lang="en-US" b="0" i="0" dirty="0">
              <a:solidFill>
                <a:srgbClr val="212529"/>
              </a:solidFill>
              <a:effectLst/>
            </a:endParaRPr>
          </a:p>
          <a:p>
            <a:pPr>
              <a:spcBef>
                <a:spcPts val="0"/>
              </a:spcBef>
            </a:pPr>
            <a:r>
              <a:rPr lang="en-US" dirty="0">
                <a:solidFill>
                  <a:srgbClr val="212529"/>
                </a:solidFill>
              </a:rPr>
              <a:t>Focused on the coordination of funding available within each department for people with disabilities, older adults, and individuals with low income – specifically transportation.</a:t>
            </a:r>
          </a:p>
          <a:p>
            <a:pPr>
              <a:spcBef>
                <a:spcPts val="0"/>
              </a:spcBef>
            </a:pPr>
            <a:r>
              <a:rPr lang="en-US" dirty="0">
                <a:solidFill>
                  <a:srgbClr val="212529"/>
                </a:solidFill>
              </a:rPr>
              <a:t>Federal Funding Braiding Guide</a:t>
            </a:r>
            <a:endParaRPr lang="en-US" sz="3460" dirty="0"/>
          </a:p>
          <a:p>
            <a:endParaRPr lang="en-US" dirty="0"/>
          </a:p>
        </p:txBody>
      </p:sp>
      <p:sp>
        <p:nvSpPr>
          <p:cNvPr id="4" name="Slide Number Placeholder 3"/>
          <p:cNvSpPr>
            <a:spLocks noGrp="1"/>
          </p:cNvSpPr>
          <p:nvPr>
            <p:ph type="sldNum" sz="quarter" idx="12"/>
          </p:nvPr>
        </p:nvSpPr>
        <p:spPr>
          <a:xfrm>
            <a:off x="11573416" y="6258923"/>
            <a:ext cx="646493" cy="365125"/>
          </a:xfrm>
        </p:spPr>
        <p:txBody>
          <a:bodyPr anchor="ctr">
            <a:normAutofit/>
          </a:bodyPr>
          <a:lstStyle/>
          <a:p>
            <a:pPr defTabSz="548640">
              <a:spcAft>
                <a:spcPts val="720"/>
              </a:spcAft>
              <a:defRPr/>
            </a:pPr>
            <a:fld id="{2EF00467-2C26-C343-9763-9BDDADED9A2F}" type="slidenum">
              <a:rPr lang="en-US" sz="1080">
                <a:solidFill>
                  <a:srgbClr val="FFFFFF"/>
                </a:solidFill>
                <a:latin typeface="Roboto" panose="02000000000000000000" pitchFamily="2" charset="0"/>
                <a:ea typeface="Roboto" panose="02000000000000000000" pitchFamily="2" charset="0"/>
              </a:rPr>
              <a:pPr defTabSz="548640">
                <a:spcAft>
                  <a:spcPts val="720"/>
                </a:spcAft>
                <a:defRPr/>
              </a:pPr>
              <a:t>12</a:t>
            </a:fld>
            <a:endParaRPr lang="en-US" sz="1080" dirty="0">
              <a:solidFill>
                <a:srgbClr val="FFFFFF"/>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EA0CE503-FEE2-A65C-6E47-DC98D34BF330}"/>
              </a:ext>
            </a:extLst>
          </p:cNvPr>
          <p:cNvSpPr txBox="1"/>
          <p:nvPr/>
        </p:nvSpPr>
        <p:spPr>
          <a:xfrm>
            <a:off x="3149599" y="6192187"/>
            <a:ext cx="7579361" cy="498598"/>
          </a:xfrm>
          <a:prstGeom prst="rect">
            <a:avLst/>
          </a:prstGeom>
          <a:noFill/>
        </p:spPr>
        <p:txBody>
          <a:bodyPr wrap="square">
            <a:spAutoFit/>
          </a:bodyPr>
          <a:lstStyle/>
          <a:p>
            <a:r>
              <a:rPr lang="en-US" sz="1320" dirty="0">
                <a:solidFill>
                  <a:srgbClr val="212529"/>
                </a:solidFill>
                <a:latin typeface="Open Sans" panose="020B0606030504020204" pitchFamily="34" charset="0"/>
                <a:hlinkClick r:id="rId2"/>
              </a:rPr>
              <a:t>https://www.transit.dot.gov/regulations-and-programs/ccam/about/coordinating-council-access-and-mobility-ccam-federal-fund</a:t>
            </a:r>
            <a:r>
              <a:rPr lang="en-US" sz="1320" dirty="0">
                <a:solidFill>
                  <a:srgbClr val="212529"/>
                </a:solidFill>
                <a:latin typeface="Open Sans" panose="020B0606030504020204" pitchFamily="34" charset="0"/>
              </a:rPr>
              <a:t> </a:t>
            </a:r>
            <a:endParaRPr lang="en-US" sz="1320" dirty="0">
              <a:highlight>
                <a:srgbClr val="FFFF00"/>
              </a:highlight>
            </a:endParaRPr>
          </a:p>
        </p:txBody>
      </p:sp>
      <p:sp>
        <p:nvSpPr>
          <p:cNvPr id="3" name="TextBox 2">
            <a:extLst>
              <a:ext uri="{FF2B5EF4-FFF2-40B4-BE49-F238E27FC236}">
                <a16:creationId xmlns:a16="http://schemas.microsoft.com/office/drawing/2014/main" id="{E4067AE3-32CE-C273-3DB5-3D1C12C62869}"/>
              </a:ext>
            </a:extLst>
          </p:cNvPr>
          <p:cNvSpPr txBox="1"/>
          <p:nvPr/>
        </p:nvSpPr>
        <p:spPr>
          <a:xfrm>
            <a:off x="1551260" y="6118319"/>
            <a:ext cx="9599928" cy="646331"/>
          </a:xfrm>
          <a:prstGeom prst="rect">
            <a:avLst/>
          </a:prstGeom>
          <a:noFill/>
        </p:spPr>
        <p:txBody>
          <a:bodyPr wrap="square" rtlCol="0">
            <a:spAutoFit/>
          </a:bodyPr>
          <a:lstStyle/>
          <a:p>
            <a:r>
              <a:rPr lang="en-US" dirty="0">
                <a:solidFill>
                  <a:schemeClr val="bg1"/>
                </a:solidFill>
              </a:rPr>
              <a:t>https://www.transit.dot.gov/regulations-and-programs/ccam/about/coordinating-council-access-and-mobility-ccam-federal-fund </a:t>
            </a:r>
          </a:p>
        </p:txBody>
      </p:sp>
    </p:spTree>
    <p:extLst>
      <p:ext uri="{BB962C8B-B14F-4D97-AF65-F5344CB8AC3E}">
        <p14:creationId xmlns:p14="http://schemas.microsoft.com/office/powerpoint/2010/main" val="394369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9DA-00F5-494D-AFC9-D7D40FDA31C4}"/>
              </a:ext>
            </a:extLst>
          </p:cNvPr>
          <p:cNvSpPr>
            <a:spLocks noGrp="1"/>
          </p:cNvSpPr>
          <p:nvPr>
            <p:ph type="title"/>
          </p:nvPr>
        </p:nvSpPr>
        <p:spPr>
          <a:xfrm>
            <a:off x="197441" y="178870"/>
            <a:ext cx="8191502" cy="624005"/>
          </a:xfrm>
        </p:spPr>
        <p:txBody>
          <a:bodyPr>
            <a:normAutofit/>
          </a:bodyPr>
          <a:lstStyle/>
          <a:p>
            <a:r>
              <a:rPr lang="en-US" sz="3200" b="1" dirty="0">
                <a:solidFill>
                  <a:srgbClr val="395B74"/>
                </a:solidFill>
                <a:latin typeface="Calibri" panose="020F0502020204030204" pitchFamily="34" charset="0"/>
                <a:cs typeface="Calibri" panose="020F0502020204030204" pitchFamily="34" charset="0"/>
              </a:rPr>
              <a:t>Benefits of Interagency Coordination</a:t>
            </a:r>
          </a:p>
        </p:txBody>
      </p:sp>
      <p:sp>
        <p:nvSpPr>
          <p:cNvPr id="4" name="Slide Number Placeholder 3">
            <a:extLst>
              <a:ext uri="{FF2B5EF4-FFF2-40B4-BE49-F238E27FC236}">
                <a16:creationId xmlns:a16="http://schemas.microsoft.com/office/drawing/2014/main" id="{163E0272-6B25-4A42-917D-B08F6B7E112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53E46E-E29B-41CC-9C8E-60BACF85EEAC}" type="slidenum">
              <a:rPr kumimoji="0" lang="en-US" sz="1400" b="1" i="0" u="none" strike="noStrike" kern="1200" cap="none" spc="0" normalizeH="0" baseline="0" noProof="0" smtClean="0">
                <a:ln>
                  <a:noFill/>
                </a:ln>
                <a:solidFill>
                  <a:prstClr val="black"/>
                </a:solidFill>
                <a:effectLst/>
                <a:uLnTx/>
                <a:uFillTx/>
                <a:latin typeface="Corbel" panose="020B050302020402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prstClr val="black"/>
              </a:solidFill>
              <a:effectLst/>
              <a:uLnTx/>
              <a:uFillTx/>
              <a:latin typeface="Corbel" panose="020B0503020204020204"/>
              <a:ea typeface="ＭＳ Ｐゴシック" charset="-128"/>
              <a:cs typeface="+mn-cs"/>
            </a:endParaRPr>
          </a:p>
        </p:txBody>
      </p:sp>
      <p:sp>
        <p:nvSpPr>
          <p:cNvPr id="5" name="TextBox 4">
            <a:extLst>
              <a:ext uri="{FF2B5EF4-FFF2-40B4-BE49-F238E27FC236}">
                <a16:creationId xmlns:a16="http://schemas.microsoft.com/office/drawing/2014/main" id="{4C621FAC-1FE3-4C59-A911-02379B7C7A77}"/>
              </a:ext>
            </a:extLst>
          </p:cNvPr>
          <p:cNvSpPr txBox="1"/>
          <p:nvPr/>
        </p:nvSpPr>
        <p:spPr>
          <a:xfrm>
            <a:off x="1334167" y="1460665"/>
            <a:ext cx="8977505" cy="408623"/>
          </a:xfrm>
          <a:prstGeom prst="roundRect">
            <a:avLst/>
          </a:prstGeom>
          <a:solidFill>
            <a:schemeClr val="bg1">
              <a:lumMod val="95000"/>
            </a:schemeClr>
          </a:solid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rPr>
              <a:t>Coordinated transportation improves:</a:t>
            </a:r>
          </a:p>
        </p:txBody>
      </p:sp>
      <p:grpSp>
        <p:nvGrpSpPr>
          <p:cNvPr id="6" name="Group 5">
            <a:extLst>
              <a:ext uri="{FF2B5EF4-FFF2-40B4-BE49-F238E27FC236}">
                <a16:creationId xmlns:a16="http://schemas.microsoft.com/office/drawing/2014/main" id="{64D73B37-DDA0-4552-BD4F-FA9A77C8034B}"/>
              </a:ext>
            </a:extLst>
          </p:cNvPr>
          <p:cNvGrpSpPr/>
          <p:nvPr/>
        </p:nvGrpSpPr>
        <p:grpSpPr>
          <a:xfrm>
            <a:off x="571045" y="2075074"/>
            <a:ext cx="3017520" cy="3931920"/>
            <a:chOff x="820376" y="2793017"/>
            <a:chExt cx="2482010" cy="3212058"/>
          </a:xfrm>
        </p:grpSpPr>
        <p:sp>
          <p:nvSpPr>
            <p:cNvPr id="7" name="Rectangle: Rounded Corners 6">
              <a:extLst>
                <a:ext uri="{FF2B5EF4-FFF2-40B4-BE49-F238E27FC236}">
                  <a16:creationId xmlns:a16="http://schemas.microsoft.com/office/drawing/2014/main" id="{9AF10F93-D1CB-4F71-9F38-3B78CF4E8C5C}"/>
                </a:ext>
              </a:extLst>
            </p:cNvPr>
            <p:cNvSpPr/>
            <p:nvPr/>
          </p:nvSpPr>
          <p:spPr>
            <a:xfrm>
              <a:off x="820376" y="2793017"/>
              <a:ext cx="2482010" cy="321205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4F3F21F7-521B-46B6-B080-06B7C583AA62}"/>
                </a:ext>
              </a:extLst>
            </p:cNvPr>
            <p:cNvGrpSpPr/>
            <p:nvPr/>
          </p:nvGrpSpPr>
          <p:grpSpPr>
            <a:xfrm>
              <a:off x="895521" y="2899431"/>
              <a:ext cx="2331720" cy="2968247"/>
              <a:chOff x="320266" y="6493070"/>
              <a:chExt cx="2286000" cy="2910995"/>
            </a:xfrm>
          </p:grpSpPr>
          <p:sp>
            <p:nvSpPr>
              <p:cNvPr id="9" name="TextBox 8">
                <a:extLst>
                  <a:ext uri="{FF2B5EF4-FFF2-40B4-BE49-F238E27FC236}">
                    <a16:creationId xmlns:a16="http://schemas.microsoft.com/office/drawing/2014/main" id="{C7F09E5A-23E3-4ACB-A02D-41B7A39CC6DE}"/>
                  </a:ext>
                </a:extLst>
              </p:cNvPr>
              <p:cNvSpPr txBox="1"/>
              <p:nvPr/>
            </p:nvSpPr>
            <p:spPr>
              <a:xfrm>
                <a:off x="320266" y="8767892"/>
                <a:ext cx="2285999" cy="6361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rPr>
                  <a:t>Funding recipients save funds by sharing resources and reducing redundancy.</a:t>
                </a:r>
              </a:p>
            </p:txBody>
          </p:sp>
          <p:sp>
            <p:nvSpPr>
              <p:cNvPr id="10" name="TextBox 9">
                <a:extLst>
                  <a:ext uri="{FF2B5EF4-FFF2-40B4-BE49-F238E27FC236}">
                    <a16:creationId xmlns:a16="http://schemas.microsoft.com/office/drawing/2014/main" id="{FB482DF9-B6A3-44FE-A5FE-BA82D1D2BF40}"/>
                  </a:ext>
                </a:extLst>
              </p:cNvPr>
              <p:cNvSpPr txBox="1"/>
              <p:nvPr/>
            </p:nvSpPr>
            <p:spPr>
              <a:xfrm>
                <a:off x="320266" y="6493070"/>
                <a:ext cx="2286000" cy="3180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rPr>
                  <a:t>Efficiency</a:t>
                </a:r>
                <a:endPar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endParaRPr>
              </a:p>
            </p:txBody>
          </p:sp>
          <p:grpSp>
            <p:nvGrpSpPr>
              <p:cNvPr id="11" name="Group 10">
                <a:extLst>
                  <a:ext uri="{FF2B5EF4-FFF2-40B4-BE49-F238E27FC236}">
                    <a16:creationId xmlns:a16="http://schemas.microsoft.com/office/drawing/2014/main" id="{9A822778-85EA-4321-B713-DCCD4FED6E2C}"/>
                  </a:ext>
                </a:extLst>
              </p:cNvPr>
              <p:cNvGrpSpPr/>
              <p:nvPr/>
            </p:nvGrpSpPr>
            <p:grpSpPr>
              <a:xfrm>
                <a:off x="365729" y="7081113"/>
                <a:ext cx="2140933" cy="1463040"/>
                <a:chOff x="422366" y="6992213"/>
                <a:chExt cx="2140933" cy="1463040"/>
              </a:xfrm>
            </p:grpSpPr>
            <p:sp>
              <p:nvSpPr>
                <p:cNvPr id="12" name="Oval 11">
                  <a:extLst>
                    <a:ext uri="{FF2B5EF4-FFF2-40B4-BE49-F238E27FC236}">
                      <a16:creationId xmlns:a16="http://schemas.microsoft.com/office/drawing/2014/main" id="{F4751C87-E794-4E51-91D8-EED7D292B181}"/>
                    </a:ext>
                  </a:extLst>
                </p:cNvPr>
                <p:cNvSpPr/>
                <p:nvPr/>
              </p:nvSpPr>
              <p:spPr>
                <a:xfrm>
                  <a:off x="1100259" y="6992213"/>
                  <a:ext cx="1463040" cy="1463040"/>
                </a:xfrm>
                <a:prstGeom prst="ellipse">
                  <a:avLst/>
                </a:prstGeom>
                <a:noFill/>
                <a:ln>
                  <a:solidFill>
                    <a:srgbClr val="EF6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8CDE0C3F-6E21-4982-BA1B-CCC127D49462}"/>
                    </a:ext>
                  </a:extLst>
                </p:cNvPr>
                <p:cNvSpPr/>
                <p:nvPr/>
              </p:nvSpPr>
              <p:spPr>
                <a:xfrm>
                  <a:off x="422366" y="6992213"/>
                  <a:ext cx="1463040" cy="1463040"/>
                </a:xfrm>
                <a:prstGeom prst="ellipse">
                  <a:avLst/>
                </a:prstGeom>
                <a:noFill/>
                <a:ln>
                  <a:solidFill>
                    <a:srgbClr val="EF6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125">
                  <a:extLst>
                    <a:ext uri="{FF2B5EF4-FFF2-40B4-BE49-F238E27FC236}">
                      <a16:creationId xmlns:a16="http://schemas.microsoft.com/office/drawing/2014/main" id="{9D3C3A68-1BBD-428F-9805-654CE1B682E6}"/>
                    </a:ext>
                  </a:extLst>
                </p:cNvPr>
                <p:cNvSpPr>
                  <a:spLocks noEditPoints="1"/>
                </p:cNvSpPr>
                <p:nvPr/>
              </p:nvSpPr>
              <p:spPr bwMode="auto">
                <a:xfrm>
                  <a:off x="637121" y="7284558"/>
                  <a:ext cx="320040" cy="457200"/>
                </a:xfrm>
                <a:custGeom>
                  <a:avLst/>
                  <a:gdLst/>
                  <a:ahLst/>
                  <a:cxnLst>
                    <a:cxn ang="0">
                      <a:pos x="28" y="35"/>
                    </a:cxn>
                    <a:cxn ang="0">
                      <a:pos x="25" y="33"/>
                    </a:cxn>
                    <a:cxn ang="0">
                      <a:pos x="29" y="31"/>
                    </a:cxn>
                    <a:cxn ang="0">
                      <a:pos x="29" y="34"/>
                    </a:cxn>
                    <a:cxn ang="0">
                      <a:pos x="4" y="9"/>
                    </a:cxn>
                    <a:cxn ang="0">
                      <a:pos x="4" y="8"/>
                    </a:cxn>
                    <a:cxn ang="0">
                      <a:pos x="7" y="2"/>
                    </a:cxn>
                    <a:cxn ang="0">
                      <a:pos x="28" y="3"/>
                    </a:cxn>
                    <a:cxn ang="0">
                      <a:pos x="30" y="9"/>
                    </a:cxn>
                    <a:cxn ang="0">
                      <a:pos x="30" y="26"/>
                    </a:cxn>
                    <a:cxn ang="0">
                      <a:pos x="4" y="26"/>
                    </a:cxn>
                    <a:cxn ang="0">
                      <a:pos x="6" y="35"/>
                    </a:cxn>
                    <a:cxn ang="0">
                      <a:pos x="4" y="33"/>
                    </a:cxn>
                    <a:cxn ang="0">
                      <a:pos x="8" y="31"/>
                    </a:cxn>
                    <a:cxn ang="0">
                      <a:pos x="8" y="34"/>
                    </a:cxn>
                    <a:cxn ang="0">
                      <a:pos x="33" y="8"/>
                    </a:cxn>
                    <a:cxn ang="0">
                      <a:pos x="33" y="7"/>
                    </a:cxn>
                    <a:cxn ang="0">
                      <a:pos x="31" y="1"/>
                    </a:cxn>
                    <a:cxn ang="0">
                      <a:pos x="5" y="0"/>
                    </a:cxn>
                    <a:cxn ang="0">
                      <a:pos x="1" y="7"/>
                    </a:cxn>
                    <a:cxn ang="0">
                      <a:pos x="1" y="8"/>
                    </a:cxn>
                    <a:cxn ang="0">
                      <a:pos x="0" y="8"/>
                    </a:cxn>
                    <a:cxn ang="0">
                      <a:pos x="0" y="36"/>
                    </a:cxn>
                    <a:cxn ang="0">
                      <a:pos x="31" y="38"/>
                    </a:cxn>
                    <a:cxn ang="0">
                      <a:pos x="33" y="8"/>
                    </a:cxn>
                    <a:cxn ang="0">
                      <a:pos x="33" y="8"/>
                    </a:cxn>
                    <a:cxn ang="0">
                      <a:pos x="30" y="40"/>
                    </a:cxn>
                    <a:cxn ang="0">
                      <a:pos x="27" y="46"/>
                    </a:cxn>
                    <a:cxn ang="0">
                      <a:pos x="24" y="40"/>
                    </a:cxn>
                    <a:cxn ang="0">
                      <a:pos x="24" y="8"/>
                    </a:cxn>
                    <a:cxn ang="0">
                      <a:pos x="8" y="7"/>
                    </a:cxn>
                    <a:cxn ang="0">
                      <a:pos x="24" y="5"/>
                    </a:cxn>
                    <a:cxn ang="0">
                      <a:pos x="4" y="40"/>
                    </a:cxn>
                    <a:cxn ang="0">
                      <a:pos x="10" y="43"/>
                    </a:cxn>
                    <a:cxn ang="0">
                      <a:pos x="4" y="43"/>
                    </a:cxn>
                  </a:cxnLst>
                  <a:rect l="0" t="0" r="r" b="b"/>
                  <a:pathLst>
                    <a:path w="33" h="46">
                      <a:moveTo>
                        <a:pt x="29" y="34"/>
                      </a:moveTo>
                      <a:cubicBezTo>
                        <a:pt x="29" y="35"/>
                        <a:pt x="28" y="35"/>
                        <a:pt x="28" y="35"/>
                      </a:cubicBezTo>
                      <a:cubicBezTo>
                        <a:pt x="27" y="35"/>
                        <a:pt x="26" y="35"/>
                        <a:pt x="26" y="34"/>
                      </a:cubicBezTo>
                      <a:cubicBezTo>
                        <a:pt x="26" y="34"/>
                        <a:pt x="25" y="33"/>
                        <a:pt x="25" y="33"/>
                      </a:cubicBezTo>
                      <a:cubicBezTo>
                        <a:pt x="25" y="32"/>
                        <a:pt x="26" y="31"/>
                        <a:pt x="26" y="31"/>
                      </a:cubicBezTo>
                      <a:cubicBezTo>
                        <a:pt x="27" y="30"/>
                        <a:pt x="29" y="30"/>
                        <a:pt x="29" y="31"/>
                      </a:cubicBezTo>
                      <a:cubicBezTo>
                        <a:pt x="30" y="31"/>
                        <a:pt x="30" y="32"/>
                        <a:pt x="30" y="33"/>
                      </a:cubicBezTo>
                      <a:cubicBezTo>
                        <a:pt x="30" y="33"/>
                        <a:pt x="30" y="34"/>
                        <a:pt x="29" y="34"/>
                      </a:cubicBezTo>
                      <a:close/>
                      <a:moveTo>
                        <a:pt x="4" y="26"/>
                      </a:moveTo>
                      <a:cubicBezTo>
                        <a:pt x="4" y="9"/>
                        <a:pt x="4" y="9"/>
                        <a:pt x="4" y="9"/>
                      </a:cubicBezTo>
                      <a:cubicBezTo>
                        <a:pt x="4" y="9"/>
                        <a:pt x="4" y="9"/>
                        <a:pt x="4" y="9"/>
                      </a:cubicBezTo>
                      <a:cubicBezTo>
                        <a:pt x="4" y="9"/>
                        <a:pt x="4" y="9"/>
                        <a:pt x="4" y="8"/>
                      </a:cubicBezTo>
                      <a:cubicBezTo>
                        <a:pt x="6" y="3"/>
                        <a:pt x="6" y="3"/>
                        <a:pt x="6" y="3"/>
                      </a:cubicBezTo>
                      <a:cubicBezTo>
                        <a:pt x="6" y="3"/>
                        <a:pt x="7" y="2"/>
                        <a:pt x="7" y="2"/>
                      </a:cubicBezTo>
                      <a:cubicBezTo>
                        <a:pt x="27" y="2"/>
                        <a:pt x="27" y="2"/>
                        <a:pt x="27" y="2"/>
                      </a:cubicBezTo>
                      <a:cubicBezTo>
                        <a:pt x="27" y="2"/>
                        <a:pt x="28" y="3"/>
                        <a:pt x="28" y="3"/>
                      </a:cubicBezTo>
                      <a:cubicBezTo>
                        <a:pt x="30" y="8"/>
                        <a:pt x="30" y="8"/>
                        <a:pt x="30" y="8"/>
                      </a:cubicBezTo>
                      <a:cubicBezTo>
                        <a:pt x="30" y="9"/>
                        <a:pt x="30" y="9"/>
                        <a:pt x="30" y="9"/>
                      </a:cubicBezTo>
                      <a:cubicBezTo>
                        <a:pt x="30" y="9"/>
                        <a:pt x="30" y="9"/>
                        <a:pt x="30" y="9"/>
                      </a:cubicBezTo>
                      <a:cubicBezTo>
                        <a:pt x="30" y="26"/>
                        <a:pt x="30" y="26"/>
                        <a:pt x="30" y="26"/>
                      </a:cubicBezTo>
                      <a:cubicBezTo>
                        <a:pt x="30" y="26"/>
                        <a:pt x="24" y="29"/>
                        <a:pt x="17" y="29"/>
                      </a:cubicBezTo>
                      <a:cubicBezTo>
                        <a:pt x="10" y="29"/>
                        <a:pt x="4" y="26"/>
                        <a:pt x="4" y="26"/>
                      </a:cubicBezTo>
                      <a:close/>
                      <a:moveTo>
                        <a:pt x="8" y="34"/>
                      </a:moveTo>
                      <a:cubicBezTo>
                        <a:pt x="7" y="35"/>
                        <a:pt x="7" y="35"/>
                        <a:pt x="6" y="35"/>
                      </a:cubicBezTo>
                      <a:cubicBezTo>
                        <a:pt x="6" y="35"/>
                        <a:pt x="5" y="35"/>
                        <a:pt x="5" y="34"/>
                      </a:cubicBezTo>
                      <a:cubicBezTo>
                        <a:pt x="4" y="34"/>
                        <a:pt x="4" y="33"/>
                        <a:pt x="4" y="33"/>
                      </a:cubicBezTo>
                      <a:cubicBezTo>
                        <a:pt x="4" y="32"/>
                        <a:pt x="4" y="31"/>
                        <a:pt x="5" y="31"/>
                      </a:cubicBezTo>
                      <a:cubicBezTo>
                        <a:pt x="5" y="30"/>
                        <a:pt x="7" y="30"/>
                        <a:pt x="8" y="31"/>
                      </a:cubicBezTo>
                      <a:cubicBezTo>
                        <a:pt x="8" y="31"/>
                        <a:pt x="9" y="32"/>
                        <a:pt x="9" y="33"/>
                      </a:cubicBezTo>
                      <a:cubicBezTo>
                        <a:pt x="9" y="33"/>
                        <a:pt x="8" y="34"/>
                        <a:pt x="8" y="34"/>
                      </a:cubicBezTo>
                      <a:close/>
                      <a:moveTo>
                        <a:pt x="33" y="8"/>
                      </a:moveTo>
                      <a:cubicBezTo>
                        <a:pt x="33" y="8"/>
                        <a:pt x="33" y="8"/>
                        <a:pt x="33" y="8"/>
                      </a:cubicBezTo>
                      <a:cubicBezTo>
                        <a:pt x="33" y="8"/>
                        <a:pt x="33" y="8"/>
                        <a:pt x="33" y="7"/>
                      </a:cubicBezTo>
                      <a:cubicBezTo>
                        <a:pt x="33" y="7"/>
                        <a:pt x="33" y="7"/>
                        <a:pt x="33" y="7"/>
                      </a:cubicBezTo>
                      <a:cubicBezTo>
                        <a:pt x="33" y="7"/>
                        <a:pt x="33" y="7"/>
                        <a:pt x="33" y="7"/>
                      </a:cubicBezTo>
                      <a:cubicBezTo>
                        <a:pt x="31" y="1"/>
                        <a:pt x="31" y="1"/>
                        <a:pt x="31" y="1"/>
                      </a:cubicBezTo>
                      <a:cubicBezTo>
                        <a:pt x="30" y="0"/>
                        <a:pt x="30" y="0"/>
                        <a:pt x="29" y="0"/>
                      </a:cubicBezTo>
                      <a:cubicBezTo>
                        <a:pt x="5" y="0"/>
                        <a:pt x="5" y="0"/>
                        <a:pt x="5" y="0"/>
                      </a:cubicBezTo>
                      <a:cubicBezTo>
                        <a:pt x="4" y="0"/>
                        <a:pt x="4" y="0"/>
                        <a:pt x="3" y="1"/>
                      </a:cubicBezTo>
                      <a:cubicBezTo>
                        <a:pt x="1" y="7"/>
                        <a:pt x="1" y="7"/>
                        <a:pt x="1" y="7"/>
                      </a:cubicBezTo>
                      <a:cubicBezTo>
                        <a:pt x="1" y="7"/>
                        <a:pt x="1" y="7"/>
                        <a:pt x="1" y="7"/>
                      </a:cubicBezTo>
                      <a:cubicBezTo>
                        <a:pt x="1" y="8"/>
                        <a:pt x="1" y="8"/>
                        <a:pt x="1" y="8"/>
                      </a:cubicBezTo>
                      <a:cubicBezTo>
                        <a:pt x="1" y="8"/>
                        <a:pt x="1" y="8"/>
                        <a:pt x="1" y="8"/>
                      </a:cubicBezTo>
                      <a:cubicBezTo>
                        <a:pt x="0" y="8"/>
                        <a:pt x="0" y="8"/>
                        <a:pt x="0" y="8"/>
                      </a:cubicBezTo>
                      <a:cubicBezTo>
                        <a:pt x="0" y="8"/>
                        <a:pt x="0" y="8"/>
                        <a:pt x="0" y="8"/>
                      </a:cubicBezTo>
                      <a:cubicBezTo>
                        <a:pt x="0" y="36"/>
                        <a:pt x="0" y="36"/>
                        <a:pt x="0" y="36"/>
                      </a:cubicBezTo>
                      <a:cubicBezTo>
                        <a:pt x="0" y="38"/>
                        <a:pt x="1" y="38"/>
                        <a:pt x="3" y="38"/>
                      </a:cubicBezTo>
                      <a:cubicBezTo>
                        <a:pt x="31" y="38"/>
                        <a:pt x="31" y="38"/>
                        <a:pt x="31" y="38"/>
                      </a:cubicBezTo>
                      <a:cubicBezTo>
                        <a:pt x="33" y="38"/>
                        <a:pt x="33" y="38"/>
                        <a:pt x="33" y="36"/>
                      </a:cubicBezTo>
                      <a:cubicBezTo>
                        <a:pt x="33" y="8"/>
                        <a:pt x="33" y="8"/>
                        <a:pt x="33" y="8"/>
                      </a:cubicBezTo>
                      <a:cubicBezTo>
                        <a:pt x="33" y="8"/>
                        <a:pt x="33" y="8"/>
                        <a:pt x="33" y="8"/>
                      </a:cubicBezTo>
                      <a:cubicBezTo>
                        <a:pt x="33" y="8"/>
                        <a:pt x="33" y="8"/>
                        <a:pt x="33" y="8"/>
                      </a:cubicBezTo>
                      <a:close/>
                      <a:moveTo>
                        <a:pt x="24" y="40"/>
                      </a:moveTo>
                      <a:cubicBezTo>
                        <a:pt x="30" y="40"/>
                        <a:pt x="30" y="40"/>
                        <a:pt x="30" y="40"/>
                      </a:cubicBezTo>
                      <a:cubicBezTo>
                        <a:pt x="30" y="43"/>
                        <a:pt x="30" y="43"/>
                        <a:pt x="30" y="43"/>
                      </a:cubicBezTo>
                      <a:cubicBezTo>
                        <a:pt x="30" y="45"/>
                        <a:pt x="29" y="46"/>
                        <a:pt x="27" y="46"/>
                      </a:cubicBezTo>
                      <a:cubicBezTo>
                        <a:pt x="26" y="46"/>
                        <a:pt x="24" y="45"/>
                        <a:pt x="24" y="43"/>
                      </a:cubicBezTo>
                      <a:lnTo>
                        <a:pt x="24" y="40"/>
                      </a:lnTo>
                      <a:close/>
                      <a:moveTo>
                        <a:pt x="26" y="7"/>
                      </a:moveTo>
                      <a:cubicBezTo>
                        <a:pt x="26" y="8"/>
                        <a:pt x="25" y="8"/>
                        <a:pt x="24" y="8"/>
                      </a:cubicBezTo>
                      <a:cubicBezTo>
                        <a:pt x="10" y="8"/>
                        <a:pt x="10" y="8"/>
                        <a:pt x="10" y="8"/>
                      </a:cubicBezTo>
                      <a:cubicBezTo>
                        <a:pt x="9" y="8"/>
                        <a:pt x="8" y="8"/>
                        <a:pt x="8" y="7"/>
                      </a:cubicBezTo>
                      <a:cubicBezTo>
                        <a:pt x="8" y="6"/>
                        <a:pt x="9" y="5"/>
                        <a:pt x="10" y="5"/>
                      </a:cubicBezTo>
                      <a:cubicBezTo>
                        <a:pt x="24" y="5"/>
                        <a:pt x="24" y="5"/>
                        <a:pt x="24" y="5"/>
                      </a:cubicBezTo>
                      <a:cubicBezTo>
                        <a:pt x="25" y="5"/>
                        <a:pt x="26" y="6"/>
                        <a:pt x="26" y="7"/>
                      </a:cubicBezTo>
                      <a:close/>
                      <a:moveTo>
                        <a:pt x="4" y="40"/>
                      </a:moveTo>
                      <a:cubicBezTo>
                        <a:pt x="10" y="40"/>
                        <a:pt x="10" y="40"/>
                        <a:pt x="10" y="40"/>
                      </a:cubicBezTo>
                      <a:cubicBezTo>
                        <a:pt x="10" y="43"/>
                        <a:pt x="10" y="43"/>
                        <a:pt x="10" y="43"/>
                      </a:cubicBezTo>
                      <a:cubicBezTo>
                        <a:pt x="10" y="45"/>
                        <a:pt x="8" y="46"/>
                        <a:pt x="7" y="46"/>
                      </a:cubicBezTo>
                      <a:cubicBezTo>
                        <a:pt x="5" y="46"/>
                        <a:pt x="4" y="45"/>
                        <a:pt x="4" y="43"/>
                      </a:cubicBezTo>
                      <a:lnTo>
                        <a:pt x="4" y="40"/>
                      </a:lnTo>
                      <a:close/>
                    </a:path>
                  </a:pathLst>
                </a:custGeom>
                <a:solidFill>
                  <a:srgbClr val="EF672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26">
                  <a:extLst>
                    <a:ext uri="{FF2B5EF4-FFF2-40B4-BE49-F238E27FC236}">
                      <a16:creationId xmlns:a16="http://schemas.microsoft.com/office/drawing/2014/main" id="{6F82711E-800C-4A4A-A48A-B26C94F4A6B4}"/>
                    </a:ext>
                  </a:extLst>
                </p:cNvPr>
                <p:cNvSpPr>
                  <a:spLocks noEditPoints="1"/>
                </p:cNvSpPr>
                <p:nvPr/>
              </p:nvSpPr>
              <p:spPr bwMode="auto">
                <a:xfrm>
                  <a:off x="1922392" y="7862620"/>
                  <a:ext cx="320040" cy="457200"/>
                </a:xfrm>
                <a:custGeom>
                  <a:avLst/>
                  <a:gdLst/>
                  <a:ahLst/>
                  <a:cxnLst>
                    <a:cxn ang="0">
                      <a:pos x="28" y="35"/>
                    </a:cxn>
                    <a:cxn ang="0">
                      <a:pos x="25" y="33"/>
                    </a:cxn>
                    <a:cxn ang="0">
                      <a:pos x="29" y="31"/>
                    </a:cxn>
                    <a:cxn ang="0">
                      <a:pos x="29" y="34"/>
                    </a:cxn>
                    <a:cxn ang="0">
                      <a:pos x="4" y="9"/>
                    </a:cxn>
                    <a:cxn ang="0">
                      <a:pos x="4" y="8"/>
                    </a:cxn>
                    <a:cxn ang="0">
                      <a:pos x="7" y="2"/>
                    </a:cxn>
                    <a:cxn ang="0">
                      <a:pos x="28" y="3"/>
                    </a:cxn>
                    <a:cxn ang="0">
                      <a:pos x="30" y="9"/>
                    </a:cxn>
                    <a:cxn ang="0">
                      <a:pos x="30" y="26"/>
                    </a:cxn>
                    <a:cxn ang="0">
                      <a:pos x="4" y="26"/>
                    </a:cxn>
                    <a:cxn ang="0">
                      <a:pos x="6" y="35"/>
                    </a:cxn>
                    <a:cxn ang="0">
                      <a:pos x="4" y="33"/>
                    </a:cxn>
                    <a:cxn ang="0">
                      <a:pos x="8" y="31"/>
                    </a:cxn>
                    <a:cxn ang="0">
                      <a:pos x="8" y="34"/>
                    </a:cxn>
                    <a:cxn ang="0">
                      <a:pos x="33" y="8"/>
                    </a:cxn>
                    <a:cxn ang="0">
                      <a:pos x="33" y="7"/>
                    </a:cxn>
                    <a:cxn ang="0">
                      <a:pos x="31" y="1"/>
                    </a:cxn>
                    <a:cxn ang="0">
                      <a:pos x="5" y="0"/>
                    </a:cxn>
                    <a:cxn ang="0">
                      <a:pos x="1" y="7"/>
                    </a:cxn>
                    <a:cxn ang="0">
                      <a:pos x="1" y="8"/>
                    </a:cxn>
                    <a:cxn ang="0">
                      <a:pos x="0" y="8"/>
                    </a:cxn>
                    <a:cxn ang="0">
                      <a:pos x="0" y="36"/>
                    </a:cxn>
                    <a:cxn ang="0">
                      <a:pos x="31" y="38"/>
                    </a:cxn>
                    <a:cxn ang="0">
                      <a:pos x="33" y="8"/>
                    </a:cxn>
                    <a:cxn ang="0">
                      <a:pos x="33" y="8"/>
                    </a:cxn>
                    <a:cxn ang="0">
                      <a:pos x="30" y="40"/>
                    </a:cxn>
                    <a:cxn ang="0">
                      <a:pos x="27" y="46"/>
                    </a:cxn>
                    <a:cxn ang="0">
                      <a:pos x="24" y="40"/>
                    </a:cxn>
                    <a:cxn ang="0">
                      <a:pos x="24" y="8"/>
                    </a:cxn>
                    <a:cxn ang="0">
                      <a:pos x="8" y="7"/>
                    </a:cxn>
                    <a:cxn ang="0">
                      <a:pos x="24" y="5"/>
                    </a:cxn>
                    <a:cxn ang="0">
                      <a:pos x="4" y="40"/>
                    </a:cxn>
                    <a:cxn ang="0">
                      <a:pos x="10" y="43"/>
                    </a:cxn>
                    <a:cxn ang="0">
                      <a:pos x="4" y="43"/>
                    </a:cxn>
                  </a:cxnLst>
                  <a:rect l="0" t="0" r="r" b="b"/>
                  <a:pathLst>
                    <a:path w="33" h="46">
                      <a:moveTo>
                        <a:pt x="29" y="34"/>
                      </a:moveTo>
                      <a:cubicBezTo>
                        <a:pt x="29" y="35"/>
                        <a:pt x="28" y="35"/>
                        <a:pt x="28" y="35"/>
                      </a:cubicBezTo>
                      <a:cubicBezTo>
                        <a:pt x="27" y="35"/>
                        <a:pt x="26" y="35"/>
                        <a:pt x="26" y="34"/>
                      </a:cubicBezTo>
                      <a:cubicBezTo>
                        <a:pt x="26" y="34"/>
                        <a:pt x="25" y="33"/>
                        <a:pt x="25" y="33"/>
                      </a:cubicBezTo>
                      <a:cubicBezTo>
                        <a:pt x="25" y="32"/>
                        <a:pt x="26" y="31"/>
                        <a:pt x="26" y="31"/>
                      </a:cubicBezTo>
                      <a:cubicBezTo>
                        <a:pt x="27" y="30"/>
                        <a:pt x="29" y="30"/>
                        <a:pt x="29" y="31"/>
                      </a:cubicBezTo>
                      <a:cubicBezTo>
                        <a:pt x="30" y="31"/>
                        <a:pt x="30" y="32"/>
                        <a:pt x="30" y="33"/>
                      </a:cubicBezTo>
                      <a:cubicBezTo>
                        <a:pt x="30" y="33"/>
                        <a:pt x="30" y="34"/>
                        <a:pt x="29" y="34"/>
                      </a:cubicBezTo>
                      <a:close/>
                      <a:moveTo>
                        <a:pt x="4" y="26"/>
                      </a:moveTo>
                      <a:cubicBezTo>
                        <a:pt x="4" y="9"/>
                        <a:pt x="4" y="9"/>
                        <a:pt x="4" y="9"/>
                      </a:cubicBezTo>
                      <a:cubicBezTo>
                        <a:pt x="4" y="9"/>
                        <a:pt x="4" y="9"/>
                        <a:pt x="4" y="9"/>
                      </a:cubicBezTo>
                      <a:cubicBezTo>
                        <a:pt x="4" y="9"/>
                        <a:pt x="4" y="9"/>
                        <a:pt x="4" y="8"/>
                      </a:cubicBezTo>
                      <a:cubicBezTo>
                        <a:pt x="6" y="3"/>
                        <a:pt x="6" y="3"/>
                        <a:pt x="6" y="3"/>
                      </a:cubicBezTo>
                      <a:cubicBezTo>
                        <a:pt x="6" y="3"/>
                        <a:pt x="7" y="2"/>
                        <a:pt x="7" y="2"/>
                      </a:cubicBezTo>
                      <a:cubicBezTo>
                        <a:pt x="27" y="2"/>
                        <a:pt x="27" y="2"/>
                        <a:pt x="27" y="2"/>
                      </a:cubicBezTo>
                      <a:cubicBezTo>
                        <a:pt x="27" y="2"/>
                        <a:pt x="28" y="3"/>
                        <a:pt x="28" y="3"/>
                      </a:cubicBezTo>
                      <a:cubicBezTo>
                        <a:pt x="30" y="8"/>
                        <a:pt x="30" y="8"/>
                        <a:pt x="30" y="8"/>
                      </a:cubicBezTo>
                      <a:cubicBezTo>
                        <a:pt x="30" y="9"/>
                        <a:pt x="30" y="9"/>
                        <a:pt x="30" y="9"/>
                      </a:cubicBezTo>
                      <a:cubicBezTo>
                        <a:pt x="30" y="9"/>
                        <a:pt x="30" y="9"/>
                        <a:pt x="30" y="9"/>
                      </a:cubicBezTo>
                      <a:cubicBezTo>
                        <a:pt x="30" y="26"/>
                        <a:pt x="30" y="26"/>
                        <a:pt x="30" y="26"/>
                      </a:cubicBezTo>
                      <a:cubicBezTo>
                        <a:pt x="30" y="26"/>
                        <a:pt x="24" y="29"/>
                        <a:pt x="17" y="29"/>
                      </a:cubicBezTo>
                      <a:cubicBezTo>
                        <a:pt x="10" y="29"/>
                        <a:pt x="4" y="26"/>
                        <a:pt x="4" y="26"/>
                      </a:cubicBezTo>
                      <a:close/>
                      <a:moveTo>
                        <a:pt x="8" y="34"/>
                      </a:moveTo>
                      <a:cubicBezTo>
                        <a:pt x="7" y="35"/>
                        <a:pt x="7" y="35"/>
                        <a:pt x="6" y="35"/>
                      </a:cubicBezTo>
                      <a:cubicBezTo>
                        <a:pt x="6" y="35"/>
                        <a:pt x="5" y="35"/>
                        <a:pt x="5" y="34"/>
                      </a:cubicBezTo>
                      <a:cubicBezTo>
                        <a:pt x="4" y="34"/>
                        <a:pt x="4" y="33"/>
                        <a:pt x="4" y="33"/>
                      </a:cubicBezTo>
                      <a:cubicBezTo>
                        <a:pt x="4" y="32"/>
                        <a:pt x="4" y="31"/>
                        <a:pt x="5" y="31"/>
                      </a:cubicBezTo>
                      <a:cubicBezTo>
                        <a:pt x="5" y="30"/>
                        <a:pt x="7" y="30"/>
                        <a:pt x="8" y="31"/>
                      </a:cubicBezTo>
                      <a:cubicBezTo>
                        <a:pt x="8" y="31"/>
                        <a:pt x="9" y="32"/>
                        <a:pt x="9" y="33"/>
                      </a:cubicBezTo>
                      <a:cubicBezTo>
                        <a:pt x="9" y="33"/>
                        <a:pt x="8" y="34"/>
                        <a:pt x="8" y="34"/>
                      </a:cubicBezTo>
                      <a:close/>
                      <a:moveTo>
                        <a:pt x="33" y="8"/>
                      </a:moveTo>
                      <a:cubicBezTo>
                        <a:pt x="33" y="8"/>
                        <a:pt x="33" y="8"/>
                        <a:pt x="33" y="8"/>
                      </a:cubicBezTo>
                      <a:cubicBezTo>
                        <a:pt x="33" y="8"/>
                        <a:pt x="33" y="8"/>
                        <a:pt x="33" y="7"/>
                      </a:cubicBezTo>
                      <a:cubicBezTo>
                        <a:pt x="33" y="7"/>
                        <a:pt x="33" y="7"/>
                        <a:pt x="33" y="7"/>
                      </a:cubicBezTo>
                      <a:cubicBezTo>
                        <a:pt x="33" y="7"/>
                        <a:pt x="33" y="7"/>
                        <a:pt x="33" y="7"/>
                      </a:cubicBezTo>
                      <a:cubicBezTo>
                        <a:pt x="31" y="1"/>
                        <a:pt x="31" y="1"/>
                        <a:pt x="31" y="1"/>
                      </a:cubicBezTo>
                      <a:cubicBezTo>
                        <a:pt x="30" y="0"/>
                        <a:pt x="30" y="0"/>
                        <a:pt x="29" y="0"/>
                      </a:cubicBezTo>
                      <a:cubicBezTo>
                        <a:pt x="5" y="0"/>
                        <a:pt x="5" y="0"/>
                        <a:pt x="5" y="0"/>
                      </a:cubicBezTo>
                      <a:cubicBezTo>
                        <a:pt x="4" y="0"/>
                        <a:pt x="4" y="0"/>
                        <a:pt x="3" y="1"/>
                      </a:cubicBezTo>
                      <a:cubicBezTo>
                        <a:pt x="1" y="7"/>
                        <a:pt x="1" y="7"/>
                        <a:pt x="1" y="7"/>
                      </a:cubicBezTo>
                      <a:cubicBezTo>
                        <a:pt x="1" y="7"/>
                        <a:pt x="1" y="7"/>
                        <a:pt x="1" y="7"/>
                      </a:cubicBezTo>
                      <a:cubicBezTo>
                        <a:pt x="1" y="8"/>
                        <a:pt x="1" y="8"/>
                        <a:pt x="1" y="8"/>
                      </a:cubicBezTo>
                      <a:cubicBezTo>
                        <a:pt x="1" y="8"/>
                        <a:pt x="1" y="8"/>
                        <a:pt x="1" y="8"/>
                      </a:cubicBezTo>
                      <a:cubicBezTo>
                        <a:pt x="0" y="8"/>
                        <a:pt x="0" y="8"/>
                        <a:pt x="0" y="8"/>
                      </a:cubicBezTo>
                      <a:cubicBezTo>
                        <a:pt x="0" y="8"/>
                        <a:pt x="0" y="8"/>
                        <a:pt x="0" y="8"/>
                      </a:cubicBezTo>
                      <a:cubicBezTo>
                        <a:pt x="0" y="36"/>
                        <a:pt x="0" y="36"/>
                        <a:pt x="0" y="36"/>
                      </a:cubicBezTo>
                      <a:cubicBezTo>
                        <a:pt x="0" y="38"/>
                        <a:pt x="1" y="38"/>
                        <a:pt x="3" y="38"/>
                      </a:cubicBezTo>
                      <a:cubicBezTo>
                        <a:pt x="31" y="38"/>
                        <a:pt x="31" y="38"/>
                        <a:pt x="31" y="38"/>
                      </a:cubicBezTo>
                      <a:cubicBezTo>
                        <a:pt x="33" y="38"/>
                        <a:pt x="33" y="38"/>
                        <a:pt x="33" y="36"/>
                      </a:cubicBezTo>
                      <a:cubicBezTo>
                        <a:pt x="33" y="8"/>
                        <a:pt x="33" y="8"/>
                        <a:pt x="33" y="8"/>
                      </a:cubicBezTo>
                      <a:cubicBezTo>
                        <a:pt x="33" y="8"/>
                        <a:pt x="33" y="8"/>
                        <a:pt x="33" y="8"/>
                      </a:cubicBezTo>
                      <a:cubicBezTo>
                        <a:pt x="33" y="8"/>
                        <a:pt x="33" y="8"/>
                        <a:pt x="33" y="8"/>
                      </a:cubicBezTo>
                      <a:close/>
                      <a:moveTo>
                        <a:pt x="24" y="40"/>
                      </a:moveTo>
                      <a:cubicBezTo>
                        <a:pt x="30" y="40"/>
                        <a:pt x="30" y="40"/>
                        <a:pt x="30" y="40"/>
                      </a:cubicBezTo>
                      <a:cubicBezTo>
                        <a:pt x="30" y="43"/>
                        <a:pt x="30" y="43"/>
                        <a:pt x="30" y="43"/>
                      </a:cubicBezTo>
                      <a:cubicBezTo>
                        <a:pt x="30" y="45"/>
                        <a:pt x="29" y="46"/>
                        <a:pt x="27" y="46"/>
                      </a:cubicBezTo>
                      <a:cubicBezTo>
                        <a:pt x="26" y="46"/>
                        <a:pt x="24" y="45"/>
                        <a:pt x="24" y="43"/>
                      </a:cubicBezTo>
                      <a:lnTo>
                        <a:pt x="24" y="40"/>
                      </a:lnTo>
                      <a:close/>
                      <a:moveTo>
                        <a:pt x="26" y="7"/>
                      </a:moveTo>
                      <a:cubicBezTo>
                        <a:pt x="26" y="8"/>
                        <a:pt x="25" y="8"/>
                        <a:pt x="24" y="8"/>
                      </a:cubicBezTo>
                      <a:cubicBezTo>
                        <a:pt x="10" y="8"/>
                        <a:pt x="10" y="8"/>
                        <a:pt x="10" y="8"/>
                      </a:cubicBezTo>
                      <a:cubicBezTo>
                        <a:pt x="9" y="8"/>
                        <a:pt x="8" y="8"/>
                        <a:pt x="8" y="7"/>
                      </a:cubicBezTo>
                      <a:cubicBezTo>
                        <a:pt x="8" y="6"/>
                        <a:pt x="9" y="5"/>
                        <a:pt x="10" y="5"/>
                      </a:cubicBezTo>
                      <a:cubicBezTo>
                        <a:pt x="24" y="5"/>
                        <a:pt x="24" y="5"/>
                        <a:pt x="24" y="5"/>
                      </a:cubicBezTo>
                      <a:cubicBezTo>
                        <a:pt x="25" y="5"/>
                        <a:pt x="26" y="6"/>
                        <a:pt x="26" y="7"/>
                      </a:cubicBezTo>
                      <a:close/>
                      <a:moveTo>
                        <a:pt x="4" y="40"/>
                      </a:moveTo>
                      <a:cubicBezTo>
                        <a:pt x="10" y="40"/>
                        <a:pt x="10" y="40"/>
                        <a:pt x="10" y="40"/>
                      </a:cubicBezTo>
                      <a:cubicBezTo>
                        <a:pt x="10" y="43"/>
                        <a:pt x="10" y="43"/>
                        <a:pt x="10" y="43"/>
                      </a:cubicBezTo>
                      <a:cubicBezTo>
                        <a:pt x="10" y="45"/>
                        <a:pt x="8" y="46"/>
                        <a:pt x="7" y="46"/>
                      </a:cubicBezTo>
                      <a:cubicBezTo>
                        <a:pt x="5" y="46"/>
                        <a:pt x="4" y="45"/>
                        <a:pt x="4" y="43"/>
                      </a:cubicBezTo>
                      <a:lnTo>
                        <a:pt x="4" y="40"/>
                      </a:lnTo>
                      <a:close/>
                    </a:path>
                  </a:pathLst>
                </a:custGeom>
                <a:solidFill>
                  <a:srgbClr val="EF672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27">
                  <a:extLst>
                    <a:ext uri="{FF2B5EF4-FFF2-40B4-BE49-F238E27FC236}">
                      <a16:creationId xmlns:a16="http://schemas.microsoft.com/office/drawing/2014/main" id="{6BA7B221-B67E-4488-A2B2-E91A133809BD}"/>
                    </a:ext>
                  </a:extLst>
                </p:cNvPr>
                <p:cNvSpPr>
                  <a:spLocks noEditPoints="1"/>
                </p:cNvSpPr>
                <p:nvPr/>
              </p:nvSpPr>
              <p:spPr bwMode="auto">
                <a:xfrm>
                  <a:off x="2053601" y="7287921"/>
                  <a:ext cx="320040" cy="457200"/>
                </a:xfrm>
                <a:custGeom>
                  <a:avLst/>
                  <a:gdLst/>
                  <a:ahLst/>
                  <a:cxnLst>
                    <a:cxn ang="0">
                      <a:pos x="28" y="35"/>
                    </a:cxn>
                    <a:cxn ang="0">
                      <a:pos x="25" y="33"/>
                    </a:cxn>
                    <a:cxn ang="0">
                      <a:pos x="29" y="31"/>
                    </a:cxn>
                    <a:cxn ang="0">
                      <a:pos x="29" y="34"/>
                    </a:cxn>
                    <a:cxn ang="0">
                      <a:pos x="4" y="9"/>
                    </a:cxn>
                    <a:cxn ang="0">
                      <a:pos x="4" y="8"/>
                    </a:cxn>
                    <a:cxn ang="0">
                      <a:pos x="7" y="2"/>
                    </a:cxn>
                    <a:cxn ang="0">
                      <a:pos x="28" y="3"/>
                    </a:cxn>
                    <a:cxn ang="0">
                      <a:pos x="30" y="9"/>
                    </a:cxn>
                    <a:cxn ang="0">
                      <a:pos x="30" y="26"/>
                    </a:cxn>
                    <a:cxn ang="0">
                      <a:pos x="4" y="26"/>
                    </a:cxn>
                    <a:cxn ang="0">
                      <a:pos x="6" y="35"/>
                    </a:cxn>
                    <a:cxn ang="0">
                      <a:pos x="4" y="33"/>
                    </a:cxn>
                    <a:cxn ang="0">
                      <a:pos x="8" y="31"/>
                    </a:cxn>
                    <a:cxn ang="0">
                      <a:pos x="8" y="34"/>
                    </a:cxn>
                    <a:cxn ang="0">
                      <a:pos x="33" y="8"/>
                    </a:cxn>
                    <a:cxn ang="0">
                      <a:pos x="33" y="7"/>
                    </a:cxn>
                    <a:cxn ang="0">
                      <a:pos x="31" y="1"/>
                    </a:cxn>
                    <a:cxn ang="0">
                      <a:pos x="5" y="0"/>
                    </a:cxn>
                    <a:cxn ang="0">
                      <a:pos x="1" y="7"/>
                    </a:cxn>
                    <a:cxn ang="0">
                      <a:pos x="1" y="8"/>
                    </a:cxn>
                    <a:cxn ang="0">
                      <a:pos x="0" y="8"/>
                    </a:cxn>
                    <a:cxn ang="0">
                      <a:pos x="0" y="36"/>
                    </a:cxn>
                    <a:cxn ang="0">
                      <a:pos x="31" y="38"/>
                    </a:cxn>
                    <a:cxn ang="0">
                      <a:pos x="33" y="8"/>
                    </a:cxn>
                    <a:cxn ang="0">
                      <a:pos x="33" y="8"/>
                    </a:cxn>
                    <a:cxn ang="0">
                      <a:pos x="30" y="40"/>
                    </a:cxn>
                    <a:cxn ang="0">
                      <a:pos x="27" y="46"/>
                    </a:cxn>
                    <a:cxn ang="0">
                      <a:pos x="24" y="40"/>
                    </a:cxn>
                    <a:cxn ang="0">
                      <a:pos x="24" y="8"/>
                    </a:cxn>
                    <a:cxn ang="0">
                      <a:pos x="8" y="7"/>
                    </a:cxn>
                    <a:cxn ang="0">
                      <a:pos x="24" y="5"/>
                    </a:cxn>
                    <a:cxn ang="0">
                      <a:pos x="4" y="40"/>
                    </a:cxn>
                    <a:cxn ang="0">
                      <a:pos x="10" y="43"/>
                    </a:cxn>
                    <a:cxn ang="0">
                      <a:pos x="4" y="43"/>
                    </a:cxn>
                  </a:cxnLst>
                  <a:rect l="0" t="0" r="r" b="b"/>
                  <a:pathLst>
                    <a:path w="33" h="46">
                      <a:moveTo>
                        <a:pt x="29" y="34"/>
                      </a:moveTo>
                      <a:cubicBezTo>
                        <a:pt x="29" y="35"/>
                        <a:pt x="28" y="35"/>
                        <a:pt x="28" y="35"/>
                      </a:cubicBezTo>
                      <a:cubicBezTo>
                        <a:pt x="27" y="35"/>
                        <a:pt x="26" y="35"/>
                        <a:pt x="26" y="34"/>
                      </a:cubicBezTo>
                      <a:cubicBezTo>
                        <a:pt x="26" y="34"/>
                        <a:pt x="25" y="33"/>
                        <a:pt x="25" y="33"/>
                      </a:cubicBezTo>
                      <a:cubicBezTo>
                        <a:pt x="25" y="32"/>
                        <a:pt x="26" y="31"/>
                        <a:pt x="26" y="31"/>
                      </a:cubicBezTo>
                      <a:cubicBezTo>
                        <a:pt x="27" y="30"/>
                        <a:pt x="29" y="30"/>
                        <a:pt x="29" y="31"/>
                      </a:cubicBezTo>
                      <a:cubicBezTo>
                        <a:pt x="30" y="31"/>
                        <a:pt x="30" y="32"/>
                        <a:pt x="30" y="33"/>
                      </a:cubicBezTo>
                      <a:cubicBezTo>
                        <a:pt x="30" y="33"/>
                        <a:pt x="30" y="34"/>
                        <a:pt x="29" y="34"/>
                      </a:cubicBezTo>
                      <a:close/>
                      <a:moveTo>
                        <a:pt x="4" y="26"/>
                      </a:moveTo>
                      <a:cubicBezTo>
                        <a:pt x="4" y="9"/>
                        <a:pt x="4" y="9"/>
                        <a:pt x="4" y="9"/>
                      </a:cubicBezTo>
                      <a:cubicBezTo>
                        <a:pt x="4" y="9"/>
                        <a:pt x="4" y="9"/>
                        <a:pt x="4" y="9"/>
                      </a:cubicBezTo>
                      <a:cubicBezTo>
                        <a:pt x="4" y="9"/>
                        <a:pt x="4" y="9"/>
                        <a:pt x="4" y="8"/>
                      </a:cubicBezTo>
                      <a:cubicBezTo>
                        <a:pt x="6" y="3"/>
                        <a:pt x="6" y="3"/>
                        <a:pt x="6" y="3"/>
                      </a:cubicBezTo>
                      <a:cubicBezTo>
                        <a:pt x="6" y="3"/>
                        <a:pt x="7" y="2"/>
                        <a:pt x="7" y="2"/>
                      </a:cubicBezTo>
                      <a:cubicBezTo>
                        <a:pt x="27" y="2"/>
                        <a:pt x="27" y="2"/>
                        <a:pt x="27" y="2"/>
                      </a:cubicBezTo>
                      <a:cubicBezTo>
                        <a:pt x="27" y="2"/>
                        <a:pt x="28" y="3"/>
                        <a:pt x="28" y="3"/>
                      </a:cubicBezTo>
                      <a:cubicBezTo>
                        <a:pt x="30" y="8"/>
                        <a:pt x="30" y="8"/>
                        <a:pt x="30" y="8"/>
                      </a:cubicBezTo>
                      <a:cubicBezTo>
                        <a:pt x="30" y="9"/>
                        <a:pt x="30" y="9"/>
                        <a:pt x="30" y="9"/>
                      </a:cubicBezTo>
                      <a:cubicBezTo>
                        <a:pt x="30" y="9"/>
                        <a:pt x="30" y="9"/>
                        <a:pt x="30" y="9"/>
                      </a:cubicBezTo>
                      <a:cubicBezTo>
                        <a:pt x="30" y="26"/>
                        <a:pt x="30" y="26"/>
                        <a:pt x="30" y="26"/>
                      </a:cubicBezTo>
                      <a:cubicBezTo>
                        <a:pt x="30" y="26"/>
                        <a:pt x="24" y="29"/>
                        <a:pt x="17" y="29"/>
                      </a:cubicBezTo>
                      <a:cubicBezTo>
                        <a:pt x="10" y="29"/>
                        <a:pt x="4" y="26"/>
                        <a:pt x="4" y="26"/>
                      </a:cubicBezTo>
                      <a:close/>
                      <a:moveTo>
                        <a:pt x="8" y="34"/>
                      </a:moveTo>
                      <a:cubicBezTo>
                        <a:pt x="7" y="35"/>
                        <a:pt x="7" y="35"/>
                        <a:pt x="6" y="35"/>
                      </a:cubicBezTo>
                      <a:cubicBezTo>
                        <a:pt x="6" y="35"/>
                        <a:pt x="5" y="35"/>
                        <a:pt x="5" y="34"/>
                      </a:cubicBezTo>
                      <a:cubicBezTo>
                        <a:pt x="4" y="34"/>
                        <a:pt x="4" y="33"/>
                        <a:pt x="4" y="33"/>
                      </a:cubicBezTo>
                      <a:cubicBezTo>
                        <a:pt x="4" y="32"/>
                        <a:pt x="4" y="31"/>
                        <a:pt x="5" y="31"/>
                      </a:cubicBezTo>
                      <a:cubicBezTo>
                        <a:pt x="5" y="30"/>
                        <a:pt x="7" y="30"/>
                        <a:pt x="8" y="31"/>
                      </a:cubicBezTo>
                      <a:cubicBezTo>
                        <a:pt x="8" y="31"/>
                        <a:pt x="9" y="32"/>
                        <a:pt x="9" y="33"/>
                      </a:cubicBezTo>
                      <a:cubicBezTo>
                        <a:pt x="9" y="33"/>
                        <a:pt x="8" y="34"/>
                        <a:pt x="8" y="34"/>
                      </a:cubicBezTo>
                      <a:close/>
                      <a:moveTo>
                        <a:pt x="33" y="8"/>
                      </a:moveTo>
                      <a:cubicBezTo>
                        <a:pt x="33" y="8"/>
                        <a:pt x="33" y="8"/>
                        <a:pt x="33" y="8"/>
                      </a:cubicBezTo>
                      <a:cubicBezTo>
                        <a:pt x="33" y="8"/>
                        <a:pt x="33" y="8"/>
                        <a:pt x="33" y="7"/>
                      </a:cubicBezTo>
                      <a:cubicBezTo>
                        <a:pt x="33" y="7"/>
                        <a:pt x="33" y="7"/>
                        <a:pt x="33" y="7"/>
                      </a:cubicBezTo>
                      <a:cubicBezTo>
                        <a:pt x="33" y="7"/>
                        <a:pt x="33" y="7"/>
                        <a:pt x="33" y="7"/>
                      </a:cubicBezTo>
                      <a:cubicBezTo>
                        <a:pt x="31" y="1"/>
                        <a:pt x="31" y="1"/>
                        <a:pt x="31" y="1"/>
                      </a:cubicBezTo>
                      <a:cubicBezTo>
                        <a:pt x="30" y="0"/>
                        <a:pt x="30" y="0"/>
                        <a:pt x="29" y="0"/>
                      </a:cubicBezTo>
                      <a:cubicBezTo>
                        <a:pt x="5" y="0"/>
                        <a:pt x="5" y="0"/>
                        <a:pt x="5" y="0"/>
                      </a:cubicBezTo>
                      <a:cubicBezTo>
                        <a:pt x="4" y="0"/>
                        <a:pt x="4" y="0"/>
                        <a:pt x="3" y="1"/>
                      </a:cubicBezTo>
                      <a:cubicBezTo>
                        <a:pt x="1" y="7"/>
                        <a:pt x="1" y="7"/>
                        <a:pt x="1" y="7"/>
                      </a:cubicBezTo>
                      <a:cubicBezTo>
                        <a:pt x="1" y="7"/>
                        <a:pt x="1" y="7"/>
                        <a:pt x="1" y="7"/>
                      </a:cubicBezTo>
                      <a:cubicBezTo>
                        <a:pt x="1" y="8"/>
                        <a:pt x="1" y="8"/>
                        <a:pt x="1" y="8"/>
                      </a:cubicBezTo>
                      <a:cubicBezTo>
                        <a:pt x="1" y="8"/>
                        <a:pt x="1" y="8"/>
                        <a:pt x="1" y="8"/>
                      </a:cubicBezTo>
                      <a:cubicBezTo>
                        <a:pt x="0" y="8"/>
                        <a:pt x="0" y="8"/>
                        <a:pt x="0" y="8"/>
                      </a:cubicBezTo>
                      <a:cubicBezTo>
                        <a:pt x="0" y="8"/>
                        <a:pt x="0" y="8"/>
                        <a:pt x="0" y="8"/>
                      </a:cubicBezTo>
                      <a:cubicBezTo>
                        <a:pt x="0" y="36"/>
                        <a:pt x="0" y="36"/>
                        <a:pt x="0" y="36"/>
                      </a:cubicBezTo>
                      <a:cubicBezTo>
                        <a:pt x="0" y="38"/>
                        <a:pt x="1" y="38"/>
                        <a:pt x="3" y="38"/>
                      </a:cubicBezTo>
                      <a:cubicBezTo>
                        <a:pt x="31" y="38"/>
                        <a:pt x="31" y="38"/>
                        <a:pt x="31" y="38"/>
                      </a:cubicBezTo>
                      <a:cubicBezTo>
                        <a:pt x="33" y="38"/>
                        <a:pt x="33" y="38"/>
                        <a:pt x="33" y="36"/>
                      </a:cubicBezTo>
                      <a:cubicBezTo>
                        <a:pt x="33" y="8"/>
                        <a:pt x="33" y="8"/>
                        <a:pt x="33" y="8"/>
                      </a:cubicBezTo>
                      <a:cubicBezTo>
                        <a:pt x="33" y="8"/>
                        <a:pt x="33" y="8"/>
                        <a:pt x="33" y="8"/>
                      </a:cubicBezTo>
                      <a:cubicBezTo>
                        <a:pt x="33" y="8"/>
                        <a:pt x="33" y="8"/>
                        <a:pt x="33" y="8"/>
                      </a:cubicBezTo>
                      <a:close/>
                      <a:moveTo>
                        <a:pt x="24" y="40"/>
                      </a:moveTo>
                      <a:cubicBezTo>
                        <a:pt x="30" y="40"/>
                        <a:pt x="30" y="40"/>
                        <a:pt x="30" y="40"/>
                      </a:cubicBezTo>
                      <a:cubicBezTo>
                        <a:pt x="30" y="43"/>
                        <a:pt x="30" y="43"/>
                        <a:pt x="30" y="43"/>
                      </a:cubicBezTo>
                      <a:cubicBezTo>
                        <a:pt x="30" y="45"/>
                        <a:pt x="29" y="46"/>
                        <a:pt x="27" y="46"/>
                      </a:cubicBezTo>
                      <a:cubicBezTo>
                        <a:pt x="26" y="46"/>
                        <a:pt x="24" y="45"/>
                        <a:pt x="24" y="43"/>
                      </a:cubicBezTo>
                      <a:lnTo>
                        <a:pt x="24" y="40"/>
                      </a:lnTo>
                      <a:close/>
                      <a:moveTo>
                        <a:pt x="26" y="7"/>
                      </a:moveTo>
                      <a:cubicBezTo>
                        <a:pt x="26" y="8"/>
                        <a:pt x="25" y="8"/>
                        <a:pt x="24" y="8"/>
                      </a:cubicBezTo>
                      <a:cubicBezTo>
                        <a:pt x="10" y="8"/>
                        <a:pt x="10" y="8"/>
                        <a:pt x="10" y="8"/>
                      </a:cubicBezTo>
                      <a:cubicBezTo>
                        <a:pt x="9" y="8"/>
                        <a:pt x="8" y="8"/>
                        <a:pt x="8" y="7"/>
                      </a:cubicBezTo>
                      <a:cubicBezTo>
                        <a:pt x="8" y="6"/>
                        <a:pt x="9" y="5"/>
                        <a:pt x="10" y="5"/>
                      </a:cubicBezTo>
                      <a:cubicBezTo>
                        <a:pt x="24" y="5"/>
                        <a:pt x="24" y="5"/>
                        <a:pt x="24" y="5"/>
                      </a:cubicBezTo>
                      <a:cubicBezTo>
                        <a:pt x="25" y="5"/>
                        <a:pt x="26" y="6"/>
                        <a:pt x="26" y="7"/>
                      </a:cubicBezTo>
                      <a:close/>
                      <a:moveTo>
                        <a:pt x="4" y="40"/>
                      </a:moveTo>
                      <a:cubicBezTo>
                        <a:pt x="10" y="40"/>
                        <a:pt x="10" y="40"/>
                        <a:pt x="10" y="40"/>
                      </a:cubicBezTo>
                      <a:cubicBezTo>
                        <a:pt x="10" y="43"/>
                        <a:pt x="10" y="43"/>
                        <a:pt x="10" y="43"/>
                      </a:cubicBezTo>
                      <a:cubicBezTo>
                        <a:pt x="10" y="45"/>
                        <a:pt x="8" y="46"/>
                        <a:pt x="7" y="46"/>
                      </a:cubicBezTo>
                      <a:cubicBezTo>
                        <a:pt x="5" y="46"/>
                        <a:pt x="4" y="45"/>
                        <a:pt x="4" y="43"/>
                      </a:cubicBezTo>
                      <a:lnTo>
                        <a:pt x="4" y="40"/>
                      </a:lnTo>
                      <a:close/>
                    </a:path>
                  </a:pathLst>
                </a:custGeom>
                <a:solidFill>
                  <a:srgbClr val="EF672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28">
                  <a:extLst>
                    <a:ext uri="{FF2B5EF4-FFF2-40B4-BE49-F238E27FC236}">
                      <a16:creationId xmlns:a16="http://schemas.microsoft.com/office/drawing/2014/main" id="{C98E6002-2C86-4561-B093-C9877374B06A}"/>
                    </a:ext>
                  </a:extLst>
                </p:cNvPr>
                <p:cNvSpPr>
                  <a:spLocks noEditPoints="1"/>
                </p:cNvSpPr>
                <p:nvPr/>
              </p:nvSpPr>
              <p:spPr bwMode="auto">
                <a:xfrm>
                  <a:off x="1349364" y="7516644"/>
                  <a:ext cx="320040" cy="457200"/>
                </a:xfrm>
                <a:custGeom>
                  <a:avLst/>
                  <a:gdLst/>
                  <a:ahLst/>
                  <a:cxnLst>
                    <a:cxn ang="0">
                      <a:pos x="28" y="35"/>
                    </a:cxn>
                    <a:cxn ang="0">
                      <a:pos x="25" y="33"/>
                    </a:cxn>
                    <a:cxn ang="0">
                      <a:pos x="29" y="31"/>
                    </a:cxn>
                    <a:cxn ang="0">
                      <a:pos x="29" y="34"/>
                    </a:cxn>
                    <a:cxn ang="0">
                      <a:pos x="4" y="9"/>
                    </a:cxn>
                    <a:cxn ang="0">
                      <a:pos x="4" y="8"/>
                    </a:cxn>
                    <a:cxn ang="0">
                      <a:pos x="7" y="2"/>
                    </a:cxn>
                    <a:cxn ang="0">
                      <a:pos x="28" y="3"/>
                    </a:cxn>
                    <a:cxn ang="0">
                      <a:pos x="30" y="9"/>
                    </a:cxn>
                    <a:cxn ang="0">
                      <a:pos x="30" y="26"/>
                    </a:cxn>
                    <a:cxn ang="0">
                      <a:pos x="4" y="26"/>
                    </a:cxn>
                    <a:cxn ang="0">
                      <a:pos x="6" y="35"/>
                    </a:cxn>
                    <a:cxn ang="0">
                      <a:pos x="4" y="33"/>
                    </a:cxn>
                    <a:cxn ang="0">
                      <a:pos x="8" y="31"/>
                    </a:cxn>
                    <a:cxn ang="0">
                      <a:pos x="8" y="34"/>
                    </a:cxn>
                    <a:cxn ang="0">
                      <a:pos x="33" y="8"/>
                    </a:cxn>
                    <a:cxn ang="0">
                      <a:pos x="33" y="7"/>
                    </a:cxn>
                    <a:cxn ang="0">
                      <a:pos x="31" y="1"/>
                    </a:cxn>
                    <a:cxn ang="0">
                      <a:pos x="5" y="0"/>
                    </a:cxn>
                    <a:cxn ang="0">
                      <a:pos x="1" y="7"/>
                    </a:cxn>
                    <a:cxn ang="0">
                      <a:pos x="1" y="8"/>
                    </a:cxn>
                    <a:cxn ang="0">
                      <a:pos x="0" y="8"/>
                    </a:cxn>
                    <a:cxn ang="0">
                      <a:pos x="0" y="36"/>
                    </a:cxn>
                    <a:cxn ang="0">
                      <a:pos x="31" y="38"/>
                    </a:cxn>
                    <a:cxn ang="0">
                      <a:pos x="33" y="8"/>
                    </a:cxn>
                    <a:cxn ang="0">
                      <a:pos x="33" y="8"/>
                    </a:cxn>
                    <a:cxn ang="0">
                      <a:pos x="30" y="40"/>
                    </a:cxn>
                    <a:cxn ang="0">
                      <a:pos x="27" y="46"/>
                    </a:cxn>
                    <a:cxn ang="0">
                      <a:pos x="24" y="40"/>
                    </a:cxn>
                    <a:cxn ang="0">
                      <a:pos x="24" y="8"/>
                    </a:cxn>
                    <a:cxn ang="0">
                      <a:pos x="8" y="7"/>
                    </a:cxn>
                    <a:cxn ang="0">
                      <a:pos x="24" y="5"/>
                    </a:cxn>
                    <a:cxn ang="0">
                      <a:pos x="4" y="40"/>
                    </a:cxn>
                    <a:cxn ang="0">
                      <a:pos x="10" y="43"/>
                    </a:cxn>
                    <a:cxn ang="0">
                      <a:pos x="4" y="43"/>
                    </a:cxn>
                  </a:cxnLst>
                  <a:rect l="0" t="0" r="r" b="b"/>
                  <a:pathLst>
                    <a:path w="33" h="46">
                      <a:moveTo>
                        <a:pt x="29" y="34"/>
                      </a:moveTo>
                      <a:cubicBezTo>
                        <a:pt x="29" y="35"/>
                        <a:pt x="28" y="35"/>
                        <a:pt x="28" y="35"/>
                      </a:cubicBezTo>
                      <a:cubicBezTo>
                        <a:pt x="27" y="35"/>
                        <a:pt x="26" y="35"/>
                        <a:pt x="26" y="34"/>
                      </a:cubicBezTo>
                      <a:cubicBezTo>
                        <a:pt x="26" y="34"/>
                        <a:pt x="25" y="33"/>
                        <a:pt x="25" y="33"/>
                      </a:cubicBezTo>
                      <a:cubicBezTo>
                        <a:pt x="25" y="32"/>
                        <a:pt x="26" y="31"/>
                        <a:pt x="26" y="31"/>
                      </a:cubicBezTo>
                      <a:cubicBezTo>
                        <a:pt x="27" y="30"/>
                        <a:pt x="29" y="30"/>
                        <a:pt x="29" y="31"/>
                      </a:cubicBezTo>
                      <a:cubicBezTo>
                        <a:pt x="30" y="31"/>
                        <a:pt x="30" y="32"/>
                        <a:pt x="30" y="33"/>
                      </a:cubicBezTo>
                      <a:cubicBezTo>
                        <a:pt x="30" y="33"/>
                        <a:pt x="30" y="34"/>
                        <a:pt x="29" y="34"/>
                      </a:cubicBezTo>
                      <a:close/>
                      <a:moveTo>
                        <a:pt x="4" y="26"/>
                      </a:moveTo>
                      <a:cubicBezTo>
                        <a:pt x="4" y="9"/>
                        <a:pt x="4" y="9"/>
                        <a:pt x="4" y="9"/>
                      </a:cubicBezTo>
                      <a:cubicBezTo>
                        <a:pt x="4" y="9"/>
                        <a:pt x="4" y="9"/>
                        <a:pt x="4" y="9"/>
                      </a:cubicBezTo>
                      <a:cubicBezTo>
                        <a:pt x="4" y="9"/>
                        <a:pt x="4" y="9"/>
                        <a:pt x="4" y="8"/>
                      </a:cubicBezTo>
                      <a:cubicBezTo>
                        <a:pt x="6" y="3"/>
                        <a:pt x="6" y="3"/>
                        <a:pt x="6" y="3"/>
                      </a:cubicBezTo>
                      <a:cubicBezTo>
                        <a:pt x="6" y="3"/>
                        <a:pt x="7" y="2"/>
                        <a:pt x="7" y="2"/>
                      </a:cubicBezTo>
                      <a:cubicBezTo>
                        <a:pt x="27" y="2"/>
                        <a:pt x="27" y="2"/>
                        <a:pt x="27" y="2"/>
                      </a:cubicBezTo>
                      <a:cubicBezTo>
                        <a:pt x="27" y="2"/>
                        <a:pt x="28" y="3"/>
                        <a:pt x="28" y="3"/>
                      </a:cubicBezTo>
                      <a:cubicBezTo>
                        <a:pt x="30" y="8"/>
                        <a:pt x="30" y="8"/>
                        <a:pt x="30" y="8"/>
                      </a:cubicBezTo>
                      <a:cubicBezTo>
                        <a:pt x="30" y="9"/>
                        <a:pt x="30" y="9"/>
                        <a:pt x="30" y="9"/>
                      </a:cubicBezTo>
                      <a:cubicBezTo>
                        <a:pt x="30" y="9"/>
                        <a:pt x="30" y="9"/>
                        <a:pt x="30" y="9"/>
                      </a:cubicBezTo>
                      <a:cubicBezTo>
                        <a:pt x="30" y="26"/>
                        <a:pt x="30" y="26"/>
                        <a:pt x="30" y="26"/>
                      </a:cubicBezTo>
                      <a:cubicBezTo>
                        <a:pt x="30" y="26"/>
                        <a:pt x="24" y="29"/>
                        <a:pt x="17" y="29"/>
                      </a:cubicBezTo>
                      <a:cubicBezTo>
                        <a:pt x="10" y="29"/>
                        <a:pt x="4" y="26"/>
                        <a:pt x="4" y="26"/>
                      </a:cubicBezTo>
                      <a:close/>
                      <a:moveTo>
                        <a:pt x="8" y="34"/>
                      </a:moveTo>
                      <a:cubicBezTo>
                        <a:pt x="7" y="35"/>
                        <a:pt x="7" y="35"/>
                        <a:pt x="6" y="35"/>
                      </a:cubicBezTo>
                      <a:cubicBezTo>
                        <a:pt x="6" y="35"/>
                        <a:pt x="5" y="35"/>
                        <a:pt x="5" y="34"/>
                      </a:cubicBezTo>
                      <a:cubicBezTo>
                        <a:pt x="4" y="34"/>
                        <a:pt x="4" y="33"/>
                        <a:pt x="4" y="33"/>
                      </a:cubicBezTo>
                      <a:cubicBezTo>
                        <a:pt x="4" y="32"/>
                        <a:pt x="4" y="31"/>
                        <a:pt x="5" y="31"/>
                      </a:cubicBezTo>
                      <a:cubicBezTo>
                        <a:pt x="5" y="30"/>
                        <a:pt x="7" y="30"/>
                        <a:pt x="8" y="31"/>
                      </a:cubicBezTo>
                      <a:cubicBezTo>
                        <a:pt x="8" y="31"/>
                        <a:pt x="9" y="32"/>
                        <a:pt x="9" y="33"/>
                      </a:cubicBezTo>
                      <a:cubicBezTo>
                        <a:pt x="9" y="33"/>
                        <a:pt x="8" y="34"/>
                        <a:pt x="8" y="34"/>
                      </a:cubicBezTo>
                      <a:close/>
                      <a:moveTo>
                        <a:pt x="33" y="8"/>
                      </a:moveTo>
                      <a:cubicBezTo>
                        <a:pt x="33" y="8"/>
                        <a:pt x="33" y="8"/>
                        <a:pt x="33" y="8"/>
                      </a:cubicBezTo>
                      <a:cubicBezTo>
                        <a:pt x="33" y="8"/>
                        <a:pt x="33" y="8"/>
                        <a:pt x="33" y="7"/>
                      </a:cubicBezTo>
                      <a:cubicBezTo>
                        <a:pt x="33" y="7"/>
                        <a:pt x="33" y="7"/>
                        <a:pt x="33" y="7"/>
                      </a:cubicBezTo>
                      <a:cubicBezTo>
                        <a:pt x="33" y="7"/>
                        <a:pt x="33" y="7"/>
                        <a:pt x="33" y="7"/>
                      </a:cubicBezTo>
                      <a:cubicBezTo>
                        <a:pt x="31" y="1"/>
                        <a:pt x="31" y="1"/>
                        <a:pt x="31" y="1"/>
                      </a:cubicBezTo>
                      <a:cubicBezTo>
                        <a:pt x="30" y="0"/>
                        <a:pt x="30" y="0"/>
                        <a:pt x="29" y="0"/>
                      </a:cubicBezTo>
                      <a:cubicBezTo>
                        <a:pt x="5" y="0"/>
                        <a:pt x="5" y="0"/>
                        <a:pt x="5" y="0"/>
                      </a:cubicBezTo>
                      <a:cubicBezTo>
                        <a:pt x="4" y="0"/>
                        <a:pt x="4" y="0"/>
                        <a:pt x="3" y="1"/>
                      </a:cubicBezTo>
                      <a:cubicBezTo>
                        <a:pt x="1" y="7"/>
                        <a:pt x="1" y="7"/>
                        <a:pt x="1" y="7"/>
                      </a:cubicBezTo>
                      <a:cubicBezTo>
                        <a:pt x="1" y="7"/>
                        <a:pt x="1" y="7"/>
                        <a:pt x="1" y="7"/>
                      </a:cubicBezTo>
                      <a:cubicBezTo>
                        <a:pt x="1" y="8"/>
                        <a:pt x="1" y="8"/>
                        <a:pt x="1" y="8"/>
                      </a:cubicBezTo>
                      <a:cubicBezTo>
                        <a:pt x="1" y="8"/>
                        <a:pt x="1" y="8"/>
                        <a:pt x="1" y="8"/>
                      </a:cubicBezTo>
                      <a:cubicBezTo>
                        <a:pt x="0" y="8"/>
                        <a:pt x="0" y="8"/>
                        <a:pt x="0" y="8"/>
                      </a:cubicBezTo>
                      <a:cubicBezTo>
                        <a:pt x="0" y="8"/>
                        <a:pt x="0" y="8"/>
                        <a:pt x="0" y="8"/>
                      </a:cubicBezTo>
                      <a:cubicBezTo>
                        <a:pt x="0" y="36"/>
                        <a:pt x="0" y="36"/>
                        <a:pt x="0" y="36"/>
                      </a:cubicBezTo>
                      <a:cubicBezTo>
                        <a:pt x="0" y="38"/>
                        <a:pt x="1" y="38"/>
                        <a:pt x="3" y="38"/>
                      </a:cubicBezTo>
                      <a:cubicBezTo>
                        <a:pt x="31" y="38"/>
                        <a:pt x="31" y="38"/>
                        <a:pt x="31" y="38"/>
                      </a:cubicBezTo>
                      <a:cubicBezTo>
                        <a:pt x="33" y="38"/>
                        <a:pt x="33" y="38"/>
                        <a:pt x="33" y="36"/>
                      </a:cubicBezTo>
                      <a:cubicBezTo>
                        <a:pt x="33" y="8"/>
                        <a:pt x="33" y="8"/>
                        <a:pt x="33" y="8"/>
                      </a:cubicBezTo>
                      <a:cubicBezTo>
                        <a:pt x="33" y="8"/>
                        <a:pt x="33" y="8"/>
                        <a:pt x="33" y="8"/>
                      </a:cubicBezTo>
                      <a:cubicBezTo>
                        <a:pt x="33" y="8"/>
                        <a:pt x="33" y="8"/>
                        <a:pt x="33" y="8"/>
                      </a:cubicBezTo>
                      <a:close/>
                      <a:moveTo>
                        <a:pt x="24" y="40"/>
                      </a:moveTo>
                      <a:cubicBezTo>
                        <a:pt x="30" y="40"/>
                        <a:pt x="30" y="40"/>
                        <a:pt x="30" y="40"/>
                      </a:cubicBezTo>
                      <a:cubicBezTo>
                        <a:pt x="30" y="43"/>
                        <a:pt x="30" y="43"/>
                        <a:pt x="30" y="43"/>
                      </a:cubicBezTo>
                      <a:cubicBezTo>
                        <a:pt x="30" y="45"/>
                        <a:pt x="29" y="46"/>
                        <a:pt x="27" y="46"/>
                      </a:cubicBezTo>
                      <a:cubicBezTo>
                        <a:pt x="26" y="46"/>
                        <a:pt x="24" y="45"/>
                        <a:pt x="24" y="43"/>
                      </a:cubicBezTo>
                      <a:lnTo>
                        <a:pt x="24" y="40"/>
                      </a:lnTo>
                      <a:close/>
                      <a:moveTo>
                        <a:pt x="26" y="7"/>
                      </a:moveTo>
                      <a:cubicBezTo>
                        <a:pt x="26" y="8"/>
                        <a:pt x="25" y="8"/>
                        <a:pt x="24" y="8"/>
                      </a:cubicBezTo>
                      <a:cubicBezTo>
                        <a:pt x="10" y="8"/>
                        <a:pt x="10" y="8"/>
                        <a:pt x="10" y="8"/>
                      </a:cubicBezTo>
                      <a:cubicBezTo>
                        <a:pt x="9" y="8"/>
                        <a:pt x="8" y="8"/>
                        <a:pt x="8" y="7"/>
                      </a:cubicBezTo>
                      <a:cubicBezTo>
                        <a:pt x="8" y="6"/>
                        <a:pt x="9" y="5"/>
                        <a:pt x="10" y="5"/>
                      </a:cubicBezTo>
                      <a:cubicBezTo>
                        <a:pt x="24" y="5"/>
                        <a:pt x="24" y="5"/>
                        <a:pt x="24" y="5"/>
                      </a:cubicBezTo>
                      <a:cubicBezTo>
                        <a:pt x="25" y="5"/>
                        <a:pt x="26" y="6"/>
                        <a:pt x="26" y="7"/>
                      </a:cubicBezTo>
                      <a:close/>
                      <a:moveTo>
                        <a:pt x="4" y="40"/>
                      </a:moveTo>
                      <a:cubicBezTo>
                        <a:pt x="10" y="40"/>
                        <a:pt x="10" y="40"/>
                        <a:pt x="10" y="40"/>
                      </a:cubicBezTo>
                      <a:cubicBezTo>
                        <a:pt x="10" y="43"/>
                        <a:pt x="10" y="43"/>
                        <a:pt x="10" y="43"/>
                      </a:cubicBezTo>
                      <a:cubicBezTo>
                        <a:pt x="10" y="45"/>
                        <a:pt x="8" y="46"/>
                        <a:pt x="7" y="46"/>
                      </a:cubicBezTo>
                      <a:cubicBezTo>
                        <a:pt x="5" y="46"/>
                        <a:pt x="4" y="45"/>
                        <a:pt x="4" y="43"/>
                      </a:cubicBezTo>
                      <a:lnTo>
                        <a:pt x="4" y="40"/>
                      </a:lnTo>
                      <a:close/>
                    </a:path>
                  </a:pathLst>
                </a:custGeom>
                <a:solidFill>
                  <a:srgbClr val="EF672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Freeform 129">
                  <a:extLst>
                    <a:ext uri="{FF2B5EF4-FFF2-40B4-BE49-F238E27FC236}">
                      <a16:creationId xmlns:a16="http://schemas.microsoft.com/office/drawing/2014/main" id="{AA652E3B-82A5-468D-95D1-A8C3DE162342}"/>
                    </a:ext>
                  </a:extLst>
                </p:cNvPr>
                <p:cNvSpPr>
                  <a:spLocks noEditPoints="1"/>
                </p:cNvSpPr>
                <p:nvPr/>
              </p:nvSpPr>
              <p:spPr bwMode="auto">
                <a:xfrm>
                  <a:off x="747305" y="7837220"/>
                  <a:ext cx="320040" cy="457200"/>
                </a:xfrm>
                <a:custGeom>
                  <a:avLst/>
                  <a:gdLst/>
                  <a:ahLst/>
                  <a:cxnLst>
                    <a:cxn ang="0">
                      <a:pos x="28" y="35"/>
                    </a:cxn>
                    <a:cxn ang="0">
                      <a:pos x="25" y="33"/>
                    </a:cxn>
                    <a:cxn ang="0">
                      <a:pos x="29" y="31"/>
                    </a:cxn>
                    <a:cxn ang="0">
                      <a:pos x="29" y="34"/>
                    </a:cxn>
                    <a:cxn ang="0">
                      <a:pos x="4" y="9"/>
                    </a:cxn>
                    <a:cxn ang="0">
                      <a:pos x="4" y="8"/>
                    </a:cxn>
                    <a:cxn ang="0">
                      <a:pos x="7" y="2"/>
                    </a:cxn>
                    <a:cxn ang="0">
                      <a:pos x="28" y="3"/>
                    </a:cxn>
                    <a:cxn ang="0">
                      <a:pos x="30" y="9"/>
                    </a:cxn>
                    <a:cxn ang="0">
                      <a:pos x="30" y="26"/>
                    </a:cxn>
                    <a:cxn ang="0">
                      <a:pos x="4" y="26"/>
                    </a:cxn>
                    <a:cxn ang="0">
                      <a:pos x="6" y="35"/>
                    </a:cxn>
                    <a:cxn ang="0">
                      <a:pos x="4" y="33"/>
                    </a:cxn>
                    <a:cxn ang="0">
                      <a:pos x="8" y="31"/>
                    </a:cxn>
                    <a:cxn ang="0">
                      <a:pos x="8" y="34"/>
                    </a:cxn>
                    <a:cxn ang="0">
                      <a:pos x="33" y="8"/>
                    </a:cxn>
                    <a:cxn ang="0">
                      <a:pos x="33" y="7"/>
                    </a:cxn>
                    <a:cxn ang="0">
                      <a:pos x="31" y="1"/>
                    </a:cxn>
                    <a:cxn ang="0">
                      <a:pos x="5" y="0"/>
                    </a:cxn>
                    <a:cxn ang="0">
                      <a:pos x="1" y="7"/>
                    </a:cxn>
                    <a:cxn ang="0">
                      <a:pos x="1" y="8"/>
                    </a:cxn>
                    <a:cxn ang="0">
                      <a:pos x="0" y="8"/>
                    </a:cxn>
                    <a:cxn ang="0">
                      <a:pos x="0" y="36"/>
                    </a:cxn>
                    <a:cxn ang="0">
                      <a:pos x="31" y="38"/>
                    </a:cxn>
                    <a:cxn ang="0">
                      <a:pos x="33" y="8"/>
                    </a:cxn>
                    <a:cxn ang="0">
                      <a:pos x="33" y="8"/>
                    </a:cxn>
                    <a:cxn ang="0">
                      <a:pos x="30" y="40"/>
                    </a:cxn>
                    <a:cxn ang="0">
                      <a:pos x="27" y="46"/>
                    </a:cxn>
                    <a:cxn ang="0">
                      <a:pos x="24" y="40"/>
                    </a:cxn>
                    <a:cxn ang="0">
                      <a:pos x="24" y="8"/>
                    </a:cxn>
                    <a:cxn ang="0">
                      <a:pos x="8" y="7"/>
                    </a:cxn>
                    <a:cxn ang="0">
                      <a:pos x="24" y="5"/>
                    </a:cxn>
                    <a:cxn ang="0">
                      <a:pos x="4" y="40"/>
                    </a:cxn>
                    <a:cxn ang="0">
                      <a:pos x="10" y="43"/>
                    </a:cxn>
                    <a:cxn ang="0">
                      <a:pos x="4" y="43"/>
                    </a:cxn>
                  </a:cxnLst>
                  <a:rect l="0" t="0" r="r" b="b"/>
                  <a:pathLst>
                    <a:path w="33" h="46">
                      <a:moveTo>
                        <a:pt x="29" y="34"/>
                      </a:moveTo>
                      <a:cubicBezTo>
                        <a:pt x="29" y="35"/>
                        <a:pt x="28" y="35"/>
                        <a:pt x="28" y="35"/>
                      </a:cubicBezTo>
                      <a:cubicBezTo>
                        <a:pt x="27" y="35"/>
                        <a:pt x="26" y="35"/>
                        <a:pt x="26" y="34"/>
                      </a:cubicBezTo>
                      <a:cubicBezTo>
                        <a:pt x="26" y="34"/>
                        <a:pt x="25" y="33"/>
                        <a:pt x="25" y="33"/>
                      </a:cubicBezTo>
                      <a:cubicBezTo>
                        <a:pt x="25" y="32"/>
                        <a:pt x="26" y="31"/>
                        <a:pt x="26" y="31"/>
                      </a:cubicBezTo>
                      <a:cubicBezTo>
                        <a:pt x="27" y="30"/>
                        <a:pt x="29" y="30"/>
                        <a:pt x="29" y="31"/>
                      </a:cubicBezTo>
                      <a:cubicBezTo>
                        <a:pt x="30" y="31"/>
                        <a:pt x="30" y="32"/>
                        <a:pt x="30" y="33"/>
                      </a:cubicBezTo>
                      <a:cubicBezTo>
                        <a:pt x="30" y="33"/>
                        <a:pt x="30" y="34"/>
                        <a:pt x="29" y="34"/>
                      </a:cubicBezTo>
                      <a:close/>
                      <a:moveTo>
                        <a:pt x="4" y="26"/>
                      </a:moveTo>
                      <a:cubicBezTo>
                        <a:pt x="4" y="9"/>
                        <a:pt x="4" y="9"/>
                        <a:pt x="4" y="9"/>
                      </a:cubicBezTo>
                      <a:cubicBezTo>
                        <a:pt x="4" y="9"/>
                        <a:pt x="4" y="9"/>
                        <a:pt x="4" y="9"/>
                      </a:cubicBezTo>
                      <a:cubicBezTo>
                        <a:pt x="4" y="9"/>
                        <a:pt x="4" y="9"/>
                        <a:pt x="4" y="8"/>
                      </a:cubicBezTo>
                      <a:cubicBezTo>
                        <a:pt x="6" y="3"/>
                        <a:pt x="6" y="3"/>
                        <a:pt x="6" y="3"/>
                      </a:cubicBezTo>
                      <a:cubicBezTo>
                        <a:pt x="6" y="3"/>
                        <a:pt x="7" y="2"/>
                        <a:pt x="7" y="2"/>
                      </a:cubicBezTo>
                      <a:cubicBezTo>
                        <a:pt x="27" y="2"/>
                        <a:pt x="27" y="2"/>
                        <a:pt x="27" y="2"/>
                      </a:cubicBezTo>
                      <a:cubicBezTo>
                        <a:pt x="27" y="2"/>
                        <a:pt x="28" y="3"/>
                        <a:pt x="28" y="3"/>
                      </a:cubicBezTo>
                      <a:cubicBezTo>
                        <a:pt x="30" y="8"/>
                        <a:pt x="30" y="8"/>
                        <a:pt x="30" y="8"/>
                      </a:cubicBezTo>
                      <a:cubicBezTo>
                        <a:pt x="30" y="9"/>
                        <a:pt x="30" y="9"/>
                        <a:pt x="30" y="9"/>
                      </a:cubicBezTo>
                      <a:cubicBezTo>
                        <a:pt x="30" y="9"/>
                        <a:pt x="30" y="9"/>
                        <a:pt x="30" y="9"/>
                      </a:cubicBezTo>
                      <a:cubicBezTo>
                        <a:pt x="30" y="26"/>
                        <a:pt x="30" y="26"/>
                        <a:pt x="30" y="26"/>
                      </a:cubicBezTo>
                      <a:cubicBezTo>
                        <a:pt x="30" y="26"/>
                        <a:pt x="24" y="29"/>
                        <a:pt x="17" y="29"/>
                      </a:cubicBezTo>
                      <a:cubicBezTo>
                        <a:pt x="10" y="29"/>
                        <a:pt x="4" y="26"/>
                        <a:pt x="4" y="26"/>
                      </a:cubicBezTo>
                      <a:close/>
                      <a:moveTo>
                        <a:pt x="8" y="34"/>
                      </a:moveTo>
                      <a:cubicBezTo>
                        <a:pt x="7" y="35"/>
                        <a:pt x="7" y="35"/>
                        <a:pt x="6" y="35"/>
                      </a:cubicBezTo>
                      <a:cubicBezTo>
                        <a:pt x="6" y="35"/>
                        <a:pt x="5" y="35"/>
                        <a:pt x="5" y="34"/>
                      </a:cubicBezTo>
                      <a:cubicBezTo>
                        <a:pt x="4" y="34"/>
                        <a:pt x="4" y="33"/>
                        <a:pt x="4" y="33"/>
                      </a:cubicBezTo>
                      <a:cubicBezTo>
                        <a:pt x="4" y="32"/>
                        <a:pt x="4" y="31"/>
                        <a:pt x="5" y="31"/>
                      </a:cubicBezTo>
                      <a:cubicBezTo>
                        <a:pt x="5" y="30"/>
                        <a:pt x="7" y="30"/>
                        <a:pt x="8" y="31"/>
                      </a:cubicBezTo>
                      <a:cubicBezTo>
                        <a:pt x="8" y="31"/>
                        <a:pt x="9" y="32"/>
                        <a:pt x="9" y="33"/>
                      </a:cubicBezTo>
                      <a:cubicBezTo>
                        <a:pt x="9" y="33"/>
                        <a:pt x="8" y="34"/>
                        <a:pt x="8" y="34"/>
                      </a:cubicBezTo>
                      <a:close/>
                      <a:moveTo>
                        <a:pt x="33" y="8"/>
                      </a:moveTo>
                      <a:cubicBezTo>
                        <a:pt x="33" y="8"/>
                        <a:pt x="33" y="8"/>
                        <a:pt x="33" y="8"/>
                      </a:cubicBezTo>
                      <a:cubicBezTo>
                        <a:pt x="33" y="8"/>
                        <a:pt x="33" y="8"/>
                        <a:pt x="33" y="7"/>
                      </a:cubicBezTo>
                      <a:cubicBezTo>
                        <a:pt x="33" y="7"/>
                        <a:pt x="33" y="7"/>
                        <a:pt x="33" y="7"/>
                      </a:cubicBezTo>
                      <a:cubicBezTo>
                        <a:pt x="33" y="7"/>
                        <a:pt x="33" y="7"/>
                        <a:pt x="33" y="7"/>
                      </a:cubicBezTo>
                      <a:cubicBezTo>
                        <a:pt x="31" y="1"/>
                        <a:pt x="31" y="1"/>
                        <a:pt x="31" y="1"/>
                      </a:cubicBezTo>
                      <a:cubicBezTo>
                        <a:pt x="30" y="0"/>
                        <a:pt x="30" y="0"/>
                        <a:pt x="29" y="0"/>
                      </a:cubicBezTo>
                      <a:cubicBezTo>
                        <a:pt x="5" y="0"/>
                        <a:pt x="5" y="0"/>
                        <a:pt x="5" y="0"/>
                      </a:cubicBezTo>
                      <a:cubicBezTo>
                        <a:pt x="4" y="0"/>
                        <a:pt x="4" y="0"/>
                        <a:pt x="3" y="1"/>
                      </a:cubicBezTo>
                      <a:cubicBezTo>
                        <a:pt x="1" y="7"/>
                        <a:pt x="1" y="7"/>
                        <a:pt x="1" y="7"/>
                      </a:cubicBezTo>
                      <a:cubicBezTo>
                        <a:pt x="1" y="7"/>
                        <a:pt x="1" y="7"/>
                        <a:pt x="1" y="7"/>
                      </a:cubicBezTo>
                      <a:cubicBezTo>
                        <a:pt x="1" y="8"/>
                        <a:pt x="1" y="8"/>
                        <a:pt x="1" y="8"/>
                      </a:cubicBezTo>
                      <a:cubicBezTo>
                        <a:pt x="1" y="8"/>
                        <a:pt x="1" y="8"/>
                        <a:pt x="1" y="8"/>
                      </a:cubicBezTo>
                      <a:cubicBezTo>
                        <a:pt x="0" y="8"/>
                        <a:pt x="0" y="8"/>
                        <a:pt x="0" y="8"/>
                      </a:cubicBezTo>
                      <a:cubicBezTo>
                        <a:pt x="0" y="8"/>
                        <a:pt x="0" y="8"/>
                        <a:pt x="0" y="8"/>
                      </a:cubicBezTo>
                      <a:cubicBezTo>
                        <a:pt x="0" y="36"/>
                        <a:pt x="0" y="36"/>
                        <a:pt x="0" y="36"/>
                      </a:cubicBezTo>
                      <a:cubicBezTo>
                        <a:pt x="0" y="38"/>
                        <a:pt x="1" y="38"/>
                        <a:pt x="3" y="38"/>
                      </a:cubicBezTo>
                      <a:cubicBezTo>
                        <a:pt x="31" y="38"/>
                        <a:pt x="31" y="38"/>
                        <a:pt x="31" y="38"/>
                      </a:cubicBezTo>
                      <a:cubicBezTo>
                        <a:pt x="33" y="38"/>
                        <a:pt x="33" y="38"/>
                        <a:pt x="33" y="36"/>
                      </a:cubicBezTo>
                      <a:cubicBezTo>
                        <a:pt x="33" y="8"/>
                        <a:pt x="33" y="8"/>
                        <a:pt x="33" y="8"/>
                      </a:cubicBezTo>
                      <a:cubicBezTo>
                        <a:pt x="33" y="8"/>
                        <a:pt x="33" y="8"/>
                        <a:pt x="33" y="8"/>
                      </a:cubicBezTo>
                      <a:cubicBezTo>
                        <a:pt x="33" y="8"/>
                        <a:pt x="33" y="8"/>
                        <a:pt x="33" y="8"/>
                      </a:cubicBezTo>
                      <a:close/>
                      <a:moveTo>
                        <a:pt x="24" y="40"/>
                      </a:moveTo>
                      <a:cubicBezTo>
                        <a:pt x="30" y="40"/>
                        <a:pt x="30" y="40"/>
                        <a:pt x="30" y="40"/>
                      </a:cubicBezTo>
                      <a:cubicBezTo>
                        <a:pt x="30" y="43"/>
                        <a:pt x="30" y="43"/>
                        <a:pt x="30" y="43"/>
                      </a:cubicBezTo>
                      <a:cubicBezTo>
                        <a:pt x="30" y="45"/>
                        <a:pt x="29" y="46"/>
                        <a:pt x="27" y="46"/>
                      </a:cubicBezTo>
                      <a:cubicBezTo>
                        <a:pt x="26" y="46"/>
                        <a:pt x="24" y="45"/>
                        <a:pt x="24" y="43"/>
                      </a:cubicBezTo>
                      <a:lnTo>
                        <a:pt x="24" y="40"/>
                      </a:lnTo>
                      <a:close/>
                      <a:moveTo>
                        <a:pt x="26" y="7"/>
                      </a:moveTo>
                      <a:cubicBezTo>
                        <a:pt x="26" y="8"/>
                        <a:pt x="25" y="8"/>
                        <a:pt x="24" y="8"/>
                      </a:cubicBezTo>
                      <a:cubicBezTo>
                        <a:pt x="10" y="8"/>
                        <a:pt x="10" y="8"/>
                        <a:pt x="10" y="8"/>
                      </a:cubicBezTo>
                      <a:cubicBezTo>
                        <a:pt x="9" y="8"/>
                        <a:pt x="8" y="8"/>
                        <a:pt x="8" y="7"/>
                      </a:cubicBezTo>
                      <a:cubicBezTo>
                        <a:pt x="8" y="6"/>
                        <a:pt x="9" y="5"/>
                        <a:pt x="10" y="5"/>
                      </a:cubicBezTo>
                      <a:cubicBezTo>
                        <a:pt x="24" y="5"/>
                        <a:pt x="24" y="5"/>
                        <a:pt x="24" y="5"/>
                      </a:cubicBezTo>
                      <a:cubicBezTo>
                        <a:pt x="25" y="5"/>
                        <a:pt x="26" y="6"/>
                        <a:pt x="26" y="7"/>
                      </a:cubicBezTo>
                      <a:close/>
                      <a:moveTo>
                        <a:pt x="4" y="40"/>
                      </a:moveTo>
                      <a:cubicBezTo>
                        <a:pt x="10" y="40"/>
                        <a:pt x="10" y="40"/>
                        <a:pt x="10" y="40"/>
                      </a:cubicBezTo>
                      <a:cubicBezTo>
                        <a:pt x="10" y="43"/>
                        <a:pt x="10" y="43"/>
                        <a:pt x="10" y="43"/>
                      </a:cubicBezTo>
                      <a:cubicBezTo>
                        <a:pt x="10" y="45"/>
                        <a:pt x="8" y="46"/>
                        <a:pt x="7" y="46"/>
                      </a:cubicBezTo>
                      <a:cubicBezTo>
                        <a:pt x="5" y="46"/>
                        <a:pt x="4" y="45"/>
                        <a:pt x="4" y="43"/>
                      </a:cubicBezTo>
                      <a:lnTo>
                        <a:pt x="4" y="40"/>
                      </a:lnTo>
                      <a:close/>
                    </a:path>
                  </a:pathLst>
                </a:custGeom>
                <a:solidFill>
                  <a:srgbClr val="EF672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grpSp>
        <p:nvGrpSpPr>
          <p:cNvPr id="19" name="Group 18">
            <a:extLst>
              <a:ext uri="{FF2B5EF4-FFF2-40B4-BE49-F238E27FC236}">
                <a16:creationId xmlns:a16="http://schemas.microsoft.com/office/drawing/2014/main" id="{F5D04007-21DF-4A2F-8B69-60168C31EA87}"/>
              </a:ext>
            </a:extLst>
          </p:cNvPr>
          <p:cNvGrpSpPr/>
          <p:nvPr/>
        </p:nvGrpSpPr>
        <p:grpSpPr>
          <a:xfrm>
            <a:off x="4429480" y="2075074"/>
            <a:ext cx="3017520" cy="3931920"/>
            <a:chOff x="4863225" y="2734480"/>
            <a:chExt cx="2482009" cy="3212056"/>
          </a:xfrm>
        </p:grpSpPr>
        <p:sp>
          <p:nvSpPr>
            <p:cNvPr id="20" name="Rectangle: Rounded Corners 19">
              <a:extLst>
                <a:ext uri="{FF2B5EF4-FFF2-40B4-BE49-F238E27FC236}">
                  <a16:creationId xmlns:a16="http://schemas.microsoft.com/office/drawing/2014/main" id="{1764570C-B76C-4E74-BBBD-E03FD5C1AEA1}"/>
                </a:ext>
              </a:extLst>
            </p:cNvPr>
            <p:cNvSpPr/>
            <p:nvPr/>
          </p:nvSpPr>
          <p:spPr>
            <a:xfrm>
              <a:off x="4863225" y="2734480"/>
              <a:ext cx="2482009" cy="3212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A0E8AA9F-8DDD-44FA-9921-09D138BC1C6A}"/>
                </a:ext>
              </a:extLst>
            </p:cNvPr>
            <p:cNvGrpSpPr/>
            <p:nvPr/>
          </p:nvGrpSpPr>
          <p:grpSpPr>
            <a:xfrm>
              <a:off x="4938369" y="2840893"/>
              <a:ext cx="2331719" cy="2905702"/>
              <a:chOff x="2745769" y="6493070"/>
              <a:chExt cx="2286321" cy="2903023"/>
            </a:xfrm>
          </p:grpSpPr>
          <p:sp>
            <p:nvSpPr>
              <p:cNvPr id="22" name="TextBox 21">
                <a:extLst>
                  <a:ext uri="{FF2B5EF4-FFF2-40B4-BE49-F238E27FC236}">
                    <a16:creationId xmlns:a16="http://schemas.microsoft.com/office/drawing/2014/main" id="{619169D9-1BF3-443B-AF97-389FC0305812}"/>
                  </a:ext>
                </a:extLst>
              </p:cNvPr>
              <p:cNvSpPr txBox="1"/>
              <p:nvPr/>
            </p:nvSpPr>
            <p:spPr>
              <a:xfrm>
                <a:off x="2745769" y="6493070"/>
                <a:ext cx="2286321" cy="3240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rPr>
                  <a:t>Accessibility</a:t>
                </a:r>
                <a:endPar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endParaRPr>
              </a:p>
            </p:txBody>
          </p:sp>
          <p:grpSp>
            <p:nvGrpSpPr>
              <p:cNvPr id="23" name="Group 22">
                <a:extLst>
                  <a:ext uri="{FF2B5EF4-FFF2-40B4-BE49-F238E27FC236}">
                    <a16:creationId xmlns:a16="http://schemas.microsoft.com/office/drawing/2014/main" id="{31027ADC-AF85-4D8E-A138-F97C57BD3244}"/>
                  </a:ext>
                </a:extLst>
              </p:cNvPr>
              <p:cNvGrpSpPr/>
              <p:nvPr/>
            </p:nvGrpSpPr>
            <p:grpSpPr>
              <a:xfrm>
                <a:off x="3027598" y="7226407"/>
                <a:ext cx="1728922" cy="1172453"/>
                <a:chOff x="3104782" y="7188377"/>
                <a:chExt cx="1728922" cy="1172453"/>
              </a:xfrm>
            </p:grpSpPr>
            <p:sp>
              <p:nvSpPr>
                <p:cNvPr id="25" name="Freeform 115">
                  <a:extLst>
                    <a:ext uri="{FF2B5EF4-FFF2-40B4-BE49-F238E27FC236}">
                      <a16:creationId xmlns:a16="http://schemas.microsoft.com/office/drawing/2014/main" id="{39D17C0F-FE5B-4BAB-B330-A8819C6F14D4}"/>
                    </a:ext>
                  </a:extLst>
                </p:cNvPr>
                <p:cNvSpPr>
                  <a:spLocks noEditPoints="1"/>
                </p:cNvSpPr>
                <p:nvPr/>
              </p:nvSpPr>
              <p:spPr bwMode="auto">
                <a:xfrm>
                  <a:off x="3104782" y="7903630"/>
                  <a:ext cx="320040" cy="457200"/>
                </a:xfrm>
                <a:custGeom>
                  <a:avLst/>
                  <a:gdLst/>
                  <a:ahLst/>
                  <a:cxnLst>
                    <a:cxn ang="0">
                      <a:pos x="28" y="35"/>
                    </a:cxn>
                    <a:cxn ang="0">
                      <a:pos x="25" y="33"/>
                    </a:cxn>
                    <a:cxn ang="0">
                      <a:pos x="29" y="31"/>
                    </a:cxn>
                    <a:cxn ang="0">
                      <a:pos x="29" y="34"/>
                    </a:cxn>
                    <a:cxn ang="0">
                      <a:pos x="4" y="9"/>
                    </a:cxn>
                    <a:cxn ang="0">
                      <a:pos x="4" y="8"/>
                    </a:cxn>
                    <a:cxn ang="0">
                      <a:pos x="7" y="2"/>
                    </a:cxn>
                    <a:cxn ang="0">
                      <a:pos x="28" y="3"/>
                    </a:cxn>
                    <a:cxn ang="0">
                      <a:pos x="30" y="9"/>
                    </a:cxn>
                    <a:cxn ang="0">
                      <a:pos x="30" y="26"/>
                    </a:cxn>
                    <a:cxn ang="0">
                      <a:pos x="4" y="26"/>
                    </a:cxn>
                    <a:cxn ang="0">
                      <a:pos x="6" y="35"/>
                    </a:cxn>
                    <a:cxn ang="0">
                      <a:pos x="4" y="33"/>
                    </a:cxn>
                    <a:cxn ang="0">
                      <a:pos x="8" y="31"/>
                    </a:cxn>
                    <a:cxn ang="0">
                      <a:pos x="8" y="34"/>
                    </a:cxn>
                    <a:cxn ang="0">
                      <a:pos x="33" y="8"/>
                    </a:cxn>
                    <a:cxn ang="0">
                      <a:pos x="33" y="7"/>
                    </a:cxn>
                    <a:cxn ang="0">
                      <a:pos x="31" y="1"/>
                    </a:cxn>
                    <a:cxn ang="0">
                      <a:pos x="5" y="0"/>
                    </a:cxn>
                    <a:cxn ang="0">
                      <a:pos x="1" y="7"/>
                    </a:cxn>
                    <a:cxn ang="0">
                      <a:pos x="1" y="8"/>
                    </a:cxn>
                    <a:cxn ang="0">
                      <a:pos x="0" y="8"/>
                    </a:cxn>
                    <a:cxn ang="0">
                      <a:pos x="0" y="36"/>
                    </a:cxn>
                    <a:cxn ang="0">
                      <a:pos x="31" y="38"/>
                    </a:cxn>
                    <a:cxn ang="0">
                      <a:pos x="33" y="8"/>
                    </a:cxn>
                    <a:cxn ang="0">
                      <a:pos x="33" y="8"/>
                    </a:cxn>
                    <a:cxn ang="0">
                      <a:pos x="30" y="40"/>
                    </a:cxn>
                    <a:cxn ang="0">
                      <a:pos x="27" y="46"/>
                    </a:cxn>
                    <a:cxn ang="0">
                      <a:pos x="24" y="40"/>
                    </a:cxn>
                    <a:cxn ang="0">
                      <a:pos x="24" y="8"/>
                    </a:cxn>
                    <a:cxn ang="0">
                      <a:pos x="8" y="7"/>
                    </a:cxn>
                    <a:cxn ang="0">
                      <a:pos x="24" y="5"/>
                    </a:cxn>
                    <a:cxn ang="0">
                      <a:pos x="4" y="40"/>
                    </a:cxn>
                    <a:cxn ang="0">
                      <a:pos x="10" y="43"/>
                    </a:cxn>
                    <a:cxn ang="0">
                      <a:pos x="4" y="43"/>
                    </a:cxn>
                  </a:cxnLst>
                  <a:rect l="0" t="0" r="r" b="b"/>
                  <a:pathLst>
                    <a:path w="33" h="46">
                      <a:moveTo>
                        <a:pt x="29" y="34"/>
                      </a:moveTo>
                      <a:cubicBezTo>
                        <a:pt x="29" y="35"/>
                        <a:pt x="28" y="35"/>
                        <a:pt x="28" y="35"/>
                      </a:cubicBezTo>
                      <a:cubicBezTo>
                        <a:pt x="27" y="35"/>
                        <a:pt x="26" y="35"/>
                        <a:pt x="26" y="34"/>
                      </a:cubicBezTo>
                      <a:cubicBezTo>
                        <a:pt x="26" y="34"/>
                        <a:pt x="25" y="33"/>
                        <a:pt x="25" y="33"/>
                      </a:cubicBezTo>
                      <a:cubicBezTo>
                        <a:pt x="25" y="32"/>
                        <a:pt x="26" y="31"/>
                        <a:pt x="26" y="31"/>
                      </a:cubicBezTo>
                      <a:cubicBezTo>
                        <a:pt x="27" y="30"/>
                        <a:pt x="29" y="30"/>
                        <a:pt x="29" y="31"/>
                      </a:cubicBezTo>
                      <a:cubicBezTo>
                        <a:pt x="30" y="31"/>
                        <a:pt x="30" y="32"/>
                        <a:pt x="30" y="33"/>
                      </a:cubicBezTo>
                      <a:cubicBezTo>
                        <a:pt x="30" y="33"/>
                        <a:pt x="30" y="34"/>
                        <a:pt x="29" y="34"/>
                      </a:cubicBezTo>
                      <a:close/>
                      <a:moveTo>
                        <a:pt x="4" y="26"/>
                      </a:moveTo>
                      <a:cubicBezTo>
                        <a:pt x="4" y="9"/>
                        <a:pt x="4" y="9"/>
                        <a:pt x="4" y="9"/>
                      </a:cubicBezTo>
                      <a:cubicBezTo>
                        <a:pt x="4" y="9"/>
                        <a:pt x="4" y="9"/>
                        <a:pt x="4" y="9"/>
                      </a:cubicBezTo>
                      <a:cubicBezTo>
                        <a:pt x="4" y="9"/>
                        <a:pt x="4" y="9"/>
                        <a:pt x="4" y="8"/>
                      </a:cubicBezTo>
                      <a:cubicBezTo>
                        <a:pt x="6" y="3"/>
                        <a:pt x="6" y="3"/>
                        <a:pt x="6" y="3"/>
                      </a:cubicBezTo>
                      <a:cubicBezTo>
                        <a:pt x="6" y="3"/>
                        <a:pt x="7" y="2"/>
                        <a:pt x="7" y="2"/>
                      </a:cubicBezTo>
                      <a:cubicBezTo>
                        <a:pt x="27" y="2"/>
                        <a:pt x="27" y="2"/>
                        <a:pt x="27" y="2"/>
                      </a:cubicBezTo>
                      <a:cubicBezTo>
                        <a:pt x="27" y="2"/>
                        <a:pt x="28" y="3"/>
                        <a:pt x="28" y="3"/>
                      </a:cubicBezTo>
                      <a:cubicBezTo>
                        <a:pt x="30" y="8"/>
                        <a:pt x="30" y="8"/>
                        <a:pt x="30" y="8"/>
                      </a:cubicBezTo>
                      <a:cubicBezTo>
                        <a:pt x="30" y="9"/>
                        <a:pt x="30" y="9"/>
                        <a:pt x="30" y="9"/>
                      </a:cubicBezTo>
                      <a:cubicBezTo>
                        <a:pt x="30" y="9"/>
                        <a:pt x="30" y="9"/>
                        <a:pt x="30" y="9"/>
                      </a:cubicBezTo>
                      <a:cubicBezTo>
                        <a:pt x="30" y="26"/>
                        <a:pt x="30" y="26"/>
                        <a:pt x="30" y="26"/>
                      </a:cubicBezTo>
                      <a:cubicBezTo>
                        <a:pt x="30" y="26"/>
                        <a:pt x="24" y="29"/>
                        <a:pt x="17" y="29"/>
                      </a:cubicBezTo>
                      <a:cubicBezTo>
                        <a:pt x="10" y="29"/>
                        <a:pt x="4" y="26"/>
                        <a:pt x="4" y="26"/>
                      </a:cubicBezTo>
                      <a:close/>
                      <a:moveTo>
                        <a:pt x="8" y="34"/>
                      </a:moveTo>
                      <a:cubicBezTo>
                        <a:pt x="7" y="35"/>
                        <a:pt x="7" y="35"/>
                        <a:pt x="6" y="35"/>
                      </a:cubicBezTo>
                      <a:cubicBezTo>
                        <a:pt x="6" y="35"/>
                        <a:pt x="5" y="35"/>
                        <a:pt x="5" y="34"/>
                      </a:cubicBezTo>
                      <a:cubicBezTo>
                        <a:pt x="4" y="34"/>
                        <a:pt x="4" y="33"/>
                        <a:pt x="4" y="33"/>
                      </a:cubicBezTo>
                      <a:cubicBezTo>
                        <a:pt x="4" y="32"/>
                        <a:pt x="4" y="31"/>
                        <a:pt x="5" y="31"/>
                      </a:cubicBezTo>
                      <a:cubicBezTo>
                        <a:pt x="5" y="30"/>
                        <a:pt x="7" y="30"/>
                        <a:pt x="8" y="31"/>
                      </a:cubicBezTo>
                      <a:cubicBezTo>
                        <a:pt x="8" y="31"/>
                        <a:pt x="9" y="32"/>
                        <a:pt x="9" y="33"/>
                      </a:cubicBezTo>
                      <a:cubicBezTo>
                        <a:pt x="9" y="33"/>
                        <a:pt x="8" y="34"/>
                        <a:pt x="8" y="34"/>
                      </a:cubicBezTo>
                      <a:close/>
                      <a:moveTo>
                        <a:pt x="33" y="8"/>
                      </a:moveTo>
                      <a:cubicBezTo>
                        <a:pt x="33" y="8"/>
                        <a:pt x="33" y="8"/>
                        <a:pt x="33" y="8"/>
                      </a:cubicBezTo>
                      <a:cubicBezTo>
                        <a:pt x="33" y="8"/>
                        <a:pt x="33" y="8"/>
                        <a:pt x="33" y="7"/>
                      </a:cubicBezTo>
                      <a:cubicBezTo>
                        <a:pt x="33" y="7"/>
                        <a:pt x="33" y="7"/>
                        <a:pt x="33" y="7"/>
                      </a:cubicBezTo>
                      <a:cubicBezTo>
                        <a:pt x="33" y="7"/>
                        <a:pt x="33" y="7"/>
                        <a:pt x="33" y="7"/>
                      </a:cubicBezTo>
                      <a:cubicBezTo>
                        <a:pt x="31" y="1"/>
                        <a:pt x="31" y="1"/>
                        <a:pt x="31" y="1"/>
                      </a:cubicBezTo>
                      <a:cubicBezTo>
                        <a:pt x="30" y="0"/>
                        <a:pt x="30" y="0"/>
                        <a:pt x="29" y="0"/>
                      </a:cubicBezTo>
                      <a:cubicBezTo>
                        <a:pt x="5" y="0"/>
                        <a:pt x="5" y="0"/>
                        <a:pt x="5" y="0"/>
                      </a:cubicBezTo>
                      <a:cubicBezTo>
                        <a:pt x="4" y="0"/>
                        <a:pt x="4" y="0"/>
                        <a:pt x="3" y="1"/>
                      </a:cubicBezTo>
                      <a:cubicBezTo>
                        <a:pt x="1" y="7"/>
                        <a:pt x="1" y="7"/>
                        <a:pt x="1" y="7"/>
                      </a:cubicBezTo>
                      <a:cubicBezTo>
                        <a:pt x="1" y="7"/>
                        <a:pt x="1" y="7"/>
                        <a:pt x="1" y="7"/>
                      </a:cubicBezTo>
                      <a:cubicBezTo>
                        <a:pt x="1" y="8"/>
                        <a:pt x="1" y="8"/>
                        <a:pt x="1" y="8"/>
                      </a:cubicBezTo>
                      <a:cubicBezTo>
                        <a:pt x="1" y="8"/>
                        <a:pt x="1" y="8"/>
                        <a:pt x="1" y="8"/>
                      </a:cubicBezTo>
                      <a:cubicBezTo>
                        <a:pt x="0" y="8"/>
                        <a:pt x="0" y="8"/>
                        <a:pt x="0" y="8"/>
                      </a:cubicBezTo>
                      <a:cubicBezTo>
                        <a:pt x="0" y="8"/>
                        <a:pt x="0" y="8"/>
                        <a:pt x="0" y="8"/>
                      </a:cubicBezTo>
                      <a:cubicBezTo>
                        <a:pt x="0" y="36"/>
                        <a:pt x="0" y="36"/>
                        <a:pt x="0" y="36"/>
                      </a:cubicBezTo>
                      <a:cubicBezTo>
                        <a:pt x="0" y="38"/>
                        <a:pt x="1" y="38"/>
                        <a:pt x="3" y="38"/>
                      </a:cubicBezTo>
                      <a:cubicBezTo>
                        <a:pt x="31" y="38"/>
                        <a:pt x="31" y="38"/>
                        <a:pt x="31" y="38"/>
                      </a:cubicBezTo>
                      <a:cubicBezTo>
                        <a:pt x="33" y="38"/>
                        <a:pt x="33" y="38"/>
                        <a:pt x="33" y="36"/>
                      </a:cubicBezTo>
                      <a:cubicBezTo>
                        <a:pt x="33" y="8"/>
                        <a:pt x="33" y="8"/>
                        <a:pt x="33" y="8"/>
                      </a:cubicBezTo>
                      <a:cubicBezTo>
                        <a:pt x="33" y="8"/>
                        <a:pt x="33" y="8"/>
                        <a:pt x="33" y="8"/>
                      </a:cubicBezTo>
                      <a:cubicBezTo>
                        <a:pt x="33" y="8"/>
                        <a:pt x="33" y="8"/>
                        <a:pt x="33" y="8"/>
                      </a:cubicBezTo>
                      <a:close/>
                      <a:moveTo>
                        <a:pt x="24" y="40"/>
                      </a:moveTo>
                      <a:cubicBezTo>
                        <a:pt x="30" y="40"/>
                        <a:pt x="30" y="40"/>
                        <a:pt x="30" y="40"/>
                      </a:cubicBezTo>
                      <a:cubicBezTo>
                        <a:pt x="30" y="43"/>
                        <a:pt x="30" y="43"/>
                        <a:pt x="30" y="43"/>
                      </a:cubicBezTo>
                      <a:cubicBezTo>
                        <a:pt x="30" y="45"/>
                        <a:pt x="29" y="46"/>
                        <a:pt x="27" y="46"/>
                      </a:cubicBezTo>
                      <a:cubicBezTo>
                        <a:pt x="26" y="46"/>
                        <a:pt x="24" y="45"/>
                        <a:pt x="24" y="43"/>
                      </a:cubicBezTo>
                      <a:lnTo>
                        <a:pt x="24" y="40"/>
                      </a:lnTo>
                      <a:close/>
                      <a:moveTo>
                        <a:pt x="26" y="7"/>
                      </a:moveTo>
                      <a:cubicBezTo>
                        <a:pt x="26" y="8"/>
                        <a:pt x="25" y="8"/>
                        <a:pt x="24" y="8"/>
                      </a:cubicBezTo>
                      <a:cubicBezTo>
                        <a:pt x="10" y="8"/>
                        <a:pt x="10" y="8"/>
                        <a:pt x="10" y="8"/>
                      </a:cubicBezTo>
                      <a:cubicBezTo>
                        <a:pt x="9" y="8"/>
                        <a:pt x="8" y="8"/>
                        <a:pt x="8" y="7"/>
                      </a:cubicBezTo>
                      <a:cubicBezTo>
                        <a:pt x="8" y="6"/>
                        <a:pt x="9" y="5"/>
                        <a:pt x="10" y="5"/>
                      </a:cubicBezTo>
                      <a:cubicBezTo>
                        <a:pt x="24" y="5"/>
                        <a:pt x="24" y="5"/>
                        <a:pt x="24" y="5"/>
                      </a:cubicBezTo>
                      <a:cubicBezTo>
                        <a:pt x="25" y="5"/>
                        <a:pt x="26" y="6"/>
                        <a:pt x="26" y="7"/>
                      </a:cubicBezTo>
                      <a:close/>
                      <a:moveTo>
                        <a:pt x="4" y="40"/>
                      </a:moveTo>
                      <a:cubicBezTo>
                        <a:pt x="10" y="40"/>
                        <a:pt x="10" y="40"/>
                        <a:pt x="10" y="40"/>
                      </a:cubicBezTo>
                      <a:cubicBezTo>
                        <a:pt x="10" y="43"/>
                        <a:pt x="10" y="43"/>
                        <a:pt x="10" y="43"/>
                      </a:cubicBezTo>
                      <a:cubicBezTo>
                        <a:pt x="10" y="45"/>
                        <a:pt x="8" y="46"/>
                        <a:pt x="7" y="46"/>
                      </a:cubicBezTo>
                      <a:cubicBezTo>
                        <a:pt x="5" y="46"/>
                        <a:pt x="4" y="45"/>
                        <a:pt x="4" y="43"/>
                      </a:cubicBezTo>
                      <a:lnTo>
                        <a:pt x="4" y="40"/>
                      </a:lnTo>
                      <a:close/>
                    </a:path>
                  </a:pathLst>
                </a:custGeom>
                <a:solidFill>
                  <a:srgbClr val="319EB7"/>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Freeform 116">
                  <a:extLst>
                    <a:ext uri="{FF2B5EF4-FFF2-40B4-BE49-F238E27FC236}">
                      <a16:creationId xmlns:a16="http://schemas.microsoft.com/office/drawing/2014/main" id="{A4280928-6459-42B1-864E-1D126C69ED58}"/>
                    </a:ext>
                  </a:extLst>
                </p:cNvPr>
                <p:cNvSpPr>
                  <a:spLocks noEditPoints="1"/>
                </p:cNvSpPr>
                <p:nvPr/>
              </p:nvSpPr>
              <p:spPr bwMode="auto">
                <a:xfrm>
                  <a:off x="4330784" y="7403926"/>
                  <a:ext cx="502920" cy="640080"/>
                </a:xfrm>
                <a:custGeom>
                  <a:avLst/>
                  <a:gdLst/>
                  <a:ahLst/>
                  <a:cxnLst>
                    <a:cxn ang="0">
                      <a:pos x="111" y="23"/>
                    </a:cxn>
                    <a:cxn ang="0">
                      <a:pos x="100" y="28"/>
                    </a:cxn>
                    <a:cxn ang="0">
                      <a:pos x="95" y="40"/>
                    </a:cxn>
                    <a:cxn ang="0">
                      <a:pos x="89" y="28"/>
                    </a:cxn>
                    <a:cxn ang="0">
                      <a:pos x="78" y="23"/>
                    </a:cxn>
                    <a:cxn ang="0">
                      <a:pos x="89" y="18"/>
                    </a:cxn>
                    <a:cxn ang="0">
                      <a:pos x="95" y="6"/>
                    </a:cxn>
                    <a:cxn ang="0">
                      <a:pos x="100" y="18"/>
                    </a:cxn>
                    <a:cxn ang="0">
                      <a:pos x="47" y="47"/>
                    </a:cxn>
                    <a:cxn ang="0">
                      <a:pos x="95" y="43"/>
                    </a:cxn>
                    <a:cxn ang="0">
                      <a:pos x="142" y="47"/>
                    </a:cxn>
                    <a:cxn ang="0">
                      <a:pos x="95" y="0"/>
                    </a:cxn>
                    <a:cxn ang="0">
                      <a:pos x="52" y="68"/>
                    </a:cxn>
                    <a:cxn ang="0">
                      <a:pos x="137" y="68"/>
                    </a:cxn>
                    <a:cxn ang="0">
                      <a:pos x="52" y="68"/>
                    </a:cxn>
                    <a:cxn ang="0">
                      <a:pos x="154" y="250"/>
                    </a:cxn>
                    <a:cxn ang="0">
                      <a:pos x="189" y="159"/>
                    </a:cxn>
                    <a:cxn ang="0">
                      <a:pos x="123" y="106"/>
                    </a:cxn>
                    <a:cxn ang="0">
                      <a:pos x="123" y="140"/>
                    </a:cxn>
                    <a:cxn ang="0">
                      <a:pos x="154" y="213"/>
                    </a:cxn>
                    <a:cxn ang="0">
                      <a:pos x="135" y="220"/>
                    </a:cxn>
                    <a:cxn ang="0">
                      <a:pos x="135" y="206"/>
                    </a:cxn>
                    <a:cxn ang="0">
                      <a:pos x="140" y="177"/>
                    </a:cxn>
                    <a:cxn ang="0">
                      <a:pos x="116" y="153"/>
                    </a:cxn>
                    <a:cxn ang="0">
                      <a:pos x="92" y="206"/>
                    </a:cxn>
                    <a:cxn ang="0">
                      <a:pos x="105" y="213"/>
                    </a:cxn>
                    <a:cxn ang="0">
                      <a:pos x="85" y="220"/>
                    </a:cxn>
                    <a:cxn ang="0">
                      <a:pos x="78" y="177"/>
                    </a:cxn>
                    <a:cxn ang="0">
                      <a:pos x="109" y="108"/>
                    </a:cxn>
                    <a:cxn ang="0">
                      <a:pos x="67" y="106"/>
                    </a:cxn>
                    <a:cxn ang="0">
                      <a:pos x="76" y="143"/>
                    </a:cxn>
                    <a:cxn ang="0">
                      <a:pos x="45" y="143"/>
                    </a:cxn>
                    <a:cxn ang="0">
                      <a:pos x="54" y="106"/>
                    </a:cxn>
                    <a:cxn ang="0">
                      <a:pos x="0" y="159"/>
                    </a:cxn>
                    <a:cxn ang="0">
                      <a:pos x="35" y="250"/>
                    </a:cxn>
                    <a:cxn ang="0">
                      <a:pos x="50" y="169"/>
                    </a:cxn>
                    <a:cxn ang="0">
                      <a:pos x="95" y="264"/>
                    </a:cxn>
                    <a:cxn ang="0">
                      <a:pos x="140" y="220"/>
                    </a:cxn>
                  </a:cxnLst>
                  <a:rect l="0" t="0" r="r" b="b"/>
                  <a:pathLst>
                    <a:path w="189" h="264">
                      <a:moveTo>
                        <a:pt x="106" y="18"/>
                      </a:moveTo>
                      <a:cubicBezTo>
                        <a:pt x="109" y="18"/>
                        <a:pt x="111" y="20"/>
                        <a:pt x="111" y="23"/>
                      </a:cubicBezTo>
                      <a:cubicBezTo>
                        <a:pt x="111" y="26"/>
                        <a:pt x="109" y="28"/>
                        <a:pt x="106" y="28"/>
                      </a:cubicBezTo>
                      <a:cubicBezTo>
                        <a:pt x="100" y="28"/>
                        <a:pt x="100" y="28"/>
                        <a:pt x="100" y="28"/>
                      </a:cubicBezTo>
                      <a:cubicBezTo>
                        <a:pt x="100" y="35"/>
                        <a:pt x="100" y="35"/>
                        <a:pt x="100" y="35"/>
                      </a:cubicBezTo>
                      <a:cubicBezTo>
                        <a:pt x="100" y="37"/>
                        <a:pt x="97" y="40"/>
                        <a:pt x="95" y="40"/>
                      </a:cubicBezTo>
                      <a:cubicBezTo>
                        <a:pt x="92" y="40"/>
                        <a:pt x="89" y="37"/>
                        <a:pt x="89" y="35"/>
                      </a:cubicBezTo>
                      <a:cubicBezTo>
                        <a:pt x="89" y="28"/>
                        <a:pt x="89" y="28"/>
                        <a:pt x="89" y="28"/>
                      </a:cubicBezTo>
                      <a:cubicBezTo>
                        <a:pt x="83" y="28"/>
                        <a:pt x="83" y="28"/>
                        <a:pt x="83" y="28"/>
                      </a:cubicBezTo>
                      <a:cubicBezTo>
                        <a:pt x="80" y="28"/>
                        <a:pt x="78" y="26"/>
                        <a:pt x="78" y="23"/>
                      </a:cubicBezTo>
                      <a:cubicBezTo>
                        <a:pt x="78" y="20"/>
                        <a:pt x="80" y="18"/>
                        <a:pt x="83" y="18"/>
                      </a:cubicBezTo>
                      <a:cubicBezTo>
                        <a:pt x="89" y="18"/>
                        <a:pt x="89" y="18"/>
                        <a:pt x="89" y="18"/>
                      </a:cubicBezTo>
                      <a:cubicBezTo>
                        <a:pt x="89" y="11"/>
                        <a:pt x="89" y="11"/>
                        <a:pt x="89" y="11"/>
                      </a:cubicBezTo>
                      <a:cubicBezTo>
                        <a:pt x="89" y="8"/>
                        <a:pt x="92" y="6"/>
                        <a:pt x="95" y="6"/>
                      </a:cubicBezTo>
                      <a:cubicBezTo>
                        <a:pt x="97" y="6"/>
                        <a:pt x="100" y="8"/>
                        <a:pt x="100" y="11"/>
                      </a:cubicBezTo>
                      <a:cubicBezTo>
                        <a:pt x="100" y="18"/>
                        <a:pt x="100" y="18"/>
                        <a:pt x="100" y="18"/>
                      </a:cubicBezTo>
                      <a:lnTo>
                        <a:pt x="106" y="18"/>
                      </a:lnTo>
                      <a:close/>
                      <a:moveTo>
                        <a:pt x="47" y="47"/>
                      </a:moveTo>
                      <a:cubicBezTo>
                        <a:pt x="47" y="51"/>
                        <a:pt x="48" y="54"/>
                        <a:pt x="49" y="58"/>
                      </a:cubicBezTo>
                      <a:cubicBezTo>
                        <a:pt x="62" y="48"/>
                        <a:pt x="78" y="43"/>
                        <a:pt x="95" y="43"/>
                      </a:cubicBezTo>
                      <a:cubicBezTo>
                        <a:pt x="112" y="43"/>
                        <a:pt x="128" y="48"/>
                        <a:pt x="141" y="58"/>
                      </a:cubicBezTo>
                      <a:cubicBezTo>
                        <a:pt x="142" y="54"/>
                        <a:pt x="142" y="51"/>
                        <a:pt x="142" y="47"/>
                      </a:cubicBezTo>
                      <a:cubicBezTo>
                        <a:pt x="142" y="21"/>
                        <a:pt x="121" y="0"/>
                        <a:pt x="95" y="0"/>
                      </a:cubicBezTo>
                      <a:cubicBezTo>
                        <a:pt x="95" y="0"/>
                        <a:pt x="95" y="0"/>
                        <a:pt x="95" y="0"/>
                      </a:cubicBezTo>
                      <a:cubicBezTo>
                        <a:pt x="69" y="0"/>
                        <a:pt x="47" y="21"/>
                        <a:pt x="47" y="47"/>
                      </a:cubicBezTo>
                      <a:close/>
                      <a:moveTo>
                        <a:pt x="52" y="68"/>
                      </a:moveTo>
                      <a:cubicBezTo>
                        <a:pt x="60" y="83"/>
                        <a:pt x="76" y="94"/>
                        <a:pt x="95" y="94"/>
                      </a:cubicBezTo>
                      <a:cubicBezTo>
                        <a:pt x="113" y="94"/>
                        <a:pt x="130" y="83"/>
                        <a:pt x="137" y="68"/>
                      </a:cubicBezTo>
                      <a:cubicBezTo>
                        <a:pt x="126" y="59"/>
                        <a:pt x="111" y="53"/>
                        <a:pt x="95" y="53"/>
                      </a:cubicBezTo>
                      <a:cubicBezTo>
                        <a:pt x="79" y="53"/>
                        <a:pt x="64" y="59"/>
                        <a:pt x="52" y="68"/>
                      </a:cubicBezTo>
                      <a:close/>
                      <a:moveTo>
                        <a:pt x="154" y="214"/>
                      </a:moveTo>
                      <a:cubicBezTo>
                        <a:pt x="154" y="250"/>
                        <a:pt x="154" y="250"/>
                        <a:pt x="154" y="250"/>
                      </a:cubicBezTo>
                      <a:cubicBezTo>
                        <a:pt x="167" y="243"/>
                        <a:pt x="179" y="235"/>
                        <a:pt x="189" y="224"/>
                      </a:cubicBezTo>
                      <a:cubicBezTo>
                        <a:pt x="189" y="159"/>
                        <a:pt x="189" y="159"/>
                        <a:pt x="189" y="159"/>
                      </a:cubicBezTo>
                      <a:cubicBezTo>
                        <a:pt x="189" y="133"/>
                        <a:pt x="169" y="106"/>
                        <a:pt x="137" y="106"/>
                      </a:cubicBezTo>
                      <a:cubicBezTo>
                        <a:pt x="123" y="106"/>
                        <a:pt x="123" y="106"/>
                        <a:pt x="123" y="106"/>
                      </a:cubicBezTo>
                      <a:cubicBezTo>
                        <a:pt x="123" y="107"/>
                        <a:pt x="123" y="107"/>
                        <a:pt x="123" y="108"/>
                      </a:cubicBezTo>
                      <a:cubicBezTo>
                        <a:pt x="123" y="140"/>
                        <a:pt x="123" y="140"/>
                        <a:pt x="123" y="140"/>
                      </a:cubicBezTo>
                      <a:cubicBezTo>
                        <a:pt x="141" y="143"/>
                        <a:pt x="154" y="159"/>
                        <a:pt x="154" y="177"/>
                      </a:cubicBezTo>
                      <a:cubicBezTo>
                        <a:pt x="154" y="213"/>
                        <a:pt x="154" y="213"/>
                        <a:pt x="154" y="213"/>
                      </a:cubicBezTo>
                      <a:cubicBezTo>
                        <a:pt x="154" y="213"/>
                        <a:pt x="154" y="214"/>
                        <a:pt x="154" y="214"/>
                      </a:cubicBezTo>
                      <a:close/>
                      <a:moveTo>
                        <a:pt x="135" y="220"/>
                      </a:moveTo>
                      <a:cubicBezTo>
                        <a:pt x="131" y="220"/>
                        <a:pt x="128" y="217"/>
                        <a:pt x="128" y="213"/>
                      </a:cubicBezTo>
                      <a:cubicBezTo>
                        <a:pt x="128" y="209"/>
                        <a:pt x="131" y="206"/>
                        <a:pt x="135" y="206"/>
                      </a:cubicBezTo>
                      <a:cubicBezTo>
                        <a:pt x="140" y="206"/>
                        <a:pt x="140" y="206"/>
                        <a:pt x="140" y="206"/>
                      </a:cubicBezTo>
                      <a:cubicBezTo>
                        <a:pt x="140" y="177"/>
                        <a:pt x="140" y="177"/>
                        <a:pt x="140" y="177"/>
                      </a:cubicBezTo>
                      <a:cubicBezTo>
                        <a:pt x="140" y="177"/>
                        <a:pt x="140" y="177"/>
                        <a:pt x="140" y="177"/>
                      </a:cubicBezTo>
                      <a:cubicBezTo>
                        <a:pt x="140" y="164"/>
                        <a:pt x="129" y="153"/>
                        <a:pt x="116" y="153"/>
                      </a:cubicBezTo>
                      <a:cubicBezTo>
                        <a:pt x="103" y="153"/>
                        <a:pt x="92" y="164"/>
                        <a:pt x="92" y="177"/>
                      </a:cubicBezTo>
                      <a:cubicBezTo>
                        <a:pt x="92" y="206"/>
                        <a:pt x="92" y="206"/>
                        <a:pt x="92" y="206"/>
                      </a:cubicBezTo>
                      <a:cubicBezTo>
                        <a:pt x="98" y="206"/>
                        <a:pt x="98" y="206"/>
                        <a:pt x="98" y="206"/>
                      </a:cubicBezTo>
                      <a:cubicBezTo>
                        <a:pt x="102" y="206"/>
                        <a:pt x="105" y="209"/>
                        <a:pt x="105" y="213"/>
                      </a:cubicBezTo>
                      <a:cubicBezTo>
                        <a:pt x="105" y="217"/>
                        <a:pt x="102" y="220"/>
                        <a:pt x="98" y="220"/>
                      </a:cubicBezTo>
                      <a:cubicBezTo>
                        <a:pt x="85" y="220"/>
                        <a:pt x="85" y="220"/>
                        <a:pt x="85" y="220"/>
                      </a:cubicBezTo>
                      <a:cubicBezTo>
                        <a:pt x="81" y="220"/>
                        <a:pt x="78" y="217"/>
                        <a:pt x="78" y="213"/>
                      </a:cubicBezTo>
                      <a:cubicBezTo>
                        <a:pt x="78" y="177"/>
                        <a:pt x="78" y="177"/>
                        <a:pt x="78" y="177"/>
                      </a:cubicBezTo>
                      <a:cubicBezTo>
                        <a:pt x="78" y="159"/>
                        <a:pt x="92" y="143"/>
                        <a:pt x="109" y="140"/>
                      </a:cubicBezTo>
                      <a:cubicBezTo>
                        <a:pt x="109" y="108"/>
                        <a:pt x="109" y="108"/>
                        <a:pt x="109" y="108"/>
                      </a:cubicBezTo>
                      <a:cubicBezTo>
                        <a:pt x="109" y="107"/>
                        <a:pt x="109" y="107"/>
                        <a:pt x="110" y="106"/>
                      </a:cubicBezTo>
                      <a:cubicBezTo>
                        <a:pt x="67" y="106"/>
                        <a:pt x="67" y="106"/>
                        <a:pt x="67" y="106"/>
                      </a:cubicBezTo>
                      <a:cubicBezTo>
                        <a:pt x="67" y="128"/>
                        <a:pt x="67" y="128"/>
                        <a:pt x="67" y="128"/>
                      </a:cubicBezTo>
                      <a:cubicBezTo>
                        <a:pt x="72" y="131"/>
                        <a:pt x="76" y="136"/>
                        <a:pt x="76" y="143"/>
                      </a:cubicBezTo>
                      <a:cubicBezTo>
                        <a:pt x="76" y="151"/>
                        <a:pt x="69" y="158"/>
                        <a:pt x="61" y="158"/>
                      </a:cubicBezTo>
                      <a:cubicBezTo>
                        <a:pt x="52" y="158"/>
                        <a:pt x="45" y="151"/>
                        <a:pt x="45" y="143"/>
                      </a:cubicBezTo>
                      <a:cubicBezTo>
                        <a:pt x="45" y="136"/>
                        <a:pt x="49" y="131"/>
                        <a:pt x="54" y="128"/>
                      </a:cubicBezTo>
                      <a:cubicBezTo>
                        <a:pt x="54" y="106"/>
                        <a:pt x="54" y="106"/>
                        <a:pt x="54" y="106"/>
                      </a:cubicBezTo>
                      <a:cubicBezTo>
                        <a:pt x="52" y="106"/>
                        <a:pt x="52" y="106"/>
                        <a:pt x="52" y="106"/>
                      </a:cubicBezTo>
                      <a:cubicBezTo>
                        <a:pt x="23" y="106"/>
                        <a:pt x="0" y="130"/>
                        <a:pt x="0" y="159"/>
                      </a:cubicBezTo>
                      <a:cubicBezTo>
                        <a:pt x="0" y="224"/>
                        <a:pt x="0" y="224"/>
                        <a:pt x="0" y="224"/>
                      </a:cubicBezTo>
                      <a:cubicBezTo>
                        <a:pt x="10" y="235"/>
                        <a:pt x="22" y="243"/>
                        <a:pt x="35" y="250"/>
                      </a:cubicBezTo>
                      <a:cubicBezTo>
                        <a:pt x="35" y="169"/>
                        <a:pt x="35" y="169"/>
                        <a:pt x="35" y="169"/>
                      </a:cubicBezTo>
                      <a:cubicBezTo>
                        <a:pt x="50" y="169"/>
                        <a:pt x="50" y="169"/>
                        <a:pt x="50" y="169"/>
                      </a:cubicBezTo>
                      <a:cubicBezTo>
                        <a:pt x="50" y="256"/>
                        <a:pt x="50" y="256"/>
                        <a:pt x="50" y="256"/>
                      </a:cubicBezTo>
                      <a:cubicBezTo>
                        <a:pt x="64" y="261"/>
                        <a:pt x="79" y="264"/>
                        <a:pt x="95" y="264"/>
                      </a:cubicBezTo>
                      <a:cubicBezTo>
                        <a:pt x="111" y="264"/>
                        <a:pt x="126" y="261"/>
                        <a:pt x="140" y="256"/>
                      </a:cubicBezTo>
                      <a:cubicBezTo>
                        <a:pt x="140" y="220"/>
                        <a:pt x="140" y="220"/>
                        <a:pt x="140" y="220"/>
                      </a:cubicBezTo>
                      <a:lnTo>
                        <a:pt x="135" y="220"/>
                      </a:lnTo>
                      <a:close/>
                    </a:path>
                  </a:pathLst>
                </a:custGeom>
                <a:solidFill>
                  <a:srgbClr val="319EB7"/>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7" name="Straight Arrow Connector 26">
                  <a:extLst>
                    <a:ext uri="{FF2B5EF4-FFF2-40B4-BE49-F238E27FC236}">
                      <a16:creationId xmlns:a16="http://schemas.microsoft.com/office/drawing/2014/main" id="{A3622833-A322-4578-A6E1-5F305964E26E}"/>
                    </a:ext>
                  </a:extLst>
                </p:cNvPr>
                <p:cNvCxnSpPr/>
                <p:nvPr/>
              </p:nvCxnSpPr>
              <p:spPr>
                <a:xfrm>
                  <a:off x="3586339" y="7321343"/>
                  <a:ext cx="610805" cy="283255"/>
                </a:xfrm>
                <a:prstGeom prst="straightConnector1">
                  <a:avLst/>
                </a:prstGeom>
                <a:ln w="28575">
                  <a:solidFill>
                    <a:srgbClr val="319EB7"/>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Freeform 118">
                  <a:extLst>
                    <a:ext uri="{FF2B5EF4-FFF2-40B4-BE49-F238E27FC236}">
                      <a16:creationId xmlns:a16="http://schemas.microsoft.com/office/drawing/2014/main" id="{89137414-FF16-4445-80C6-E9D7B322C6CB}"/>
                    </a:ext>
                  </a:extLst>
                </p:cNvPr>
                <p:cNvSpPr>
                  <a:spLocks noEditPoints="1"/>
                </p:cNvSpPr>
                <p:nvPr/>
              </p:nvSpPr>
              <p:spPr bwMode="auto">
                <a:xfrm>
                  <a:off x="3112374" y="7188377"/>
                  <a:ext cx="320040" cy="457200"/>
                </a:xfrm>
                <a:custGeom>
                  <a:avLst/>
                  <a:gdLst/>
                  <a:ahLst/>
                  <a:cxnLst>
                    <a:cxn ang="0">
                      <a:pos x="28" y="35"/>
                    </a:cxn>
                    <a:cxn ang="0">
                      <a:pos x="25" y="33"/>
                    </a:cxn>
                    <a:cxn ang="0">
                      <a:pos x="29" y="31"/>
                    </a:cxn>
                    <a:cxn ang="0">
                      <a:pos x="29" y="34"/>
                    </a:cxn>
                    <a:cxn ang="0">
                      <a:pos x="4" y="9"/>
                    </a:cxn>
                    <a:cxn ang="0">
                      <a:pos x="4" y="8"/>
                    </a:cxn>
                    <a:cxn ang="0">
                      <a:pos x="7" y="2"/>
                    </a:cxn>
                    <a:cxn ang="0">
                      <a:pos x="28" y="3"/>
                    </a:cxn>
                    <a:cxn ang="0">
                      <a:pos x="30" y="9"/>
                    </a:cxn>
                    <a:cxn ang="0">
                      <a:pos x="30" y="26"/>
                    </a:cxn>
                    <a:cxn ang="0">
                      <a:pos x="4" y="26"/>
                    </a:cxn>
                    <a:cxn ang="0">
                      <a:pos x="6" y="35"/>
                    </a:cxn>
                    <a:cxn ang="0">
                      <a:pos x="4" y="33"/>
                    </a:cxn>
                    <a:cxn ang="0">
                      <a:pos x="8" y="31"/>
                    </a:cxn>
                    <a:cxn ang="0">
                      <a:pos x="8" y="34"/>
                    </a:cxn>
                    <a:cxn ang="0">
                      <a:pos x="33" y="8"/>
                    </a:cxn>
                    <a:cxn ang="0">
                      <a:pos x="33" y="7"/>
                    </a:cxn>
                    <a:cxn ang="0">
                      <a:pos x="31" y="1"/>
                    </a:cxn>
                    <a:cxn ang="0">
                      <a:pos x="5" y="0"/>
                    </a:cxn>
                    <a:cxn ang="0">
                      <a:pos x="1" y="7"/>
                    </a:cxn>
                    <a:cxn ang="0">
                      <a:pos x="1" y="8"/>
                    </a:cxn>
                    <a:cxn ang="0">
                      <a:pos x="0" y="8"/>
                    </a:cxn>
                    <a:cxn ang="0">
                      <a:pos x="0" y="36"/>
                    </a:cxn>
                    <a:cxn ang="0">
                      <a:pos x="31" y="38"/>
                    </a:cxn>
                    <a:cxn ang="0">
                      <a:pos x="33" y="8"/>
                    </a:cxn>
                    <a:cxn ang="0">
                      <a:pos x="33" y="8"/>
                    </a:cxn>
                    <a:cxn ang="0">
                      <a:pos x="30" y="40"/>
                    </a:cxn>
                    <a:cxn ang="0">
                      <a:pos x="27" y="46"/>
                    </a:cxn>
                    <a:cxn ang="0">
                      <a:pos x="24" y="40"/>
                    </a:cxn>
                    <a:cxn ang="0">
                      <a:pos x="24" y="8"/>
                    </a:cxn>
                    <a:cxn ang="0">
                      <a:pos x="8" y="7"/>
                    </a:cxn>
                    <a:cxn ang="0">
                      <a:pos x="24" y="5"/>
                    </a:cxn>
                    <a:cxn ang="0">
                      <a:pos x="4" y="40"/>
                    </a:cxn>
                    <a:cxn ang="0">
                      <a:pos x="10" y="43"/>
                    </a:cxn>
                    <a:cxn ang="0">
                      <a:pos x="4" y="43"/>
                    </a:cxn>
                  </a:cxnLst>
                  <a:rect l="0" t="0" r="r" b="b"/>
                  <a:pathLst>
                    <a:path w="33" h="46">
                      <a:moveTo>
                        <a:pt x="29" y="34"/>
                      </a:moveTo>
                      <a:cubicBezTo>
                        <a:pt x="29" y="35"/>
                        <a:pt x="28" y="35"/>
                        <a:pt x="28" y="35"/>
                      </a:cubicBezTo>
                      <a:cubicBezTo>
                        <a:pt x="27" y="35"/>
                        <a:pt x="26" y="35"/>
                        <a:pt x="26" y="34"/>
                      </a:cubicBezTo>
                      <a:cubicBezTo>
                        <a:pt x="26" y="34"/>
                        <a:pt x="25" y="33"/>
                        <a:pt x="25" y="33"/>
                      </a:cubicBezTo>
                      <a:cubicBezTo>
                        <a:pt x="25" y="32"/>
                        <a:pt x="26" y="31"/>
                        <a:pt x="26" y="31"/>
                      </a:cubicBezTo>
                      <a:cubicBezTo>
                        <a:pt x="27" y="30"/>
                        <a:pt x="29" y="30"/>
                        <a:pt x="29" y="31"/>
                      </a:cubicBezTo>
                      <a:cubicBezTo>
                        <a:pt x="30" y="31"/>
                        <a:pt x="30" y="32"/>
                        <a:pt x="30" y="33"/>
                      </a:cubicBezTo>
                      <a:cubicBezTo>
                        <a:pt x="30" y="33"/>
                        <a:pt x="30" y="34"/>
                        <a:pt x="29" y="34"/>
                      </a:cubicBezTo>
                      <a:close/>
                      <a:moveTo>
                        <a:pt x="4" y="26"/>
                      </a:moveTo>
                      <a:cubicBezTo>
                        <a:pt x="4" y="9"/>
                        <a:pt x="4" y="9"/>
                        <a:pt x="4" y="9"/>
                      </a:cubicBezTo>
                      <a:cubicBezTo>
                        <a:pt x="4" y="9"/>
                        <a:pt x="4" y="9"/>
                        <a:pt x="4" y="9"/>
                      </a:cubicBezTo>
                      <a:cubicBezTo>
                        <a:pt x="4" y="9"/>
                        <a:pt x="4" y="9"/>
                        <a:pt x="4" y="8"/>
                      </a:cubicBezTo>
                      <a:cubicBezTo>
                        <a:pt x="6" y="3"/>
                        <a:pt x="6" y="3"/>
                        <a:pt x="6" y="3"/>
                      </a:cubicBezTo>
                      <a:cubicBezTo>
                        <a:pt x="6" y="3"/>
                        <a:pt x="7" y="2"/>
                        <a:pt x="7" y="2"/>
                      </a:cubicBezTo>
                      <a:cubicBezTo>
                        <a:pt x="27" y="2"/>
                        <a:pt x="27" y="2"/>
                        <a:pt x="27" y="2"/>
                      </a:cubicBezTo>
                      <a:cubicBezTo>
                        <a:pt x="27" y="2"/>
                        <a:pt x="28" y="3"/>
                        <a:pt x="28" y="3"/>
                      </a:cubicBezTo>
                      <a:cubicBezTo>
                        <a:pt x="30" y="8"/>
                        <a:pt x="30" y="8"/>
                        <a:pt x="30" y="8"/>
                      </a:cubicBezTo>
                      <a:cubicBezTo>
                        <a:pt x="30" y="9"/>
                        <a:pt x="30" y="9"/>
                        <a:pt x="30" y="9"/>
                      </a:cubicBezTo>
                      <a:cubicBezTo>
                        <a:pt x="30" y="9"/>
                        <a:pt x="30" y="9"/>
                        <a:pt x="30" y="9"/>
                      </a:cubicBezTo>
                      <a:cubicBezTo>
                        <a:pt x="30" y="26"/>
                        <a:pt x="30" y="26"/>
                        <a:pt x="30" y="26"/>
                      </a:cubicBezTo>
                      <a:cubicBezTo>
                        <a:pt x="30" y="26"/>
                        <a:pt x="24" y="29"/>
                        <a:pt x="17" y="29"/>
                      </a:cubicBezTo>
                      <a:cubicBezTo>
                        <a:pt x="10" y="29"/>
                        <a:pt x="4" y="26"/>
                        <a:pt x="4" y="26"/>
                      </a:cubicBezTo>
                      <a:close/>
                      <a:moveTo>
                        <a:pt x="8" y="34"/>
                      </a:moveTo>
                      <a:cubicBezTo>
                        <a:pt x="7" y="35"/>
                        <a:pt x="7" y="35"/>
                        <a:pt x="6" y="35"/>
                      </a:cubicBezTo>
                      <a:cubicBezTo>
                        <a:pt x="6" y="35"/>
                        <a:pt x="5" y="35"/>
                        <a:pt x="5" y="34"/>
                      </a:cubicBezTo>
                      <a:cubicBezTo>
                        <a:pt x="4" y="34"/>
                        <a:pt x="4" y="33"/>
                        <a:pt x="4" y="33"/>
                      </a:cubicBezTo>
                      <a:cubicBezTo>
                        <a:pt x="4" y="32"/>
                        <a:pt x="4" y="31"/>
                        <a:pt x="5" y="31"/>
                      </a:cubicBezTo>
                      <a:cubicBezTo>
                        <a:pt x="5" y="30"/>
                        <a:pt x="7" y="30"/>
                        <a:pt x="8" y="31"/>
                      </a:cubicBezTo>
                      <a:cubicBezTo>
                        <a:pt x="8" y="31"/>
                        <a:pt x="9" y="32"/>
                        <a:pt x="9" y="33"/>
                      </a:cubicBezTo>
                      <a:cubicBezTo>
                        <a:pt x="9" y="33"/>
                        <a:pt x="8" y="34"/>
                        <a:pt x="8" y="34"/>
                      </a:cubicBezTo>
                      <a:close/>
                      <a:moveTo>
                        <a:pt x="33" y="8"/>
                      </a:moveTo>
                      <a:cubicBezTo>
                        <a:pt x="33" y="8"/>
                        <a:pt x="33" y="8"/>
                        <a:pt x="33" y="8"/>
                      </a:cubicBezTo>
                      <a:cubicBezTo>
                        <a:pt x="33" y="8"/>
                        <a:pt x="33" y="8"/>
                        <a:pt x="33" y="7"/>
                      </a:cubicBezTo>
                      <a:cubicBezTo>
                        <a:pt x="33" y="7"/>
                        <a:pt x="33" y="7"/>
                        <a:pt x="33" y="7"/>
                      </a:cubicBezTo>
                      <a:cubicBezTo>
                        <a:pt x="33" y="7"/>
                        <a:pt x="33" y="7"/>
                        <a:pt x="33" y="7"/>
                      </a:cubicBezTo>
                      <a:cubicBezTo>
                        <a:pt x="31" y="1"/>
                        <a:pt x="31" y="1"/>
                        <a:pt x="31" y="1"/>
                      </a:cubicBezTo>
                      <a:cubicBezTo>
                        <a:pt x="30" y="0"/>
                        <a:pt x="30" y="0"/>
                        <a:pt x="29" y="0"/>
                      </a:cubicBezTo>
                      <a:cubicBezTo>
                        <a:pt x="5" y="0"/>
                        <a:pt x="5" y="0"/>
                        <a:pt x="5" y="0"/>
                      </a:cubicBezTo>
                      <a:cubicBezTo>
                        <a:pt x="4" y="0"/>
                        <a:pt x="4" y="0"/>
                        <a:pt x="3" y="1"/>
                      </a:cubicBezTo>
                      <a:cubicBezTo>
                        <a:pt x="1" y="7"/>
                        <a:pt x="1" y="7"/>
                        <a:pt x="1" y="7"/>
                      </a:cubicBezTo>
                      <a:cubicBezTo>
                        <a:pt x="1" y="7"/>
                        <a:pt x="1" y="7"/>
                        <a:pt x="1" y="7"/>
                      </a:cubicBezTo>
                      <a:cubicBezTo>
                        <a:pt x="1" y="8"/>
                        <a:pt x="1" y="8"/>
                        <a:pt x="1" y="8"/>
                      </a:cubicBezTo>
                      <a:cubicBezTo>
                        <a:pt x="1" y="8"/>
                        <a:pt x="1" y="8"/>
                        <a:pt x="1" y="8"/>
                      </a:cubicBezTo>
                      <a:cubicBezTo>
                        <a:pt x="0" y="8"/>
                        <a:pt x="0" y="8"/>
                        <a:pt x="0" y="8"/>
                      </a:cubicBezTo>
                      <a:cubicBezTo>
                        <a:pt x="0" y="8"/>
                        <a:pt x="0" y="8"/>
                        <a:pt x="0" y="8"/>
                      </a:cubicBezTo>
                      <a:cubicBezTo>
                        <a:pt x="0" y="36"/>
                        <a:pt x="0" y="36"/>
                        <a:pt x="0" y="36"/>
                      </a:cubicBezTo>
                      <a:cubicBezTo>
                        <a:pt x="0" y="38"/>
                        <a:pt x="1" y="38"/>
                        <a:pt x="3" y="38"/>
                      </a:cubicBezTo>
                      <a:cubicBezTo>
                        <a:pt x="31" y="38"/>
                        <a:pt x="31" y="38"/>
                        <a:pt x="31" y="38"/>
                      </a:cubicBezTo>
                      <a:cubicBezTo>
                        <a:pt x="33" y="38"/>
                        <a:pt x="33" y="38"/>
                        <a:pt x="33" y="36"/>
                      </a:cubicBezTo>
                      <a:cubicBezTo>
                        <a:pt x="33" y="8"/>
                        <a:pt x="33" y="8"/>
                        <a:pt x="33" y="8"/>
                      </a:cubicBezTo>
                      <a:cubicBezTo>
                        <a:pt x="33" y="8"/>
                        <a:pt x="33" y="8"/>
                        <a:pt x="33" y="8"/>
                      </a:cubicBezTo>
                      <a:cubicBezTo>
                        <a:pt x="33" y="8"/>
                        <a:pt x="33" y="8"/>
                        <a:pt x="33" y="8"/>
                      </a:cubicBezTo>
                      <a:close/>
                      <a:moveTo>
                        <a:pt x="24" y="40"/>
                      </a:moveTo>
                      <a:cubicBezTo>
                        <a:pt x="30" y="40"/>
                        <a:pt x="30" y="40"/>
                        <a:pt x="30" y="40"/>
                      </a:cubicBezTo>
                      <a:cubicBezTo>
                        <a:pt x="30" y="43"/>
                        <a:pt x="30" y="43"/>
                        <a:pt x="30" y="43"/>
                      </a:cubicBezTo>
                      <a:cubicBezTo>
                        <a:pt x="30" y="45"/>
                        <a:pt x="29" y="46"/>
                        <a:pt x="27" y="46"/>
                      </a:cubicBezTo>
                      <a:cubicBezTo>
                        <a:pt x="26" y="46"/>
                        <a:pt x="24" y="45"/>
                        <a:pt x="24" y="43"/>
                      </a:cubicBezTo>
                      <a:lnTo>
                        <a:pt x="24" y="40"/>
                      </a:lnTo>
                      <a:close/>
                      <a:moveTo>
                        <a:pt x="26" y="7"/>
                      </a:moveTo>
                      <a:cubicBezTo>
                        <a:pt x="26" y="8"/>
                        <a:pt x="25" y="8"/>
                        <a:pt x="24" y="8"/>
                      </a:cubicBezTo>
                      <a:cubicBezTo>
                        <a:pt x="10" y="8"/>
                        <a:pt x="10" y="8"/>
                        <a:pt x="10" y="8"/>
                      </a:cubicBezTo>
                      <a:cubicBezTo>
                        <a:pt x="9" y="8"/>
                        <a:pt x="8" y="8"/>
                        <a:pt x="8" y="7"/>
                      </a:cubicBezTo>
                      <a:cubicBezTo>
                        <a:pt x="8" y="6"/>
                        <a:pt x="9" y="5"/>
                        <a:pt x="10" y="5"/>
                      </a:cubicBezTo>
                      <a:cubicBezTo>
                        <a:pt x="24" y="5"/>
                        <a:pt x="24" y="5"/>
                        <a:pt x="24" y="5"/>
                      </a:cubicBezTo>
                      <a:cubicBezTo>
                        <a:pt x="25" y="5"/>
                        <a:pt x="26" y="6"/>
                        <a:pt x="26" y="7"/>
                      </a:cubicBezTo>
                      <a:close/>
                      <a:moveTo>
                        <a:pt x="4" y="40"/>
                      </a:moveTo>
                      <a:cubicBezTo>
                        <a:pt x="10" y="40"/>
                        <a:pt x="10" y="40"/>
                        <a:pt x="10" y="40"/>
                      </a:cubicBezTo>
                      <a:cubicBezTo>
                        <a:pt x="10" y="43"/>
                        <a:pt x="10" y="43"/>
                        <a:pt x="10" y="43"/>
                      </a:cubicBezTo>
                      <a:cubicBezTo>
                        <a:pt x="10" y="45"/>
                        <a:pt x="8" y="46"/>
                        <a:pt x="7" y="46"/>
                      </a:cubicBezTo>
                      <a:cubicBezTo>
                        <a:pt x="5" y="46"/>
                        <a:pt x="4" y="45"/>
                        <a:pt x="4" y="43"/>
                      </a:cubicBezTo>
                      <a:lnTo>
                        <a:pt x="4" y="40"/>
                      </a:lnTo>
                      <a:close/>
                    </a:path>
                  </a:pathLst>
                </a:custGeom>
                <a:solidFill>
                  <a:srgbClr val="319EB7"/>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9" name="Straight Arrow Connector 28">
                  <a:extLst>
                    <a:ext uri="{FF2B5EF4-FFF2-40B4-BE49-F238E27FC236}">
                      <a16:creationId xmlns:a16="http://schemas.microsoft.com/office/drawing/2014/main" id="{33FF39FC-E273-417E-8CE5-3EBBDC3B2C75}"/>
                    </a:ext>
                  </a:extLst>
                </p:cNvPr>
                <p:cNvCxnSpPr/>
                <p:nvPr/>
              </p:nvCxnSpPr>
              <p:spPr>
                <a:xfrm flipV="1">
                  <a:off x="3586339" y="7900720"/>
                  <a:ext cx="612648" cy="283464"/>
                </a:xfrm>
                <a:prstGeom prst="straightConnector1">
                  <a:avLst/>
                </a:prstGeom>
                <a:ln w="28575">
                  <a:solidFill>
                    <a:srgbClr val="319EB7"/>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ACBEFA7F-B967-4EAC-8D75-49E80843CAF8}"/>
                  </a:ext>
                </a:extLst>
              </p:cNvPr>
              <p:cNvSpPr txBox="1"/>
              <p:nvPr/>
            </p:nvSpPr>
            <p:spPr>
              <a:xfrm>
                <a:off x="2745769" y="8937032"/>
                <a:ext cx="2286321" cy="4590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rPr>
                  <a:t>Funding recipients collaborate to provide more options.</a:t>
                </a:r>
                <a:endParaRPr kumimoji="0" lang="en-US" sz="1400" b="0" i="0"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endParaRPr>
              </a:p>
            </p:txBody>
          </p:sp>
        </p:grpSp>
      </p:grpSp>
      <p:grpSp>
        <p:nvGrpSpPr>
          <p:cNvPr id="30" name="Group 29">
            <a:extLst>
              <a:ext uri="{FF2B5EF4-FFF2-40B4-BE49-F238E27FC236}">
                <a16:creationId xmlns:a16="http://schemas.microsoft.com/office/drawing/2014/main" id="{ED79E3B7-C46A-4CAD-9431-80D0F46CB847}"/>
              </a:ext>
            </a:extLst>
          </p:cNvPr>
          <p:cNvGrpSpPr/>
          <p:nvPr/>
        </p:nvGrpSpPr>
        <p:grpSpPr>
          <a:xfrm>
            <a:off x="8137262" y="2075074"/>
            <a:ext cx="3017520" cy="3931920"/>
            <a:chOff x="8452978" y="2734480"/>
            <a:chExt cx="2482009" cy="3212056"/>
          </a:xfrm>
        </p:grpSpPr>
        <p:sp>
          <p:nvSpPr>
            <p:cNvPr id="31" name="Rectangle: Rounded Corners 30">
              <a:extLst>
                <a:ext uri="{FF2B5EF4-FFF2-40B4-BE49-F238E27FC236}">
                  <a16:creationId xmlns:a16="http://schemas.microsoft.com/office/drawing/2014/main" id="{A9F97DB6-3267-4158-9E38-AE2EB93A0B91}"/>
                </a:ext>
              </a:extLst>
            </p:cNvPr>
            <p:cNvSpPr/>
            <p:nvPr/>
          </p:nvSpPr>
          <p:spPr>
            <a:xfrm>
              <a:off x="8452978" y="2734480"/>
              <a:ext cx="2482009" cy="3212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2" name="Group 31">
              <a:extLst>
                <a:ext uri="{FF2B5EF4-FFF2-40B4-BE49-F238E27FC236}">
                  <a16:creationId xmlns:a16="http://schemas.microsoft.com/office/drawing/2014/main" id="{839524C3-1A13-4AE9-AE76-F41C7BBCE912}"/>
                </a:ext>
              </a:extLst>
            </p:cNvPr>
            <p:cNvGrpSpPr/>
            <p:nvPr/>
          </p:nvGrpSpPr>
          <p:grpSpPr>
            <a:xfrm>
              <a:off x="8530303" y="2842274"/>
              <a:ext cx="2327355" cy="2872263"/>
              <a:chOff x="5264093" y="6493070"/>
              <a:chExt cx="2327355" cy="2872263"/>
            </a:xfrm>
          </p:grpSpPr>
          <p:sp>
            <p:nvSpPr>
              <p:cNvPr id="33" name="TextBox 32">
                <a:extLst>
                  <a:ext uri="{FF2B5EF4-FFF2-40B4-BE49-F238E27FC236}">
                    <a16:creationId xmlns:a16="http://schemas.microsoft.com/office/drawing/2014/main" id="{62C5D980-6649-4F11-99AD-A7F4EF790C84}"/>
                  </a:ext>
                </a:extLst>
              </p:cNvPr>
              <p:cNvSpPr txBox="1"/>
              <p:nvPr/>
            </p:nvSpPr>
            <p:spPr>
              <a:xfrm>
                <a:off x="5264093" y="6493070"/>
                <a:ext cx="2327355" cy="3243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rPr>
                  <a:t>Availability</a:t>
                </a:r>
                <a:endPar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endParaRPr>
              </a:p>
            </p:txBody>
          </p:sp>
          <p:grpSp>
            <p:nvGrpSpPr>
              <p:cNvPr id="34" name="Group 33">
                <a:extLst>
                  <a:ext uri="{FF2B5EF4-FFF2-40B4-BE49-F238E27FC236}">
                    <a16:creationId xmlns:a16="http://schemas.microsoft.com/office/drawing/2014/main" id="{AE92F000-F71F-4874-B2C3-0E63F63C41AB}"/>
                  </a:ext>
                </a:extLst>
              </p:cNvPr>
              <p:cNvGrpSpPr/>
              <p:nvPr/>
            </p:nvGrpSpPr>
            <p:grpSpPr>
              <a:xfrm>
                <a:off x="5547967" y="7054375"/>
                <a:ext cx="1777482" cy="1516515"/>
                <a:chOff x="5541693" y="6992145"/>
                <a:chExt cx="1777482" cy="1516515"/>
              </a:xfrm>
            </p:grpSpPr>
            <p:sp>
              <p:nvSpPr>
                <p:cNvPr id="36" name="Freeform 103">
                  <a:extLst>
                    <a:ext uri="{FF2B5EF4-FFF2-40B4-BE49-F238E27FC236}">
                      <a16:creationId xmlns:a16="http://schemas.microsoft.com/office/drawing/2014/main" id="{922B8DF0-7027-482F-AB46-A7E8E426150C}"/>
                    </a:ext>
                  </a:extLst>
                </p:cNvPr>
                <p:cNvSpPr>
                  <a:spLocks noEditPoints="1"/>
                </p:cNvSpPr>
                <p:nvPr/>
              </p:nvSpPr>
              <p:spPr bwMode="auto">
                <a:xfrm>
                  <a:off x="6258904" y="7583147"/>
                  <a:ext cx="320040" cy="457200"/>
                </a:xfrm>
                <a:custGeom>
                  <a:avLst/>
                  <a:gdLst/>
                  <a:ahLst/>
                  <a:cxnLst>
                    <a:cxn ang="0">
                      <a:pos x="28" y="35"/>
                    </a:cxn>
                    <a:cxn ang="0">
                      <a:pos x="25" y="33"/>
                    </a:cxn>
                    <a:cxn ang="0">
                      <a:pos x="29" y="31"/>
                    </a:cxn>
                    <a:cxn ang="0">
                      <a:pos x="29" y="34"/>
                    </a:cxn>
                    <a:cxn ang="0">
                      <a:pos x="4" y="9"/>
                    </a:cxn>
                    <a:cxn ang="0">
                      <a:pos x="4" y="8"/>
                    </a:cxn>
                    <a:cxn ang="0">
                      <a:pos x="7" y="2"/>
                    </a:cxn>
                    <a:cxn ang="0">
                      <a:pos x="28" y="3"/>
                    </a:cxn>
                    <a:cxn ang="0">
                      <a:pos x="30" y="9"/>
                    </a:cxn>
                    <a:cxn ang="0">
                      <a:pos x="30" y="26"/>
                    </a:cxn>
                    <a:cxn ang="0">
                      <a:pos x="4" y="26"/>
                    </a:cxn>
                    <a:cxn ang="0">
                      <a:pos x="6" y="35"/>
                    </a:cxn>
                    <a:cxn ang="0">
                      <a:pos x="4" y="33"/>
                    </a:cxn>
                    <a:cxn ang="0">
                      <a:pos x="8" y="31"/>
                    </a:cxn>
                    <a:cxn ang="0">
                      <a:pos x="8" y="34"/>
                    </a:cxn>
                    <a:cxn ang="0">
                      <a:pos x="33" y="8"/>
                    </a:cxn>
                    <a:cxn ang="0">
                      <a:pos x="33" y="7"/>
                    </a:cxn>
                    <a:cxn ang="0">
                      <a:pos x="31" y="1"/>
                    </a:cxn>
                    <a:cxn ang="0">
                      <a:pos x="5" y="0"/>
                    </a:cxn>
                    <a:cxn ang="0">
                      <a:pos x="1" y="7"/>
                    </a:cxn>
                    <a:cxn ang="0">
                      <a:pos x="1" y="8"/>
                    </a:cxn>
                    <a:cxn ang="0">
                      <a:pos x="0" y="8"/>
                    </a:cxn>
                    <a:cxn ang="0">
                      <a:pos x="0" y="36"/>
                    </a:cxn>
                    <a:cxn ang="0">
                      <a:pos x="31" y="38"/>
                    </a:cxn>
                    <a:cxn ang="0">
                      <a:pos x="33" y="8"/>
                    </a:cxn>
                    <a:cxn ang="0">
                      <a:pos x="33" y="8"/>
                    </a:cxn>
                    <a:cxn ang="0">
                      <a:pos x="30" y="40"/>
                    </a:cxn>
                    <a:cxn ang="0">
                      <a:pos x="27" y="46"/>
                    </a:cxn>
                    <a:cxn ang="0">
                      <a:pos x="24" y="40"/>
                    </a:cxn>
                    <a:cxn ang="0">
                      <a:pos x="24" y="8"/>
                    </a:cxn>
                    <a:cxn ang="0">
                      <a:pos x="8" y="7"/>
                    </a:cxn>
                    <a:cxn ang="0">
                      <a:pos x="24" y="5"/>
                    </a:cxn>
                    <a:cxn ang="0">
                      <a:pos x="4" y="40"/>
                    </a:cxn>
                    <a:cxn ang="0">
                      <a:pos x="10" y="43"/>
                    </a:cxn>
                    <a:cxn ang="0">
                      <a:pos x="4" y="43"/>
                    </a:cxn>
                  </a:cxnLst>
                  <a:rect l="0" t="0" r="r" b="b"/>
                  <a:pathLst>
                    <a:path w="33" h="46">
                      <a:moveTo>
                        <a:pt x="29" y="34"/>
                      </a:moveTo>
                      <a:cubicBezTo>
                        <a:pt x="29" y="35"/>
                        <a:pt x="28" y="35"/>
                        <a:pt x="28" y="35"/>
                      </a:cubicBezTo>
                      <a:cubicBezTo>
                        <a:pt x="27" y="35"/>
                        <a:pt x="26" y="35"/>
                        <a:pt x="26" y="34"/>
                      </a:cubicBezTo>
                      <a:cubicBezTo>
                        <a:pt x="26" y="34"/>
                        <a:pt x="25" y="33"/>
                        <a:pt x="25" y="33"/>
                      </a:cubicBezTo>
                      <a:cubicBezTo>
                        <a:pt x="25" y="32"/>
                        <a:pt x="26" y="31"/>
                        <a:pt x="26" y="31"/>
                      </a:cubicBezTo>
                      <a:cubicBezTo>
                        <a:pt x="27" y="30"/>
                        <a:pt x="29" y="30"/>
                        <a:pt x="29" y="31"/>
                      </a:cubicBezTo>
                      <a:cubicBezTo>
                        <a:pt x="30" y="31"/>
                        <a:pt x="30" y="32"/>
                        <a:pt x="30" y="33"/>
                      </a:cubicBezTo>
                      <a:cubicBezTo>
                        <a:pt x="30" y="33"/>
                        <a:pt x="30" y="34"/>
                        <a:pt x="29" y="34"/>
                      </a:cubicBezTo>
                      <a:close/>
                      <a:moveTo>
                        <a:pt x="4" y="26"/>
                      </a:moveTo>
                      <a:cubicBezTo>
                        <a:pt x="4" y="9"/>
                        <a:pt x="4" y="9"/>
                        <a:pt x="4" y="9"/>
                      </a:cubicBezTo>
                      <a:cubicBezTo>
                        <a:pt x="4" y="9"/>
                        <a:pt x="4" y="9"/>
                        <a:pt x="4" y="9"/>
                      </a:cubicBezTo>
                      <a:cubicBezTo>
                        <a:pt x="4" y="9"/>
                        <a:pt x="4" y="9"/>
                        <a:pt x="4" y="8"/>
                      </a:cubicBezTo>
                      <a:cubicBezTo>
                        <a:pt x="6" y="3"/>
                        <a:pt x="6" y="3"/>
                        <a:pt x="6" y="3"/>
                      </a:cubicBezTo>
                      <a:cubicBezTo>
                        <a:pt x="6" y="3"/>
                        <a:pt x="7" y="2"/>
                        <a:pt x="7" y="2"/>
                      </a:cubicBezTo>
                      <a:cubicBezTo>
                        <a:pt x="27" y="2"/>
                        <a:pt x="27" y="2"/>
                        <a:pt x="27" y="2"/>
                      </a:cubicBezTo>
                      <a:cubicBezTo>
                        <a:pt x="27" y="2"/>
                        <a:pt x="28" y="3"/>
                        <a:pt x="28" y="3"/>
                      </a:cubicBezTo>
                      <a:cubicBezTo>
                        <a:pt x="30" y="8"/>
                        <a:pt x="30" y="8"/>
                        <a:pt x="30" y="8"/>
                      </a:cubicBezTo>
                      <a:cubicBezTo>
                        <a:pt x="30" y="9"/>
                        <a:pt x="30" y="9"/>
                        <a:pt x="30" y="9"/>
                      </a:cubicBezTo>
                      <a:cubicBezTo>
                        <a:pt x="30" y="9"/>
                        <a:pt x="30" y="9"/>
                        <a:pt x="30" y="9"/>
                      </a:cubicBezTo>
                      <a:cubicBezTo>
                        <a:pt x="30" y="26"/>
                        <a:pt x="30" y="26"/>
                        <a:pt x="30" y="26"/>
                      </a:cubicBezTo>
                      <a:cubicBezTo>
                        <a:pt x="30" y="26"/>
                        <a:pt x="24" y="29"/>
                        <a:pt x="17" y="29"/>
                      </a:cubicBezTo>
                      <a:cubicBezTo>
                        <a:pt x="10" y="29"/>
                        <a:pt x="4" y="26"/>
                        <a:pt x="4" y="26"/>
                      </a:cubicBezTo>
                      <a:close/>
                      <a:moveTo>
                        <a:pt x="8" y="34"/>
                      </a:moveTo>
                      <a:cubicBezTo>
                        <a:pt x="7" y="35"/>
                        <a:pt x="7" y="35"/>
                        <a:pt x="6" y="35"/>
                      </a:cubicBezTo>
                      <a:cubicBezTo>
                        <a:pt x="6" y="35"/>
                        <a:pt x="5" y="35"/>
                        <a:pt x="5" y="34"/>
                      </a:cubicBezTo>
                      <a:cubicBezTo>
                        <a:pt x="4" y="34"/>
                        <a:pt x="4" y="33"/>
                        <a:pt x="4" y="33"/>
                      </a:cubicBezTo>
                      <a:cubicBezTo>
                        <a:pt x="4" y="32"/>
                        <a:pt x="4" y="31"/>
                        <a:pt x="5" y="31"/>
                      </a:cubicBezTo>
                      <a:cubicBezTo>
                        <a:pt x="5" y="30"/>
                        <a:pt x="7" y="30"/>
                        <a:pt x="8" y="31"/>
                      </a:cubicBezTo>
                      <a:cubicBezTo>
                        <a:pt x="8" y="31"/>
                        <a:pt x="9" y="32"/>
                        <a:pt x="9" y="33"/>
                      </a:cubicBezTo>
                      <a:cubicBezTo>
                        <a:pt x="9" y="33"/>
                        <a:pt x="8" y="34"/>
                        <a:pt x="8" y="34"/>
                      </a:cubicBezTo>
                      <a:close/>
                      <a:moveTo>
                        <a:pt x="33" y="8"/>
                      </a:moveTo>
                      <a:cubicBezTo>
                        <a:pt x="33" y="8"/>
                        <a:pt x="33" y="8"/>
                        <a:pt x="33" y="8"/>
                      </a:cubicBezTo>
                      <a:cubicBezTo>
                        <a:pt x="33" y="8"/>
                        <a:pt x="33" y="8"/>
                        <a:pt x="33" y="7"/>
                      </a:cubicBezTo>
                      <a:cubicBezTo>
                        <a:pt x="33" y="7"/>
                        <a:pt x="33" y="7"/>
                        <a:pt x="33" y="7"/>
                      </a:cubicBezTo>
                      <a:cubicBezTo>
                        <a:pt x="33" y="7"/>
                        <a:pt x="33" y="7"/>
                        <a:pt x="33" y="7"/>
                      </a:cubicBezTo>
                      <a:cubicBezTo>
                        <a:pt x="31" y="1"/>
                        <a:pt x="31" y="1"/>
                        <a:pt x="31" y="1"/>
                      </a:cubicBezTo>
                      <a:cubicBezTo>
                        <a:pt x="30" y="0"/>
                        <a:pt x="30" y="0"/>
                        <a:pt x="29" y="0"/>
                      </a:cubicBezTo>
                      <a:cubicBezTo>
                        <a:pt x="5" y="0"/>
                        <a:pt x="5" y="0"/>
                        <a:pt x="5" y="0"/>
                      </a:cubicBezTo>
                      <a:cubicBezTo>
                        <a:pt x="4" y="0"/>
                        <a:pt x="4" y="0"/>
                        <a:pt x="3" y="1"/>
                      </a:cubicBezTo>
                      <a:cubicBezTo>
                        <a:pt x="1" y="7"/>
                        <a:pt x="1" y="7"/>
                        <a:pt x="1" y="7"/>
                      </a:cubicBezTo>
                      <a:cubicBezTo>
                        <a:pt x="1" y="7"/>
                        <a:pt x="1" y="7"/>
                        <a:pt x="1" y="7"/>
                      </a:cubicBezTo>
                      <a:cubicBezTo>
                        <a:pt x="1" y="8"/>
                        <a:pt x="1" y="8"/>
                        <a:pt x="1" y="8"/>
                      </a:cubicBezTo>
                      <a:cubicBezTo>
                        <a:pt x="1" y="8"/>
                        <a:pt x="1" y="8"/>
                        <a:pt x="1" y="8"/>
                      </a:cubicBezTo>
                      <a:cubicBezTo>
                        <a:pt x="0" y="8"/>
                        <a:pt x="0" y="8"/>
                        <a:pt x="0" y="8"/>
                      </a:cubicBezTo>
                      <a:cubicBezTo>
                        <a:pt x="0" y="8"/>
                        <a:pt x="0" y="8"/>
                        <a:pt x="0" y="8"/>
                      </a:cubicBezTo>
                      <a:cubicBezTo>
                        <a:pt x="0" y="36"/>
                        <a:pt x="0" y="36"/>
                        <a:pt x="0" y="36"/>
                      </a:cubicBezTo>
                      <a:cubicBezTo>
                        <a:pt x="0" y="38"/>
                        <a:pt x="1" y="38"/>
                        <a:pt x="3" y="38"/>
                      </a:cubicBezTo>
                      <a:cubicBezTo>
                        <a:pt x="31" y="38"/>
                        <a:pt x="31" y="38"/>
                        <a:pt x="31" y="38"/>
                      </a:cubicBezTo>
                      <a:cubicBezTo>
                        <a:pt x="33" y="38"/>
                        <a:pt x="33" y="38"/>
                        <a:pt x="33" y="36"/>
                      </a:cubicBezTo>
                      <a:cubicBezTo>
                        <a:pt x="33" y="8"/>
                        <a:pt x="33" y="8"/>
                        <a:pt x="33" y="8"/>
                      </a:cubicBezTo>
                      <a:cubicBezTo>
                        <a:pt x="33" y="8"/>
                        <a:pt x="33" y="8"/>
                        <a:pt x="33" y="8"/>
                      </a:cubicBezTo>
                      <a:cubicBezTo>
                        <a:pt x="33" y="8"/>
                        <a:pt x="33" y="8"/>
                        <a:pt x="33" y="8"/>
                      </a:cubicBezTo>
                      <a:close/>
                      <a:moveTo>
                        <a:pt x="24" y="40"/>
                      </a:moveTo>
                      <a:cubicBezTo>
                        <a:pt x="30" y="40"/>
                        <a:pt x="30" y="40"/>
                        <a:pt x="30" y="40"/>
                      </a:cubicBezTo>
                      <a:cubicBezTo>
                        <a:pt x="30" y="43"/>
                        <a:pt x="30" y="43"/>
                        <a:pt x="30" y="43"/>
                      </a:cubicBezTo>
                      <a:cubicBezTo>
                        <a:pt x="30" y="45"/>
                        <a:pt x="29" y="46"/>
                        <a:pt x="27" y="46"/>
                      </a:cubicBezTo>
                      <a:cubicBezTo>
                        <a:pt x="26" y="46"/>
                        <a:pt x="24" y="45"/>
                        <a:pt x="24" y="43"/>
                      </a:cubicBezTo>
                      <a:lnTo>
                        <a:pt x="24" y="40"/>
                      </a:lnTo>
                      <a:close/>
                      <a:moveTo>
                        <a:pt x="26" y="7"/>
                      </a:moveTo>
                      <a:cubicBezTo>
                        <a:pt x="26" y="8"/>
                        <a:pt x="25" y="8"/>
                        <a:pt x="24" y="8"/>
                      </a:cubicBezTo>
                      <a:cubicBezTo>
                        <a:pt x="10" y="8"/>
                        <a:pt x="10" y="8"/>
                        <a:pt x="10" y="8"/>
                      </a:cubicBezTo>
                      <a:cubicBezTo>
                        <a:pt x="9" y="8"/>
                        <a:pt x="8" y="8"/>
                        <a:pt x="8" y="7"/>
                      </a:cubicBezTo>
                      <a:cubicBezTo>
                        <a:pt x="8" y="6"/>
                        <a:pt x="9" y="5"/>
                        <a:pt x="10" y="5"/>
                      </a:cubicBezTo>
                      <a:cubicBezTo>
                        <a:pt x="24" y="5"/>
                        <a:pt x="24" y="5"/>
                        <a:pt x="24" y="5"/>
                      </a:cubicBezTo>
                      <a:cubicBezTo>
                        <a:pt x="25" y="5"/>
                        <a:pt x="26" y="6"/>
                        <a:pt x="26" y="7"/>
                      </a:cubicBezTo>
                      <a:close/>
                      <a:moveTo>
                        <a:pt x="4" y="40"/>
                      </a:moveTo>
                      <a:cubicBezTo>
                        <a:pt x="10" y="40"/>
                        <a:pt x="10" y="40"/>
                        <a:pt x="10" y="40"/>
                      </a:cubicBezTo>
                      <a:cubicBezTo>
                        <a:pt x="10" y="43"/>
                        <a:pt x="10" y="43"/>
                        <a:pt x="10" y="43"/>
                      </a:cubicBezTo>
                      <a:cubicBezTo>
                        <a:pt x="10" y="45"/>
                        <a:pt x="8" y="46"/>
                        <a:pt x="7" y="46"/>
                      </a:cubicBezTo>
                      <a:cubicBezTo>
                        <a:pt x="5" y="46"/>
                        <a:pt x="4" y="45"/>
                        <a:pt x="4" y="43"/>
                      </a:cubicBezTo>
                      <a:lnTo>
                        <a:pt x="4" y="40"/>
                      </a:lnTo>
                      <a:close/>
                    </a:path>
                  </a:pathLst>
                </a:custGeom>
                <a:solidFill>
                  <a:srgbClr val="716092"/>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Freeform 104">
                  <a:extLst>
                    <a:ext uri="{FF2B5EF4-FFF2-40B4-BE49-F238E27FC236}">
                      <a16:creationId xmlns:a16="http://schemas.microsoft.com/office/drawing/2014/main" id="{44CAD0DA-9A24-41F8-B71F-D1AE721F52D3}"/>
                    </a:ext>
                  </a:extLst>
                </p:cNvPr>
                <p:cNvSpPr>
                  <a:spLocks noEditPoints="1"/>
                </p:cNvSpPr>
                <p:nvPr/>
              </p:nvSpPr>
              <p:spPr bwMode="auto">
                <a:xfrm>
                  <a:off x="6830225" y="6993733"/>
                  <a:ext cx="488950" cy="454025"/>
                </a:xfrm>
                <a:custGeom>
                  <a:avLst/>
                  <a:gdLst/>
                  <a:ahLst/>
                  <a:cxnLst>
                    <a:cxn ang="0">
                      <a:pos x="258" y="98"/>
                    </a:cxn>
                    <a:cxn ang="0">
                      <a:pos x="226" y="72"/>
                    </a:cxn>
                    <a:cxn ang="0">
                      <a:pos x="226" y="72"/>
                    </a:cxn>
                    <a:cxn ang="0">
                      <a:pos x="225" y="72"/>
                    </a:cxn>
                    <a:cxn ang="0">
                      <a:pos x="205" y="72"/>
                    </a:cxn>
                    <a:cxn ang="0">
                      <a:pos x="187" y="95"/>
                    </a:cxn>
                    <a:cxn ang="0">
                      <a:pos x="169" y="72"/>
                    </a:cxn>
                    <a:cxn ang="0">
                      <a:pos x="149" y="72"/>
                    </a:cxn>
                    <a:cxn ang="0">
                      <a:pos x="148" y="72"/>
                    </a:cxn>
                    <a:cxn ang="0">
                      <a:pos x="148" y="72"/>
                    </a:cxn>
                    <a:cxn ang="0">
                      <a:pos x="131" y="76"/>
                    </a:cxn>
                    <a:cxn ang="0">
                      <a:pos x="137" y="88"/>
                    </a:cxn>
                    <a:cxn ang="0">
                      <a:pos x="138" y="90"/>
                    </a:cxn>
                    <a:cxn ang="0">
                      <a:pos x="170" y="193"/>
                    </a:cxn>
                    <a:cxn ang="0">
                      <a:pos x="153" y="225"/>
                    </a:cxn>
                    <a:cxn ang="0">
                      <a:pos x="148" y="227"/>
                    </a:cxn>
                    <a:cxn ang="0">
                      <a:pos x="147" y="240"/>
                    </a:cxn>
                    <a:cxn ang="0">
                      <a:pos x="227" y="196"/>
                    </a:cxn>
                    <a:cxn ang="0">
                      <a:pos x="227" y="124"/>
                    </a:cxn>
                    <a:cxn ang="0">
                      <a:pos x="235" y="124"/>
                    </a:cxn>
                    <a:cxn ang="0">
                      <a:pos x="236" y="124"/>
                    </a:cxn>
                    <a:cxn ang="0">
                      <a:pos x="243" y="174"/>
                    </a:cxn>
                    <a:cxn ang="0">
                      <a:pos x="259" y="110"/>
                    </a:cxn>
                    <a:cxn ang="0">
                      <a:pos x="258" y="98"/>
                    </a:cxn>
                    <a:cxn ang="0">
                      <a:pos x="187" y="61"/>
                    </a:cxn>
                    <a:cxn ang="0">
                      <a:pos x="218" y="30"/>
                    </a:cxn>
                    <a:cxn ang="0">
                      <a:pos x="187" y="0"/>
                    </a:cxn>
                    <a:cxn ang="0">
                      <a:pos x="156" y="30"/>
                    </a:cxn>
                    <a:cxn ang="0">
                      <a:pos x="187" y="61"/>
                    </a:cxn>
                    <a:cxn ang="0">
                      <a:pos x="69" y="61"/>
                    </a:cxn>
                    <a:cxn ang="0">
                      <a:pos x="100" y="30"/>
                    </a:cxn>
                    <a:cxn ang="0">
                      <a:pos x="69" y="0"/>
                    </a:cxn>
                    <a:cxn ang="0">
                      <a:pos x="39" y="30"/>
                    </a:cxn>
                    <a:cxn ang="0">
                      <a:pos x="69" y="61"/>
                    </a:cxn>
                    <a:cxn ang="0">
                      <a:pos x="149" y="213"/>
                    </a:cxn>
                    <a:cxn ang="0">
                      <a:pos x="145" y="213"/>
                    </a:cxn>
                    <a:cxn ang="0">
                      <a:pos x="133" y="204"/>
                    </a:cxn>
                    <a:cxn ang="0">
                      <a:pos x="108" y="120"/>
                    </a:cxn>
                    <a:cxn ang="0">
                      <a:pos x="97" y="120"/>
                    </a:cxn>
                    <a:cxn ang="0">
                      <a:pos x="125" y="241"/>
                    </a:cxn>
                    <a:cxn ang="0">
                      <a:pos x="25" y="190"/>
                    </a:cxn>
                    <a:cxn ang="0">
                      <a:pos x="41" y="120"/>
                    </a:cxn>
                    <a:cxn ang="0">
                      <a:pos x="30" y="120"/>
                    </a:cxn>
                    <a:cxn ang="0">
                      <a:pos x="14" y="174"/>
                    </a:cxn>
                    <a:cxn ang="0">
                      <a:pos x="0" y="134"/>
                    </a:cxn>
                    <a:cxn ang="0">
                      <a:pos x="12" y="93"/>
                    </a:cxn>
                    <a:cxn ang="0">
                      <a:pos x="13" y="93"/>
                    </a:cxn>
                    <a:cxn ang="0">
                      <a:pos x="39" y="72"/>
                    </a:cxn>
                    <a:cxn ang="0">
                      <a:pos x="69" y="72"/>
                    </a:cxn>
                    <a:cxn ang="0">
                      <a:pos x="99" y="72"/>
                    </a:cxn>
                    <a:cxn ang="0">
                      <a:pos x="126" y="93"/>
                    </a:cxn>
                    <a:cxn ang="0">
                      <a:pos x="126" y="93"/>
                    </a:cxn>
                    <a:cxn ang="0">
                      <a:pos x="157" y="197"/>
                    </a:cxn>
                    <a:cxn ang="0">
                      <a:pos x="149" y="213"/>
                    </a:cxn>
                  </a:cxnLst>
                  <a:rect l="0" t="0" r="r" b="b"/>
                  <a:pathLst>
                    <a:path w="259" h="241">
                      <a:moveTo>
                        <a:pt x="258" y="98"/>
                      </a:moveTo>
                      <a:cubicBezTo>
                        <a:pt x="255" y="83"/>
                        <a:pt x="242" y="72"/>
                        <a:pt x="226" y="72"/>
                      </a:cubicBezTo>
                      <a:cubicBezTo>
                        <a:pt x="226" y="72"/>
                        <a:pt x="226" y="72"/>
                        <a:pt x="226" y="72"/>
                      </a:cubicBezTo>
                      <a:cubicBezTo>
                        <a:pt x="225" y="72"/>
                        <a:pt x="225" y="72"/>
                        <a:pt x="225" y="72"/>
                      </a:cubicBezTo>
                      <a:cubicBezTo>
                        <a:pt x="205" y="72"/>
                        <a:pt x="205" y="72"/>
                        <a:pt x="205" y="72"/>
                      </a:cubicBezTo>
                      <a:cubicBezTo>
                        <a:pt x="187" y="95"/>
                        <a:pt x="187" y="95"/>
                        <a:pt x="187" y="95"/>
                      </a:cubicBezTo>
                      <a:cubicBezTo>
                        <a:pt x="169" y="72"/>
                        <a:pt x="169" y="72"/>
                        <a:pt x="169" y="72"/>
                      </a:cubicBezTo>
                      <a:cubicBezTo>
                        <a:pt x="149" y="72"/>
                        <a:pt x="149" y="72"/>
                        <a:pt x="149" y="72"/>
                      </a:cubicBezTo>
                      <a:cubicBezTo>
                        <a:pt x="149" y="72"/>
                        <a:pt x="149" y="72"/>
                        <a:pt x="148" y="72"/>
                      </a:cubicBezTo>
                      <a:cubicBezTo>
                        <a:pt x="148" y="72"/>
                        <a:pt x="148" y="72"/>
                        <a:pt x="148" y="72"/>
                      </a:cubicBezTo>
                      <a:cubicBezTo>
                        <a:pt x="142" y="72"/>
                        <a:pt x="136" y="73"/>
                        <a:pt x="131" y="76"/>
                      </a:cubicBezTo>
                      <a:cubicBezTo>
                        <a:pt x="134" y="80"/>
                        <a:pt x="136" y="84"/>
                        <a:pt x="137" y="88"/>
                      </a:cubicBezTo>
                      <a:cubicBezTo>
                        <a:pt x="138" y="88"/>
                        <a:pt x="138" y="89"/>
                        <a:pt x="138" y="90"/>
                      </a:cubicBezTo>
                      <a:cubicBezTo>
                        <a:pt x="170" y="193"/>
                        <a:pt x="170" y="193"/>
                        <a:pt x="170" y="193"/>
                      </a:cubicBezTo>
                      <a:cubicBezTo>
                        <a:pt x="174" y="207"/>
                        <a:pt x="166" y="221"/>
                        <a:pt x="153" y="225"/>
                      </a:cubicBezTo>
                      <a:cubicBezTo>
                        <a:pt x="151" y="225"/>
                        <a:pt x="149" y="227"/>
                        <a:pt x="148" y="227"/>
                      </a:cubicBezTo>
                      <a:cubicBezTo>
                        <a:pt x="147" y="240"/>
                        <a:pt x="147" y="240"/>
                        <a:pt x="147" y="240"/>
                      </a:cubicBezTo>
                      <a:cubicBezTo>
                        <a:pt x="178" y="235"/>
                        <a:pt x="206" y="219"/>
                        <a:pt x="227" y="196"/>
                      </a:cubicBezTo>
                      <a:cubicBezTo>
                        <a:pt x="227" y="124"/>
                        <a:pt x="227" y="124"/>
                        <a:pt x="227" y="124"/>
                      </a:cubicBezTo>
                      <a:cubicBezTo>
                        <a:pt x="235" y="124"/>
                        <a:pt x="235" y="124"/>
                        <a:pt x="235" y="124"/>
                      </a:cubicBezTo>
                      <a:cubicBezTo>
                        <a:pt x="236" y="124"/>
                        <a:pt x="236" y="124"/>
                        <a:pt x="236" y="124"/>
                      </a:cubicBezTo>
                      <a:cubicBezTo>
                        <a:pt x="243" y="174"/>
                        <a:pt x="243" y="174"/>
                        <a:pt x="243" y="174"/>
                      </a:cubicBezTo>
                      <a:cubicBezTo>
                        <a:pt x="253" y="155"/>
                        <a:pt x="259" y="133"/>
                        <a:pt x="259" y="110"/>
                      </a:cubicBezTo>
                      <a:cubicBezTo>
                        <a:pt x="259" y="106"/>
                        <a:pt x="259" y="102"/>
                        <a:pt x="258" y="98"/>
                      </a:cubicBezTo>
                      <a:close/>
                      <a:moveTo>
                        <a:pt x="187" y="61"/>
                      </a:moveTo>
                      <a:cubicBezTo>
                        <a:pt x="203" y="61"/>
                        <a:pt x="218" y="47"/>
                        <a:pt x="218" y="30"/>
                      </a:cubicBezTo>
                      <a:cubicBezTo>
                        <a:pt x="218" y="13"/>
                        <a:pt x="203" y="0"/>
                        <a:pt x="187" y="0"/>
                      </a:cubicBezTo>
                      <a:cubicBezTo>
                        <a:pt x="170" y="0"/>
                        <a:pt x="156" y="13"/>
                        <a:pt x="156" y="30"/>
                      </a:cubicBezTo>
                      <a:cubicBezTo>
                        <a:pt x="156" y="47"/>
                        <a:pt x="170" y="61"/>
                        <a:pt x="187" y="61"/>
                      </a:cubicBezTo>
                      <a:close/>
                      <a:moveTo>
                        <a:pt x="69" y="61"/>
                      </a:moveTo>
                      <a:cubicBezTo>
                        <a:pt x="86" y="61"/>
                        <a:pt x="100" y="47"/>
                        <a:pt x="100" y="30"/>
                      </a:cubicBezTo>
                      <a:cubicBezTo>
                        <a:pt x="100" y="13"/>
                        <a:pt x="86" y="0"/>
                        <a:pt x="69" y="0"/>
                      </a:cubicBezTo>
                      <a:cubicBezTo>
                        <a:pt x="52" y="0"/>
                        <a:pt x="39" y="13"/>
                        <a:pt x="39" y="30"/>
                      </a:cubicBezTo>
                      <a:cubicBezTo>
                        <a:pt x="39" y="47"/>
                        <a:pt x="52" y="61"/>
                        <a:pt x="69" y="61"/>
                      </a:cubicBezTo>
                      <a:close/>
                      <a:moveTo>
                        <a:pt x="149" y="213"/>
                      </a:moveTo>
                      <a:cubicBezTo>
                        <a:pt x="148" y="213"/>
                        <a:pt x="147" y="213"/>
                        <a:pt x="145" y="213"/>
                      </a:cubicBezTo>
                      <a:cubicBezTo>
                        <a:pt x="140" y="213"/>
                        <a:pt x="135" y="210"/>
                        <a:pt x="133" y="204"/>
                      </a:cubicBezTo>
                      <a:cubicBezTo>
                        <a:pt x="108" y="120"/>
                        <a:pt x="108" y="120"/>
                        <a:pt x="108" y="120"/>
                      </a:cubicBezTo>
                      <a:cubicBezTo>
                        <a:pt x="97" y="120"/>
                        <a:pt x="97" y="120"/>
                        <a:pt x="97" y="120"/>
                      </a:cubicBezTo>
                      <a:cubicBezTo>
                        <a:pt x="125" y="241"/>
                        <a:pt x="125" y="241"/>
                        <a:pt x="125" y="241"/>
                      </a:cubicBezTo>
                      <a:cubicBezTo>
                        <a:pt x="84" y="240"/>
                        <a:pt x="48" y="220"/>
                        <a:pt x="25" y="190"/>
                      </a:cubicBezTo>
                      <a:cubicBezTo>
                        <a:pt x="41" y="120"/>
                        <a:pt x="41" y="120"/>
                        <a:pt x="41" y="120"/>
                      </a:cubicBezTo>
                      <a:cubicBezTo>
                        <a:pt x="30" y="120"/>
                        <a:pt x="30" y="120"/>
                        <a:pt x="30" y="120"/>
                      </a:cubicBezTo>
                      <a:cubicBezTo>
                        <a:pt x="14" y="174"/>
                        <a:pt x="14" y="174"/>
                        <a:pt x="14" y="174"/>
                      </a:cubicBezTo>
                      <a:cubicBezTo>
                        <a:pt x="7" y="162"/>
                        <a:pt x="3" y="148"/>
                        <a:pt x="0" y="134"/>
                      </a:cubicBezTo>
                      <a:cubicBezTo>
                        <a:pt x="12" y="93"/>
                        <a:pt x="12" y="93"/>
                        <a:pt x="12" y="93"/>
                      </a:cubicBezTo>
                      <a:cubicBezTo>
                        <a:pt x="13" y="93"/>
                        <a:pt x="13" y="93"/>
                        <a:pt x="13" y="93"/>
                      </a:cubicBezTo>
                      <a:cubicBezTo>
                        <a:pt x="17" y="81"/>
                        <a:pt x="27" y="72"/>
                        <a:pt x="39" y="72"/>
                      </a:cubicBezTo>
                      <a:cubicBezTo>
                        <a:pt x="69" y="72"/>
                        <a:pt x="69" y="72"/>
                        <a:pt x="69" y="72"/>
                      </a:cubicBezTo>
                      <a:cubicBezTo>
                        <a:pt x="99" y="72"/>
                        <a:pt x="99" y="72"/>
                        <a:pt x="99" y="72"/>
                      </a:cubicBezTo>
                      <a:cubicBezTo>
                        <a:pt x="111" y="72"/>
                        <a:pt x="121" y="81"/>
                        <a:pt x="126" y="93"/>
                      </a:cubicBezTo>
                      <a:cubicBezTo>
                        <a:pt x="126" y="93"/>
                        <a:pt x="126" y="93"/>
                        <a:pt x="126" y="93"/>
                      </a:cubicBezTo>
                      <a:cubicBezTo>
                        <a:pt x="157" y="197"/>
                        <a:pt x="157" y="197"/>
                        <a:pt x="157" y="197"/>
                      </a:cubicBezTo>
                      <a:cubicBezTo>
                        <a:pt x="159" y="204"/>
                        <a:pt x="156" y="211"/>
                        <a:pt x="149" y="213"/>
                      </a:cubicBezTo>
                      <a:close/>
                    </a:path>
                  </a:pathLst>
                </a:custGeom>
                <a:solidFill>
                  <a:srgbClr val="716092"/>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Freeform 105">
                  <a:extLst>
                    <a:ext uri="{FF2B5EF4-FFF2-40B4-BE49-F238E27FC236}">
                      <a16:creationId xmlns:a16="http://schemas.microsoft.com/office/drawing/2014/main" id="{D04A066A-18E6-4682-AC22-003333BD7E7D}"/>
                    </a:ext>
                  </a:extLst>
                </p:cNvPr>
                <p:cNvSpPr>
                  <a:spLocks noEditPoints="1"/>
                </p:cNvSpPr>
                <p:nvPr/>
              </p:nvSpPr>
              <p:spPr bwMode="auto">
                <a:xfrm>
                  <a:off x="5541693" y="8040347"/>
                  <a:ext cx="454025" cy="468313"/>
                </a:xfrm>
                <a:custGeom>
                  <a:avLst/>
                  <a:gdLst/>
                  <a:ahLst/>
                  <a:cxnLst>
                    <a:cxn ang="0">
                      <a:pos x="231" y="141"/>
                    </a:cxn>
                    <a:cxn ang="0">
                      <a:pos x="206" y="82"/>
                    </a:cxn>
                    <a:cxn ang="0">
                      <a:pos x="217" y="156"/>
                    </a:cxn>
                    <a:cxn ang="0">
                      <a:pos x="210" y="168"/>
                    </a:cxn>
                    <a:cxn ang="0">
                      <a:pos x="208" y="165"/>
                    </a:cxn>
                    <a:cxn ang="0">
                      <a:pos x="157" y="137"/>
                    </a:cxn>
                    <a:cxn ang="0">
                      <a:pos x="141" y="71"/>
                    </a:cxn>
                    <a:cxn ang="0">
                      <a:pos x="144" y="62"/>
                    </a:cxn>
                    <a:cxn ang="0">
                      <a:pos x="201" y="48"/>
                    </a:cxn>
                    <a:cxn ang="0">
                      <a:pos x="219" y="62"/>
                    </a:cxn>
                    <a:cxn ang="0">
                      <a:pos x="234" y="141"/>
                    </a:cxn>
                    <a:cxn ang="0">
                      <a:pos x="170" y="198"/>
                    </a:cxn>
                    <a:cxn ang="0">
                      <a:pos x="164" y="242"/>
                    </a:cxn>
                    <a:cxn ang="0">
                      <a:pos x="81" y="242"/>
                    </a:cxn>
                    <a:cxn ang="0">
                      <a:pos x="75" y="198"/>
                    </a:cxn>
                    <a:cxn ang="0">
                      <a:pos x="40" y="219"/>
                    </a:cxn>
                    <a:cxn ang="0">
                      <a:pos x="48" y="169"/>
                    </a:cxn>
                    <a:cxn ang="0">
                      <a:pos x="104" y="149"/>
                    </a:cxn>
                    <a:cxn ang="0">
                      <a:pos x="141" y="149"/>
                    </a:cxn>
                    <a:cxn ang="0">
                      <a:pos x="196" y="169"/>
                    </a:cxn>
                    <a:cxn ang="0">
                      <a:pos x="204" y="219"/>
                    </a:cxn>
                    <a:cxn ang="0">
                      <a:pos x="35" y="169"/>
                    </a:cxn>
                    <a:cxn ang="0">
                      <a:pos x="36" y="80"/>
                    </a:cxn>
                    <a:cxn ang="0">
                      <a:pos x="21" y="131"/>
                    </a:cxn>
                    <a:cxn ang="0">
                      <a:pos x="9" y="140"/>
                    </a:cxn>
                    <a:cxn ang="0">
                      <a:pos x="12" y="61"/>
                    </a:cxn>
                    <a:cxn ang="0">
                      <a:pos x="31" y="47"/>
                    </a:cxn>
                    <a:cxn ang="0">
                      <a:pos x="62" y="69"/>
                    </a:cxn>
                    <a:cxn ang="0">
                      <a:pos x="94" y="47"/>
                    </a:cxn>
                    <a:cxn ang="0">
                      <a:pos x="113" y="61"/>
                    </a:cxn>
                    <a:cxn ang="0">
                      <a:pos x="91" y="80"/>
                    </a:cxn>
                    <a:cxn ang="0">
                      <a:pos x="90" y="81"/>
                    </a:cxn>
                    <a:cxn ang="0">
                      <a:pos x="87" y="137"/>
                    </a:cxn>
                    <a:cxn ang="0">
                      <a:pos x="36" y="165"/>
                    </a:cxn>
                    <a:cxn ang="0">
                      <a:pos x="62" y="0"/>
                    </a:cxn>
                    <a:cxn ang="0">
                      <a:pos x="62" y="40"/>
                    </a:cxn>
                    <a:cxn ang="0">
                      <a:pos x="62" y="0"/>
                    </a:cxn>
                    <a:cxn ang="0">
                      <a:pos x="154" y="110"/>
                    </a:cxn>
                    <a:cxn ang="0">
                      <a:pos x="91" y="110"/>
                    </a:cxn>
                    <a:cxn ang="0">
                      <a:pos x="182" y="0"/>
                    </a:cxn>
                    <a:cxn ang="0">
                      <a:pos x="182" y="40"/>
                    </a:cxn>
                    <a:cxn ang="0">
                      <a:pos x="182" y="0"/>
                    </a:cxn>
                  </a:cxnLst>
                  <a:rect l="0" t="0" r="r" b="b"/>
                  <a:pathLst>
                    <a:path w="241" h="248">
                      <a:moveTo>
                        <a:pt x="234" y="141"/>
                      </a:moveTo>
                      <a:cubicBezTo>
                        <a:pt x="233" y="141"/>
                        <a:pt x="232" y="141"/>
                        <a:pt x="231" y="141"/>
                      </a:cubicBezTo>
                      <a:cubicBezTo>
                        <a:pt x="227" y="141"/>
                        <a:pt x="223" y="139"/>
                        <a:pt x="222" y="134"/>
                      </a:cubicBezTo>
                      <a:cubicBezTo>
                        <a:pt x="206" y="82"/>
                        <a:pt x="206" y="82"/>
                        <a:pt x="206" y="82"/>
                      </a:cubicBezTo>
                      <a:cubicBezTo>
                        <a:pt x="198" y="82"/>
                        <a:pt x="198" y="82"/>
                        <a:pt x="198" y="82"/>
                      </a:cubicBezTo>
                      <a:cubicBezTo>
                        <a:pt x="217" y="156"/>
                        <a:pt x="217" y="156"/>
                        <a:pt x="217" y="156"/>
                      </a:cubicBezTo>
                      <a:cubicBezTo>
                        <a:pt x="218" y="157"/>
                        <a:pt x="218" y="158"/>
                        <a:pt x="218" y="160"/>
                      </a:cubicBezTo>
                      <a:cubicBezTo>
                        <a:pt x="218" y="164"/>
                        <a:pt x="214" y="168"/>
                        <a:pt x="210" y="168"/>
                      </a:cubicBezTo>
                      <a:cubicBezTo>
                        <a:pt x="209" y="168"/>
                        <a:pt x="209" y="168"/>
                        <a:pt x="209" y="168"/>
                      </a:cubicBezTo>
                      <a:cubicBezTo>
                        <a:pt x="208" y="167"/>
                        <a:pt x="208" y="166"/>
                        <a:pt x="208" y="165"/>
                      </a:cubicBezTo>
                      <a:cubicBezTo>
                        <a:pt x="203" y="148"/>
                        <a:pt x="186" y="137"/>
                        <a:pt x="168" y="137"/>
                      </a:cubicBezTo>
                      <a:cubicBezTo>
                        <a:pt x="157" y="137"/>
                        <a:pt x="157" y="137"/>
                        <a:pt x="157" y="137"/>
                      </a:cubicBezTo>
                      <a:cubicBezTo>
                        <a:pt x="163" y="129"/>
                        <a:pt x="166" y="120"/>
                        <a:pt x="166" y="110"/>
                      </a:cubicBezTo>
                      <a:cubicBezTo>
                        <a:pt x="166" y="93"/>
                        <a:pt x="156" y="78"/>
                        <a:pt x="141" y="71"/>
                      </a:cubicBezTo>
                      <a:cubicBezTo>
                        <a:pt x="144" y="62"/>
                        <a:pt x="144" y="62"/>
                        <a:pt x="144" y="62"/>
                      </a:cubicBezTo>
                      <a:cubicBezTo>
                        <a:pt x="144" y="62"/>
                        <a:pt x="144" y="62"/>
                        <a:pt x="144" y="62"/>
                      </a:cubicBezTo>
                      <a:cubicBezTo>
                        <a:pt x="147" y="53"/>
                        <a:pt x="154" y="48"/>
                        <a:pt x="162" y="48"/>
                      </a:cubicBezTo>
                      <a:cubicBezTo>
                        <a:pt x="201" y="48"/>
                        <a:pt x="201" y="48"/>
                        <a:pt x="201" y="48"/>
                      </a:cubicBezTo>
                      <a:cubicBezTo>
                        <a:pt x="209" y="48"/>
                        <a:pt x="216" y="53"/>
                        <a:pt x="219" y="62"/>
                      </a:cubicBezTo>
                      <a:cubicBezTo>
                        <a:pt x="219" y="62"/>
                        <a:pt x="219" y="62"/>
                        <a:pt x="219" y="62"/>
                      </a:cubicBezTo>
                      <a:cubicBezTo>
                        <a:pt x="240" y="129"/>
                        <a:pt x="240" y="129"/>
                        <a:pt x="240" y="129"/>
                      </a:cubicBezTo>
                      <a:cubicBezTo>
                        <a:pt x="241" y="134"/>
                        <a:pt x="238" y="139"/>
                        <a:pt x="234" y="141"/>
                      </a:cubicBezTo>
                      <a:close/>
                      <a:moveTo>
                        <a:pt x="176" y="237"/>
                      </a:moveTo>
                      <a:cubicBezTo>
                        <a:pt x="170" y="198"/>
                        <a:pt x="170" y="198"/>
                        <a:pt x="170" y="198"/>
                      </a:cubicBezTo>
                      <a:cubicBezTo>
                        <a:pt x="162" y="198"/>
                        <a:pt x="162" y="198"/>
                        <a:pt x="162" y="198"/>
                      </a:cubicBezTo>
                      <a:cubicBezTo>
                        <a:pt x="164" y="242"/>
                        <a:pt x="164" y="242"/>
                        <a:pt x="164" y="242"/>
                      </a:cubicBezTo>
                      <a:cubicBezTo>
                        <a:pt x="151" y="246"/>
                        <a:pt x="137" y="248"/>
                        <a:pt x="122" y="248"/>
                      </a:cubicBezTo>
                      <a:cubicBezTo>
                        <a:pt x="108" y="248"/>
                        <a:pt x="94" y="246"/>
                        <a:pt x="81" y="242"/>
                      </a:cubicBezTo>
                      <a:cubicBezTo>
                        <a:pt x="83" y="198"/>
                        <a:pt x="83" y="198"/>
                        <a:pt x="83" y="198"/>
                      </a:cubicBezTo>
                      <a:cubicBezTo>
                        <a:pt x="75" y="198"/>
                        <a:pt x="75" y="198"/>
                        <a:pt x="75" y="198"/>
                      </a:cubicBezTo>
                      <a:cubicBezTo>
                        <a:pt x="67" y="237"/>
                        <a:pt x="67" y="237"/>
                        <a:pt x="67" y="237"/>
                      </a:cubicBezTo>
                      <a:cubicBezTo>
                        <a:pt x="57" y="232"/>
                        <a:pt x="48" y="226"/>
                        <a:pt x="40" y="219"/>
                      </a:cubicBezTo>
                      <a:cubicBezTo>
                        <a:pt x="48" y="171"/>
                        <a:pt x="48" y="171"/>
                        <a:pt x="48" y="171"/>
                      </a:cubicBezTo>
                      <a:cubicBezTo>
                        <a:pt x="48" y="170"/>
                        <a:pt x="48" y="169"/>
                        <a:pt x="48" y="169"/>
                      </a:cubicBezTo>
                      <a:cubicBezTo>
                        <a:pt x="52" y="157"/>
                        <a:pt x="63" y="149"/>
                        <a:pt x="77" y="149"/>
                      </a:cubicBezTo>
                      <a:cubicBezTo>
                        <a:pt x="104" y="149"/>
                        <a:pt x="104" y="149"/>
                        <a:pt x="104" y="149"/>
                      </a:cubicBezTo>
                      <a:cubicBezTo>
                        <a:pt x="123" y="182"/>
                        <a:pt x="123" y="182"/>
                        <a:pt x="123" y="182"/>
                      </a:cubicBezTo>
                      <a:cubicBezTo>
                        <a:pt x="141" y="149"/>
                        <a:pt x="141" y="149"/>
                        <a:pt x="141" y="149"/>
                      </a:cubicBezTo>
                      <a:cubicBezTo>
                        <a:pt x="168" y="149"/>
                        <a:pt x="168" y="149"/>
                        <a:pt x="168" y="149"/>
                      </a:cubicBezTo>
                      <a:cubicBezTo>
                        <a:pt x="181" y="149"/>
                        <a:pt x="192" y="157"/>
                        <a:pt x="196" y="169"/>
                      </a:cubicBezTo>
                      <a:cubicBezTo>
                        <a:pt x="196" y="169"/>
                        <a:pt x="196" y="170"/>
                        <a:pt x="196" y="171"/>
                      </a:cubicBezTo>
                      <a:cubicBezTo>
                        <a:pt x="204" y="219"/>
                        <a:pt x="204" y="219"/>
                        <a:pt x="204" y="219"/>
                      </a:cubicBezTo>
                      <a:cubicBezTo>
                        <a:pt x="196" y="226"/>
                        <a:pt x="186" y="232"/>
                        <a:pt x="176" y="237"/>
                      </a:cubicBezTo>
                      <a:close/>
                      <a:moveTo>
                        <a:pt x="35" y="169"/>
                      </a:moveTo>
                      <a:cubicBezTo>
                        <a:pt x="34" y="174"/>
                        <a:pt x="34" y="174"/>
                        <a:pt x="34" y="174"/>
                      </a:cubicBezTo>
                      <a:cubicBezTo>
                        <a:pt x="36" y="80"/>
                        <a:pt x="36" y="80"/>
                        <a:pt x="36" y="80"/>
                      </a:cubicBezTo>
                      <a:cubicBezTo>
                        <a:pt x="30" y="80"/>
                        <a:pt x="30" y="80"/>
                        <a:pt x="30" y="80"/>
                      </a:cubicBezTo>
                      <a:cubicBezTo>
                        <a:pt x="21" y="131"/>
                        <a:pt x="21" y="131"/>
                        <a:pt x="21" y="131"/>
                      </a:cubicBezTo>
                      <a:cubicBezTo>
                        <a:pt x="20" y="136"/>
                        <a:pt x="16" y="140"/>
                        <a:pt x="11" y="140"/>
                      </a:cubicBezTo>
                      <a:cubicBezTo>
                        <a:pt x="11" y="140"/>
                        <a:pt x="10" y="140"/>
                        <a:pt x="9" y="140"/>
                      </a:cubicBezTo>
                      <a:cubicBezTo>
                        <a:pt x="4" y="139"/>
                        <a:pt x="0" y="133"/>
                        <a:pt x="1" y="128"/>
                      </a:cubicBezTo>
                      <a:cubicBezTo>
                        <a:pt x="12" y="61"/>
                        <a:pt x="12" y="61"/>
                        <a:pt x="12" y="61"/>
                      </a:cubicBezTo>
                      <a:cubicBezTo>
                        <a:pt x="12" y="60"/>
                        <a:pt x="12" y="60"/>
                        <a:pt x="12" y="60"/>
                      </a:cubicBezTo>
                      <a:cubicBezTo>
                        <a:pt x="15" y="52"/>
                        <a:pt x="23" y="47"/>
                        <a:pt x="31" y="47"/>
                      </a:cubicBezTo>
                      <a:cubicBezTo>
                        <a:pt x="49" y="47"/>
                        <a:pt x="49" y="47"/>
                        <a:pt x="49" y="47"/>
                      </a:cubicBezTo>
                      <a:cubicBezTo>
                        <a:pt x="62" y="69"/>
                        <a:pt x="62" y="69"/>
                        <a:pt x="62" y="69"/>
                      </a:cubicBezTo>
                      <a:cubicBezTo>
                        <a:pt x="76" y="47"/>
                        <a:pt x="76" y="47"/>
                        <a:pt x="76" y="47"/>
                      </a:cubicBezTo>
                      <a:cubicBezTo>
                        <a:pt x="94" y="47"/>
                        <a:pt x="94" y="47"/>
                        <a:pt x="94" y="47"/>
                      </a:cubicBezTo>
                      <a:cubicBezTo>
                        <a:pt x="103" y="47"/>
                        <a:pt x="110" y="52"/>
                        <a:pt x="113" y="60"/>
                      </a:cubicBezTo>
                      <a:cubicBezTo>
                        <a:pt x="113" y="61"/>
                        <a:pt x="113" y="61"/>
                        <a:pt x="113" y="61"/>
                      </a:cubicBezTo>
                      <a:cubicBezTo>
                        <a:pt x="114" y="67"/>
                        <a:pt x="114" y="67"/>
                        <a:pt x="114" y="67"/>
                      </a:cubicBezTo>
                      <a:cubicBezTo>
                        <a:pt x="105" y="69"/>
                        <a:pt x="97" y="73"/>
                        <a:pt x="91" y="80"/>
                      </a:cubicBezTo>
                      <a:cubicBezTo>
                        <a:pt x="90" y="80"/>
                        <a:pt x="90" y="80"/>
                        <a:pt x="90" y="80"/>
                      </a:cubicBezTo>
                      <a:cubicBezTo>
                        <a:pt x="90" y="81"/>
                        <a:pt x="90" y="81"/>
                        <a:pt x="90" y="81"/>
                      </a:cubicBezTo>
                      <a:cubicBezTo>
                        <a:pt x="83" y="88"/>
                        <a:pt x="79" y="99"/>
                        <a:pt x="79" y="110"/>
                      </a:cubicBezTo>
                      <a:cubicBezTo>
                        <a:pt x="79" y="120"/>
                        <a:pt x="82" y="129"/>
                        <a:pt x="87" y="137"/>
                      </a:cubicBezTo>
                      <a:cubicBezTo>
                        <a:pt x="77" y="137"/>
                        <a:pt x="77" y="137"/>
                        <a:pt x="77" y="137"/>
                      </a:cubicBezTo>
                      <a:cubicBezTo>
                        <a:pt x="58" y="137"/>
                        <a:pt x="41" y="148"/>
                        <a:pt x="36" y="165"/>
                      </a:cubicBezTo>
                      <a:cubicBezTo>
                        <a:pt x="36" y="166"/>
                        <a:pt x="35" y="167"/>
                        <a:pt x="35" y="169"/>
                      </a:cubicBezTo>
                      <a:close/>
                      <a:moveTo>
                        <a:pt x="62" y="0"/>
                      </a:moveTo>
                      <a:cubicBezTo>
                        <a:pt x="74" y="0"/>
                        <a:pt x="83" y="9"/>
                        <a:pt x="83" y="20"/>
                      </a:cubicBezTo>
                      <a:cubicBezTo>
                        <a:pt x="83" y="31"/>
                        <a:pt x="74" y="40"/>
                        <a:pt x="62" y="40"/>
                      </a:cubicBezTo>
                      <a:cubicBezTo>
                        <a:pt x="51" y="40"/>
                        <a:pt x="42" y="31"/>
                        <a:pt x="42" y="20"/>
                      </a:cubicBezTo>
                      <a:cubicBezTo>
                        <a:pt x="42" y="9"/>
                        <a:pt x="51" y="0"/>
                        <a:pt x="62" y="0"/>
                      </a:cubicBezTo>
                      <a:close/>
                      <a:moveTo>
                        <a:pt x="122" y="79"/>
                      </a:moveTo>
                      <a:cubicBezTo>
                        <a:pt x="140" y="79"/>
                        <a:pt x="154" y="93"/>
                        <a:pt x="154" y="110"/>
                      </a:cubicBezTo>
                      <a:cubicBezTo>
                        <a:pt x="154" y="127"/>
                        <a:pt x="140" y="141"/>
                        <a:pt x="122" y="141"/>
                      </a:cubicBezTo>
                      <a:cubicBezTo>
                        <a:pt x="105" y="141"/>
                        <a:pt x="91" y="127"/>
                        <a:pt x="91" y="110"/>
                      </a:cubicBezTo>
                      <a:cubicBezTo>
                        <a:pt x="91" y="93"/>
                        <a:pt x="105" y="79"/>
                        <a:pt x="122" y="79"/>
                      </a:cubicBezTo>
                      <a:close/>
                      <a:moveTo>
                        <a:pt x="182" y="0"/>
                      </a:moveTo>
                      <a:cubicBezTo>
                        <a:pt x="193" y="0"/>
                        <a:pt x="201" y="9"/>
                        <a:pt x="201" y="20"/>
                      </a:cubicBezTo>
                      <a:cubicBezTo>
                        <a:pt x="201" y="31"/>
                        <a:pt x="193" y="40"/>
                        <a:pt x="182" y="40"/>
                      </a:cubicBezTo>
                      <a:cubicBezTo>
                        <a:pt x="171" y="40"/>
                        <a:pt x="162" y="31"/>
                        <a:pt x="162" y="20"/>
                      </a:cubicBezTo>
                      <a:cubicBezTo>
                        <a:pt x="162" y="9"/>
                        <a:pt x="171" y="0"/>
                        <a:pt x="182" y="0"/>
                      </a:cubicBezTo>
                      <a:close/>
                    </a:path>
                  </a:pathLst>
                </a:custGeom>
                <a:solidFill>
                  <a:srgbClr val="716092"/>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Freeform 106">
                  <a:extLst>
                    <a:ext uri="{FF2B5EF4-FFF2-40B4-BE49-F238E27FC236}">
                      <a16:creationId xmlns:a16="http://schemas.microsoft.com/office/drawing/2014/main" id="{E2B77D00-6CC4-49FA-9665-B38E4F8976B8}"/>
                    </a:ext>
                  </a:extLst>
                </p:cNvPr>
                <p:cNvSpPr>
                  <a:spLocks noEditPoints="1"/>
                </p:cNvSpPr>
                <p:nvPr/>
              </p:nvSpPr>
              <p:spPr bwMode="auto">
                <a:xfrm>
                  <a:off x="6842131" y="8085591"/>
                  <a:ext cx="465138" cy="377825"/>
                </a:xfrm>
                <a:custGeom>
                  <a:avLst/>
                  <a:gdLst/>
                  <a:ahLst/>
                  <a:cxnLst>
                    <a:cxn ang="0">
                      <a:pos x="155" y="104"/>
                    </a:cxn>
                    <a:cxn ang="0">
                      <a:pos x="140" y="89"/>
                    </a:cxn>
                    <a:cxn ang="0">
                      <a:pos x="155" y="73"/>
                    </a:cxn>
                    <a:cxn ang="0">
                      <a:pos x="170" y="89"/>
                    </a:cxn>
                    <a:cxn ang="0">
                      <a:pos x="155" y="104"/>
                    </a:cxn>
                    <a:cxn ang="0">
                      <a:pos x="86" y="104"/>
                    </a:cxn>
                    <a:cxn ang="0">
                      <a:pos x="71" y="89"/>
                    </a:cxn>
                    <a:cxn ang="0">
                      <a:pos x="86" y="73"/>
                    </a:cxn>
                    <a:cxn ang="0">
                      <a:pos x="101" y="89"/>
                    </a:cxn>
                    <a:cxn ang="0">
                      <a:pos x="86" y="104"/>
                    </a:cxn>
                    <a:cxn ang="0">
                      <a:pos x="242" y="77"/>
                    </a:cxn>
                    <a:cxn ang="0">
                      <a:pos x="127" y="1"/>
                    </a:cxn>
                    <a:cxn ang="0">
                      <a:pos x="119" y="1"/>
                    </a:cxn>
                    <a:cxn ang="0">
                      <a:pos x="76" y="29"/>
                    </a:cxn>
                    <a:cxn ang="0">
                      <a:pos x="76" y="7"/>
                    </a:cxn>
                    <a:cxn ang="0">
                      <a:pos x="70" y="0"/>
                    </a:cxn>
                    <a:cxn ang="0">
                      <a:pos x="44" y="0"/>
                    </a:cxn>
                    <a:cxn ang="0">
                      <a:pos x="38" y="7"/>
                    </a:cxn>
                    <a:cxn ang="0">
                      <a:pos x="38" y="55"/>
                    </a:cxn>
                    <a:cxn ang="0">
                      <a:pos x="3" y="77"/>
                    </a:cxn>
                    <a:cxn ang="0">
                      <a:pos x="1" y="85"/>
                    </a:cxn>
                    <a:cxn ang="0">
                      <a:pos x="7" y="89"/>
                    </a:cxn>
                    <a:cxn ang="0">
                      <a:pos x="38" y="89"/>
                    </a:cxn>
                    <a:cxn ang="0">
                      <a:pos x="38" y="189"/>
                    </a:cxn>
                    <a:cxn ang="0">
                      <a:pos x="48" y="200"/>
                    </a:cxn>
                    <a:cxn ang="0">
                      <a:pos x="82" y="200"/>
                    </a:cxn>
                    <a:cxn ang="0">
                      <a:pos x="77" y="192"/>
                    </a:cxn>
                    <a:cxn ang="0">
                      <a:pos x="77" y="162"/>
                    </a:cxn>
                    <a:cxn ang="0">
                      <a:pos x="67" y="162"/>
                    </a:cxn>
                    <a:cxn ang="0">
                      <a:pos x="61" y="156"/>
                    </a:cxn>
                    <a:cxn ang="0">
                      <a:pos x="61" y="118"/>
                    </a:cxn>
                    <a:cxn ang="0">
                      <a:pos x="67" y="111"/>
                    </a:cxn>
                    <a:cxn ang="0">
                      <a:pos x="105" y="111"/>
                    </a:cxn>
                    <a:cxn ang="0">
                      <a:pos x="111" y="118"/>
                    </a:cxn>
                    <a:cxn ang="0">
                      <a:pos x="111" y="156"/>
                    </a:cxn>
                    <a:cxn ang="0">
                      <a:pos x="105" y="162"/>
                    </a:cxn>
                    <a:cxn ang="0">
                      <a:pos x="95" y="162"/>
                    </a:cxn>
                    <a:cxn ang="0">
                      <a:pos x="95" y="192"/>
                    </a:cxn>
                    <a:cxn ang="0">
                      <a:pos x="90" y="200"/>
                    </a:cxn>
                    <a:cxn ang="0">
                      <a:pos x="151" y="200"/>
                    </a:cxn>
                    <a:cxn ang="0">
                      <a:pos x="146" y="192"/>
                    </a:cxn>
                    <a:cxn ang="0">
                      <a:pos x="146" y="162"/>
                    </a:cxn>
                    <a:cxn ang="0">
                      <a:pos x="131" y="162"/>
                    </a:cxn>
                    <a:cxn ang="0">
                      <a:pos x="125" y="159"/>
                    </a:cxn>
                    <a:cxn ang="0">
                      <a:pos x="124" y="154"/>
                    </a:cxn>
                    <a:cxn ang="0">
                      <a:pos x="138" y="116"/>
                    </a:cxn>
                    <a:cxn ang="0">
                      <a:pos x="144" y="111"/>
                    </a:cxn>
                    <a:cxn ang="0">
                      <a:pos x="166" y="111"/>
                    </a:cxn>
                    <a:cxn ang="0">
                      <a:pos x="172" y="116"/>
                    </a:cxn>
                    <a:cxn ang="0">
                      <a:pos x="185" y="153"/>
                    </a:cxn>
                    <a:cxn ang="0">
                      <a:pos x="186" y="156"/>
                    </a:cxn>
                    <a:cxn ang="0">
                      <a:pos x="179" y="162"/>
                    </a:cxn>
                    <a:cxn ang="0">
                      <a:pos x="179" y="162"/>
                    </a:cxn>
                    <a:cxn ang="0">
                      <a:pos x="164" y="162"/>
                    </a:cxn>
                    <a:cxn ang="0">
                      <a:pos x="164" y="192"/>
                    </a:cxn>
                    <a:cxn ang="0">
                      <a:pos x="159" y="200"/>
                    </a:cxn>
                    <a:cxn ang="0">
                      <a:pos x="198" y="200"/>
                    </a:cxn>
                    <a:cxn ang="0">
                      <a:pos x="209" y="189"/>
                    </a:cxn>
                    <a:cxn ang="0">
                      <a:pos x="209" y="89"/>
                    </a:cxn>
                    <a:cxn ang="0">
                      <a:pos x="239" y="89"/>
                    </a:cxn>
                    <a:cxn ang="0">
                      <a:pos x="239" y="89"/>
                    </a:cxn>
                    <a:cxn ang="0">
                      <a:pos x="246" y="83"/>
                    </a:cxn>
                    <a:cxn ang="0">
                      <a:pos x="242" y="77"/>
                    </a:cxn>
                  </a:cxnLst>
                  <a:rect l="0" t="0" r="r" b="b"/>
                  <a:pathLst>
                    <a:path w="246" h="200">
                      <a:moveTo>
                        <a:pt x="155" y="104"/>
                      </a:moveTo>
                      <a:cubicBezTo>
                        <a:pt x="146" y="104"/>
                        <a:pt x="140" y="97"/>
                        <a:pt x="140" y="89"/>
                      </a:cubicBezTo>
                      <a:cubicBezTo>
                        <a:pt x="140" y="80"/>
                        <a:pt x="146" y="73"/>
                        <a:pt x="155" y="73"/>
                      </a:cubicBezTo>
                      <a:cubicBezTo>
                        <a:pt x="163" y="73"/>
                        <a:pt x="170" y="80"/>
                        <a:pt x="170" y="89"/>
                      </a:cubicBezTo>
                      <a:cubicBezTo>
                        <a:pt x="170" y="97"/>
                        <a:pt x="163" y="104"/>
                        <a:pt x="155" y="104"/>
                      </a:cubicBezTo>
                      <a:close/>
                      <a:moveTo>
                        <a:pt x="86" y="104"/>
                      </a:moveTo>
                      <a:cubicBezTo>
                        <a:pt x="78" y="104"/>
                        <a:pt x="71" y="97"/>
                        <a:pt x="71" y="89"/>
                      </a:cubicBezTo>
                      <a:cubicBezTo>
                        <a:pt x="71" y="80"/>
                        <a:pt x="78" y="73"/>
                        <a:pt x="86" y="73"/>
                      </a:cubicBezTo>
                      <a:cubicBezTo>
                        <a:pt x="94" y="73"/>
                        <a:pt x="101" y="80"/>
                        <a:pt x="101" y="89"/>
                      </a:cubicBezTo>
                      <a:cubicBezTo>
                        <a:pt x="101" y="97"/>
                        <a:pt x="94" y="104"/>
                        <a:pt x="86" y="104"/>
                      </a:cubicBezTo>
                      <a:close/>
                      <a:moveTo>
                        <a:pt x="242" y="77"/>
                      </a:moveTo>
                      <a:cubicBezTo>
                        <a:pt x="127" y="1"/>
                        <a:pt x="127" y="1"/>
                        <a:pt x="127" y="1"/>
                      </a:cubicBezTo>
                      <a:cubicBezTo>
                        <a:pt x="124" y="0"/>
                        <a:pt x="122" y="0"/>
                        <a:pt x="119" y="1"/>
                      </a:cubicBezTo>
                      <a:cubicBezTo>
                        <a:pt x="76" y="29"/>
                        <a:pt x="76" y="29"/>
                        <a:pt x="76" y="29"/>
                      </a:cubicBezTo>
                      <a:cubicBezTo>
                        <a:pt x="76" y="7"/>
                        <a:pt x="76" y="7"/>
                        <a:pt x="76" y="7"/>
                      </a:cubicBezTo>
                      <a:cubicBezTo>
                        <a:pt x="76" y="3"/>
                        <a:pt x="73" y="0"/>
                        <a:pt x="70" y="0"/>
                      </a:cubicBezTo>
                      <a:cubicBezTo>
                        <a:pt x="44" y="0"/>
                        <a:pt x="44" y="0"/>
                        <a:pt x="44" y="0"/>
                      </a:cubicBezTo>
                      <a:cubicBezTo>
                        <a:pt x="40" y="0"/>
                        <a:pt x="38" y="3"/>
                        <a:pt x="38" y="7"/>
                      </a:cubicBezTo>
                      <a:cubicBezTo>
                        <a:pt x="38" y="55"/>
                        <a:pt x="38" y="55"/>
                        <a:pt x="38" y="55"/>
                      </a:cubicBezTo>
                      <a:cubicBezTo>
                        <a:pt x="3" y="77"/>
                        <a:pt x="3" y="77"/>
                        <a:pt x="3" y="77"/>
                      </a:cubicBezTo>
                      <a:cubicBezTo>
                        <a:pt x="1" y="79"/>
                        <a:pt x="0" y="82"/>
                        <a:pt x="1" y="85"/>
                      </a:cubicBezTo>
                      <a:cubicBezTo>
                        <a:pt x="2" y="87"/>
                        <a:pt x="4" y="89"/>
                        <a:pt x="7" y="89"/>
                      </a:cubicBezTo>
                      <a:cubicBezTo>
                        <a:pt x="38" y="89"/>
                        <a:pt x="38" y="89"/>
                        <a:pt x="38" y="89"/>
                      </a:cubicBezTo>
                      <a:cubicBezTo>
                        <a:pt x="38" y="189"/>
                        <a:pt x="38" y="189"/>
                        <a:pt x="38" y="189"/>
                      </a:cubicBezTo>
                      <a:cubicBezTo>
                        <a:pt x="38" y="195"/>
                        <a:pt x="42" y="200"/>
                        <a:pt x="48" y="200"/>
                      </a:cubicBezTo>
                      <a:cubicBezTo>
                        <a:pt x="82" y="200"/>
                        <a:pt x="82" y="200"/>
                        <a:pt x="82" y="200"/>
                      </a:cubicBezTo>
                      <a:cubicBezTo>
                        <a:pt x="79" y="198"/>
                        <a:pt x="77" y="195"/>
                        <a:pt x="77" y="192"/>
                      </a:cubicBezTo>
                      <a:cubicBezTo>
                        <a:pt x="77" y="162"/>
                        <a:pt x="77" y="162"/>
                        <a:pt x="77" y="162"/>
                      </a:cubicBezTo>
                      <a:cubicBezTo>
                        <a:pt x="67" y="162"/>
                        <a:pt x="67" y="162"/>
                        <a:pt x="67" y="162"/>
                      </a:cubicBezTo>
                      <a:cubicBezTo>
                        <a:pt x="63" y="162"/>
                        <a:pt x="61" y="159"/>
                        <a:pt x="61" y="156"/>
                      </a:cubicBezTo>
                      <a:cubicBezTo>
                        <a:pt x="61" y="118"/>
                        <a:pt x="61" y="118"/>
                        <a:pt x="61" y="118"/>
                      </a:cubicBezTo>
                      <a:cubicBezTo>
                        <a:pt x="61" y="114"/>
                        <a:pt x="63" y="111"/>
                        <a:pt x="67" y="111"/>
                      </a:cubicBezTo>
                      <a:cubicBezTo>
                        <a:pt x="105" y="111"/>
                        <a:pt x="105" y="111"/>
                        <a:pt x="105" y="111"/>
                      </a:cubicBezTo>
                      <a:cubicBezTo>
                        <a:pt x="109" y="111"/>
                        <a:pt x="111" y="114"/>
                        <a:pt x="111" y="118"/>
                      </a:cubicBezTo>
                      <a:cubicBezTo>
                        <a:pt x="111" y="156"/>
                        <a:pt x="111" y="156"/>
                        <a:pt x="111" y="156"/>
                      </a:cubicBezTo>
                      <a:cubicBezTo>
                        <a:pt x="111" y="159"/>
                        <a:pt x="109" y="162"/>
                        <a:pt x="105" y="162"/>
                      </a:cubicBezTo>
                      <a:cubicBezTo>
                        <a:pt x="95" y="162"/>
                        <a:pt x="95" y="162"/>
                        <a:pt x="95" y="162"/>
                      </a:cubicBezTo>
                      <a:cubicBezTo>
                        <a:pt x="95" y="192"/>
                        <a:pt x="95" y="192"/>
                        <a:pt x="95" y="192"/>
                      </a:cubicBezTo>
                      <a:cubicBezTo>
                        <a:pt x="95" y="195"/>
                        <a:pt x="93" y="198"/>
                        <a:pt x="90" y="200"/>
                      </a:cubicBezTo>
                      <a:cubicBezTo>
                        <a:pt x="151" y="200"/>
                        <a:pt x="151" y="200"/>
                        <a:pt x="151" y="200"/>
                      </a:cubicBezTo>
                      <a:cubicBezTo>
                        <a:pt x="148" y="198"/>
                        <a:pt x="146" y="195"/>
                        <a:pt x="146" y="192"/>
                      </a:cubicBezTo>
                      <a:cubicBezTo>
                        <a:pt x="146" y="162"/>
                        <a:pt x="146" y="162"/>
                        <a:pt x="146" y="162"/>
                      </a:cubicBezTo>
                      <a:cubicBezTo>
                        <a:pt x="131" y="162"/>
                        <a:pt x="131" y="162"/>
                        <a:pt x="131" y="162"/>
                      </a:cubicBezTo>
                      <a:cubicBezTo>
                        <a:pt x="129" y="162"/>
                        <a:pt x="127" y="161"/>
                        <a:pt x="125" y="159"/>
                      </a:cubicBezTo>
                      <a:cubicBezTo>
                        <a:pt x="124" y="158"/>
                        <a:pt x="124" y="156"/>
                        <a:pt x="124" y="154"/>
                      </a:cubicBezTo>
                      <a:cubicBezTo>
                        <a:pt x="138" y="116"/>
                        <a:pt x="138" y="116"/>
                        <a:pt x="138" y="116"/>
                      </a:cubicBezTo>
                      <a:cubicBezTo>
                        <a:pt x="139" y="113"/>
                        <a:pt x="141" y="111"/>
                        <a:pt x="144" y="111"/>
                      </a:cubicBezTo>
                      <a:cubicBezTo>
                        <a:pt x="166" y="111"/>
                        <a:pt x="166" y="111"/>
                        <a:pt x="166" y="111"/>
                      </a:cubicBezTo>
                      <a:cubicBezTo>
                        <a:pt x="169" y="111"/>
                        <a:pt x="171" y="113"/>
                        <a:pt x="172" y="116"/>
                      </a:cubicBezTo>
                      <a:cubicBezTo>
                        <a:pt x="185" y="153"/>
                        <a:pt x="185" y="153"/>
                        <a:pt x="185" y="153"/>
                      </a:cubicBezTo>
                      <a:cubicBezTo>
                        <a:pt x="185" y="154"/>
                        <a:pt x="186" y="155"/>
                        <a:pt x="186" y="156"/>
                      </a:cubicBezTo>
                      <a:cubicBezTo>
                        <a:pt x="186" y="159"/>
                        <a:pt x="183" y="162"/>
                        <a:pt x="179" y="162"/>
                      </a:cubicBezTo>
                      <a:cubicBezTo>
                        <a:pt x="179" y="162"/>
                        <a:pt x="179" y="162"/>
                        <a:pt x="179" y="162"/>
                      </a:cubicBezTo>
                      <a:cubicBezTo>
                        <a:pt x="164" y="162"/>
                        <a:pt x="164" y="162"/>
                        <a:pt x="164" y="162"/>
                      </a:cubicBezTo>
                      <a:cubicBezTo>
                        <a:pt x="164" y="192"/>
                        <a:pt x="164" y="192"/>
                        <a:pt x="164" y="192"/>
                      </a:cubicBezTo>
                      <a:cubicBezTo>
                        <a:pt x="164" y="195"/>
                        <a:pt x="162" y="198"/>
                        <a:pt x="159" y="200"/>
                      </a:cubicBezTo>
                      <a:cubicBezTo>
                        <a:pt x="198" y="200"/>
                        <a:pt x="198" y="200"/>
                        <a:pt x="198" y="200"/>
                      </a:cubicBezTo>
                      <a:cubicBezTo>
                        <a:pt x="204" y="200"/>
                        <a:pt x="209" y="195"/>
                        <a:pt x="209" y="189"/>
                      </a:cubicBezTo>
                      <a:cubicBezTo>
                        <a:pt x="209" y="89"/>
                        <a:pt x="209" y="89"/>
                        <a:pt x="209" y="89"/>
                      </a:cubicBezTo>
                      <a:cubicBezTo>
                        <a:pt x="239" y="89"/>
                        <a:pt x="239" y="89"/>
                        <a:pt x="239" y="89"/>
                      </a:cubicBezTo>
                      <a:cubicBezTo>
                        <a:pt x="239" y="89"/>
                        <a:pt x="239" y="89"/>
                        <a:pt x="239" y="89"/>
                      </a:cubicBezTo>
                      <a:cubicBezTo>
                        <a:pt x="243" y="89"/>
                        <a:pt x="246" y="86"/>
                        <a:pt x="246" y="83"/>
                      </a:cubicBezTo>
                      <a:cubicBezTo>
                        <a:pt x="246" y="80"/>
                        <a:pt x="244" y="78"/>
                        <a:pt x="242" y="77"/>
                      </a:cubicBezTo>
                      <a:close/>
                    </a:path>
                  </a:pathLst>
                </a:custGeom>
                <a:solidFill>
                  <a:srgbClr val="716092"/>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Freeform 107">
                  <a:extLst>
                    <a:ext uri="{FF2B5EF4-FFF2-40B4-BE49-F238E27FC236}">
                      <a16:creationId xmlns:a16="http://schemas.microsoft.com/office/drawing/2014/main" id="{351272A5-A6A2-4CE7-9440-D0B0B9227648}"/>
                    </a:ext>
                  </a:extLst>
                </p:cNvPr>
                <p:cNvSpPr>
                  <a:spLocks noEditPoints="1"/>
                </p:cNvSpPr>
                <p:nvPr/>
              </p:nvSpPr>
              <p:spPr bwMode="auto">
                <a:xfrm>
                  <a:off x="5585825" y="6992145"/>
                  <a:ext cx="365760" cy="457200"/>
                </a:xfrm>
                <a:custGeom>
                  <a:avLst/>
                  <a:gdLst/>
                  <a:ahLst/>
                  <a:cxnLst>
                    <a:cxn ang="0">
                      <a:pos x="90" y="193"/>
                    </a:cxn>
                    <a:cxn ang="0">
                      <a:pos x="86" y="145"/>
                    </a:cxn>
                    <a:cxn ang="0">
                      <a:pos x="70" y="145"/>
                    </a:cxn>
                    <a:cxn ang="0">
                      <a:pos x="66" y="193"/>
                    </a:cxn>
                    <a:cxn ang="0">
                      <a:pos x="90" y="193"/>
                    </a:cxn>
                    <a:cxn ang="0">
                      <a:pos x="73" y="110"/>
                    </a:cxn>
                    <a:cxn ang="0">
                      <a:pos x="71" y="132"/>
                    </a:cxn>
                    <a:cxn ang="0">
                      <a:pos x="85" y="132"/>
                    </a:cxn>
                    <a:cxn ang="0">
                      <a:pos x="84" y="110"/>
                    </a:cxn>
                    <a:cxn ang="0">
                      <a:pos x="73" y="110"/>
                    </a:cxn>
                    <a:cxn ang="0">
                      <a:pos x="74" y="89"/>
                    </a:cxn>
                    <a:cxn ang="0">
                      <a:pos x="74" y="100"/>
                    </a:cxn>
                    <a:cxn ang="0">
                      <a:pos x="83" y="100"/>
                    </a:cxn>
                    <a:cxn ang="0">
                      <a:pos x="82" y="89"/>
                    </a:cxn>
                    <a:cxn ang="0">
                      <a:pos x="74" y="89"/>
                    </a:cxn>
                    <a:cxn ang="0">
                      <a:pos x="142" y="215"/>
                    </a:cxn>
                    <a:cxn ang="0">
                      <a:pos x="14" y="215"/>
                    </a:cxn>
                    <a:cxn ang="0">
                      <a:pos x="66" y="78"/>
                    </a:cxn>
                    <a:cxn ang="0">
                      <a:pos x="91" y="78"/>
                    </a:cxn>
                    <a:cxn ang="0">
                      <a:pos x="142" y="215"/>
                    </a:cxn>
                    <a:cxn ang="0">
                      <a:pos x="156" y="6"/>
                    </a:cxn>
                    <a:cxn ang="0">
                      <a:pos x="156" y="104"/>
                    </a:cxn>
                    <a:cxn ang="0">
                      <a:pos x="150" y="111"/>
                    </a:cxn>
                    <a:cxn ang="0">
                      <a:pos x="121" y="111"/>
                    </a:cxn>
                    <a:cxn ang="0">
                      <a:pos x="121" y="73"/>
                    </a:cxn>
                    <a:cxn ang="0">
                      <a:pos x="78" y="31"/>
                    </a:cxn>
                    <a:cxn ang="0">
                      <a:pos x="36" y="73"/>
                    </a:cxn>
                    <a:cxn ang="0">
                      <a:pos x="36" y="111"/>
                    </a:cxn>
                    <a:cxn ang="0">
                      <a:pos x="7" y="111"/>
                    </a:cxn>
                    <a:cxn ang="0">
                      <a:pos x="0" y="104"/>
                    </a:cxn>
                    <a:cxn ang="0">
                      <a:pos x="0" y="6"/>
                    </a:cxn>
                    <a:cxn ang="0">
                      <a:pos x="7" y="0"/>
                    </a:cxn>
                    <a:cxn ang="0">
                      <a:pos x="150" y="0"/>
                    </a:cxn>
                    <a:cxn ang="0">
                      <a:pos x="156" y="6"/>
                    </a:cxn>
                  </a:cxnLst>
                  <a:rect l="0" t="0" r="r" b="b"/>
                  <a:pathLst>
                    <a:path w="156" h="215">
                      <a:moveTo>
                        <a:pt x="90" y="193"/>
                      </a:moveTo>
                      <a:cubicBezTo>
                        <a:pt x="86" y="145"/>
                        <a:pt x="86" y="145"/>
                        <a:pt x="86" y="145"/>
                      </a:cubicBezTo>
                      <a:cubicBezTo>
                        <a:pt x="70" y="145"/>
                        <a:pt x="70" y="145"/>
                        <a:pt x="70" y="145"/>
                      </a:cubicBezTo>
                      <a:cubicBezTo>
                        <a:pt x="66" y="193"/>
                        <a:pt x="66" y="193"/>
                        <a:pt x="66" y="193"/>
                      </a:cubicBezTo>
                      <a:lnTo>
                        <a:pt x="90" y="193"/>
                      </a:lnTo>
                      <a:close/>
                      <a:moveTo>
                        <a:pt x="73" y="110"/>
                      </a:moveTo>
                      <a:cubicBezTo>
                        <a:pt x="71" y="132"/>
                        <a:pt x="71" y="132"/>
                        <a:pt x="71" y="132"/>
                      </a:cubicBezTo>
                      <a:cubicBezTo>
                        <a:pt x="85" y="132"/>
                        <a:pt x="85" y="132"/>
                        <a:pt x="85" y="132"/>
                      </a:cubicBezTo>
                      <a:cubicBezTo>
                        <a:pt x="84" y="110"/>
                        <a:pt x="84" y="110"/>
                        <a:pt x="84" y="110"/>
                      </a:cubicBezTo>
                      <a:lnTo>
                        <a:pt x="73" y="110"/>
                      </a:lnTo>
                      <a:close/>
                      <a:moveTo>
                        <a:pt x="74" y="89"/>
                      </a:moveTo>
                      <a:cubicBezTo>
                        <a:pt x="74" y="100"/>
                        <a:pt x="74" y="100"/>
                        <a:pt x="74" y="100"/>
                      </a:cubicBezTo>
                      <a:cubicBezTo>
                        <a:pt x="83" y="100"/>
                        <a:pt x="83" y="100"/>
                        <a:pt x="83" y="100"/>
                      </a:cubicBezTo>
                      <a:cubicBezTo>
                        <a:pt x="82" y="89"/>
                        <a:pt x="82" y="89"/>
                        <a:pt x="82" y="89"/>
                      </a:cubicBezTo>
                      <a:lnTo>
                        <a:pt x="74" y="89"/>
                      </a:lnTo>
                      <a:close/>
                      <a:moveTo>
                        <a:pt x="142" y="215"/>
                      </a:moveTo>
                      <a:cubicBezTo>
                        <a:pt x="14" y="215"/>
                        <a:pt x="14" y="215"/>
                        <a:pt x="14" y="215"/>
                      </a:cubicBezTo>
                      <a:cubicBezTo>
                        <a:pt x="66" y="78"/>
                        <a:pt x="66" y="78"/>
                        <a:pt x="66" y="78"/>
                      </a:cubicBezTo>
                      <a:cubicBezTo>
                        <a:pt x="91" y="78"/>
                        <a:pt x="91" y="78"/>
                        <a:pt x="91" y="78"/>
                      </a:cubicBezTo>
                      <a:lnTo>
                        <a:pt x="142" y="215"/>
                      </a:lnTo>
                      <a:close/>
                      <a:moveTo>
                        <a:pt x="156" y="6"/>
                      </a:moveTo>
                      <a:cubicBezTo>
                        <a:pt x="156" y="104"/>
                        <a:pt x="156" y="104"/>
                        <a:pt x="156" y="104"/>
                      </a:cubicBezTo>
                      <a:cubicBezTo>
                        <a:pt x="156" y="108"/>
                        <a:pt x="153" y="111"/>
                        <a:pt x="150" y="111"/>
                      </a:cubicBezTo>
                      <a:cubicBezTo>
                        <a:pt x="121" y="111"/>
                        <a:pt x="121" y="111"/>
                        <a:pt x="121" y="111"/>
                      </a:cubicBezTo>
                      <a:cubicBezTo>
                        <a:pt x="121" y="73"/>
                        <a:pt x="121" y="73"/>
                        <a:pt x="121" y="73"/>
                      </a:cubicBezTo>
                      <a:cubicBezTo>
                        <a:pt x="121" y="50"/>
                        <a:pt x="102" y="31"/>
                        <a:pt x="78" y="31"/>
                      </a:cubicBezTo>
                      <a:cubicBezTo>
                        <a:pt x="55" y="31"/>
                        <a:pt x="36" y="50"/>
                        <a:pt x="36" y="73"/>
                      </a:cubicBezTo>
                      <a:cubicBezTo>
                        <a:pt x="36" y="111"/>
                        <a:pt x="36" y="111"/>
                        <a:pt x="36" y="111"/>
                      </a:cubicBezTo>
                      <a:cubicBezTo>
                        <a:pt x="7" y="111"/>
                        <a:pt x="7" y="111"/>
                        <a:pt x="7" y="111"/>
                      </a:cubicBezTo>
                      <a:cubicBezTo>
                        <a:pt x="3" y="111"/>
                        <a:pt x="0" y="108"/>
                        <a:pt x="0" y="104"/>
                      </a:cubicBezTo>
                      <a:cubicBezTo>
                        <a:pt x="0" y="6"/>
                        <a:pt x="0" y="6"/>
                        <a:pt x="0" y="6"/>
                      </a:cubicBezTo>
                      <a:cubicBezTo>
                        <a:pt x="0" y="3"/>
                        <a:pt x="3" y="0"/>
                        <a:pt x="7" y="0"/>
                      </a:cubicBezTo>
                      <a:cubicBezTo>
                        <a:pt x="150" y="0"/>
                        <a:pt x="150" y="0"/>
                        <a:pt x="150" y="0"/>
                      </a:cubicBezTo>
                      <a:cubicBezTo>
                        <a:pt x="153" y="0"/>
                        <a:pt x="156" y="3"/>
                        <a:pt x="156" y="6"/>
                      </a:cubicBezTo>
                      <a:close/>
                    </a:path>
                  </a:pathLst>
                </a:custGeom>
                <a:solidFill>
                  <a:srgbClr val="716092"/>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1" name="Straight Arrow Connector 40">
                  <a:extLst>
                    <a:ext uri="{FF2B5EF4-FFF2-40B4-BE49-F238E27FC236}">
                      <a16:creationId xmlns:a16="http://schemas.microsoft.com/office/drawing/2014/main" id="{156C5AEB-551D-4382-ADF0-10128F93404B}"/>
                    </a:ext>
                  </a:extLst>
                </p:cNvPr>
                <p:cNvCxnSpPr/>
                <p:nvPr/>
              </p:nvCxnSpPr>
              <p:spPr>
                <a:xfrm>
                  <a:off x="6639598" y="7849920"/>
                  <a:ext cx="228600" cy="228600"/>
                </a:xfrm>
                <a:prstGeom prst="straightConnector1">
                  <a:avLst/>
                </a:prstGeom>
                <a:ln w="28575">
                  <a:solidFill>
                    <a:srgbClr val="71609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9D5BD9-8F76-4156-A489-DF9A2F18683D}"/>
                    </a:ext>
                  </a:extLst>
                </p:cNvPr>
                <p:cNvCxnSpPr/>
                <p:nvPr/>
              </p:nvCxnSpPr>
              <p:spPr>
                <a:xfrm rot="5400000">
                  <a:off x="5992164" y="7849920"/>
                  <a:ext cx="228600" cy="228600"/>
                </a:xfrm>
                <a:prstGeom prst="straightConnector1">
                  <a:avLst/>
                </a:prstGeom>
                <a:ln w="28575">
                  <a:solidFill>
                    <a:srgbClr val="71609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55A412C-6713-4284-B6AC-57C599E5A2A4}"/>
                    </a:ext>
                  </a:extLst>
                </p:cNvPr>
                <p:cNvCxnSpPr/>
                <p:nvPr/>
              </p:nvCxnSpPr>
              <p:spPr>
                <a:xfrm rot="10800000">
                  <a:off x="5992165" y="7365272"/>
                  <a:ext cx="228600" cy="228600"/>
                </a:xfrm>
                <a:prstGeom prst="straightConnector1">
                  <a:avLst/>
                </a:prstGeom>
                <a:ln w="28575">
                  <a:solidFill>
                    <a:srgbClr val="71609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933A7E6-5793-4944-A85B-4ECB72E22AB7}"/>
                    </a:ext>
                  </a:extLst>
                </p:cNvPr>
                <p:cNvCxnSpPr/>
                <p:nvPr/>
              </p:nvCxnSpPr>
              <p:spPr>
                <a:xfrm rot="16200000">
                  <a:off x="6639598" y="7365273"/>
                  <a:ext cx="228600" cy="228600"/>
                </a:xfrm>
                <a:prstGeom prst="straightConnector1">
                  <a:avLst/>
                </a:prstGeom>
                <a:ln w="28575">
                  <a:solidFill>
                    <a:srgbClr val="716092"/>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F42A9F65-04B5-462C-96DD-F71FC3DE2F1C}"/>
                  </a:ext>
                </a:extLst>
              </p:cNvPr>
              <p:cNvSpPr txBox="1"/>
              <p:nvPr/>
            </p:nvSpPr>
            <p:spPr>
              <a:xfrm>
                <a:off x="5305449" y="8937905"/>
                <a:ext cx="2285999" cy="4274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rPr>
                  <a:t>Streamlined policies allow programs to serve more people and regions.</a:t>
                </a:r>
                <a:endParaRPr kumimoji="0" lang="en-US" sz="1400" b="0" i="0" u="none" strike="noStrike" kern="1200" cap="none" spc="0" normalizeH="0" baseline="0" noProof="0" dirty="0">
                  <a:ln>
                    <a:noFill/>
                  </a:ln>
                  <a:solidFill>
                    <a:prstClr val="black"/>
                  </a:solidFill>
                  <a:effectLst/>
                  <a:uLnTx/>
                  <a:uFillTx/>
                  <a:latin typeface="Corbel" panose="020B0503020204020204"/>
                  <a:ea typeface="ＭＳ Ｐゴシック" charset="-128"/>
                  <a:cs typeface="Arial" panose="020B0604020202020204" pitchFamily="34" charset="0"/>
                </a:endParaRPr>
              </a:p>
            </p:txBody>
          </p:sp>
        </p:grpSp>
      </p:grpSp>
      <p:sp>
        <p:nvSpPr>
          <p:cNvPr id="45" name="Content Placeholder 2">
            <a:extLst>
              <a:ext uri="{FF2B5EF4-FFF2-40B4-BE49-F238E27FC236}">
                <a16:creationId xmlns:a16="http://schemas.microsoft.com/office/drawing/2014/main" id="{C52ACFFF-6FC8-4F13-9E83-1C9A285CAEE6}"/>
              </a:ext>
            </a:extLst>
          </p:cNvPr>
          <p:cNvSpPr txBox="1">
            <a:spLocks/>
          </p:cNvSpPr>
          <p:nvPr/>
        </p:nvSpPr>
        <p:spPr bwMode="auto">
          <a:xfrm>
            <a:off x="197441" y="756734"/>
            <a:ext cx="11341416" cy="57463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0" indent="0" algn="l" rtl="0" eaLnBrk="1" fontAlgn="base" hangingPunct="1">
              <a:spcBef>
                <a:spcPts val="0"/>
              </a:spcBef>
              <a:spcAft>
                <a:spcPts val="600"/>
              </a:spcAft>
              <a:buFont typeface="Arial" charset="0"/>
              <a:buNone/>
              <a:defRPr sz="2400" b="0" i="0" kern="1200" baseline="0">
                <a:solidFill>
                  <a:schemeClr val="tx1"/>
                </a:solidFill>
                <a:latin typeface="Calibri" panose="020F0502020204030204" pitchFamily="34" charset="0"/>
                <a:ea typeface="ＭＳ Ｐゴシック" charset="-128"/>
                <a:cs typeface="Calibri" panose="020F0502020204030204" pitchFamily="34" charset="0"/>
              </a:defRPr>
            </a:lvl1pPr>
            <a:lvl2pPr marL="557213" indent="-214313" algn="l" rtl="0" eaLnBrk="1" fontAlgn="base" hangingPunct="1">
              <a:spcBef>
                <a:spcPts val="0"/>
              </a:spcBef>
              <a:spcAft>
                <a:spcPts val="600"/>
              </a:spcAft>
              <a:buFont typeface="Arial" panose="020B0604020202020204" pitchFamily="34" charset="0"/>
              <a:buChar char="•"/>
              <a:defRPr sz="2200" b="0" i="0" kern="1200" baseline="0">
                <a:solidFill>
                  <a:schemeClr val="tx1"/>
                </a:solidFill>
                <a:latin typeface="Calibri" panose="020F0502020204030204" pitchFamily="34" charset="0"/>
                <a:ea typeface="ＭＳ Ｐゴシック" charset="-128"/>
                <a:cs typeface="Calibri" panose="020F0502020204030204" pitchFamily="34" charset="0"/>
              </a:defRPr>
            </a:lvl2pPr>
            <a:lvl3pPr marL="857250" indent="-171450" algn="l" rtl="0" eaLnBrk="1" fontAlgn="base" hangingPunct="1">
              <a:spcBef>
                <a:spcPts val="0"/>
              </a:spcBef>
              <a:spcAft>
                <a:spcPts val="600"/>
              </a:spcAft>
              <a:buFont typeface="Calibri Light" panose="020F0302020204030204" pitchFamily="34" charset="0"/>
              <a:buChar char="–"/>
              <a:defRPr sz="2000" b="0" i="0" kern="1200" baseline="0">
                <a:solidFill>
                  <a:schemeClr val="tx1"/>
                </a:solidFill>
                <a:latin typeface="Calibri" panose="020F0502020204030204" pitchFamily="34" charset="0"/>
                <a:ea typeface="ＭＳ Ｐゴシック" charset="-128"/>
                <a:cs typeface="Calibri" panose="020F0502020204030204" pitchFamily="34" charset="0"/>
              </a:defRPr>
            </a:lvl3pPr>
            <a:lvl4pPr marL="1200150" indent="-171450" algn="l" rtl="0" eaLnBrk="1" fontAlgn="base" hangingPunct="1">
              <a:spcBef>
                <a:spcPts val="0"/>
              </a:spcBef>
              <a:spcAft>
                <a:spcPts val="600"/>
              </a:spcAft>
              <a:buFont typeface="Calibri" panose="020F0502020204030204" pitchFamily="34" charset="0"/>
              <a:buChar char="»"/>
              <a:defRPr sz="1800" b="0" i="0" kern="1200" baseline="0">
                <a:solidFill>
                  <a:schemeClr val="tx1"/>
                </a:solidFill>
                <a:latin typeface="Calibri" panose="020F0502020204030204" pitchFamily="34" charset="0"/>
                <a:ea typeface="ＭＳ Ｐゴシック" charset="-128"/>
                <a:cs typeface="Calibri" panose="020F0502020204030204" pitchFamily="34" charset="0"/>
              </a:defRPr>
            </a:lvl4pPr>
            <a:lvl5pPr marL="1543050" indent="-171450" algn="l" rtl="0" eaLnBrk="1" fontAlgn="base" hangingPunct="1">
              <a:spcBef>
                <a:spcPts val="0"/>
              </a:spcBef>
              <a:spcAft>
                <a:spcPts val="600"/>
              </a:spcAft>
              <a:buFont typeface="Arial" panose="020B0604020202020204" pitchFamily="34" charset="0"/>
              <a:buChar char="•"/>
              <a:defRPr sz="1800" b="0" i="0" kern="1200" baseline="0">
                <a:solidFill>
                  <a:schemeClr val="tx1"/>
                </a:solidFill>
                <a:latin typeface="Calibri" panose="020F0502020204030204" pitchFamily="34" charset="0"/>
                <a:ea typeface="ＭＳ Ｐゴシック"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ts val="0"/>
              </a:spcBef>
              <a:spcAft>
                <a:spcPts val="600"/>
              </a:spcAft>
              <a:buClrTx/>
              <a:buSzTx/>
              <a:buFont typeface="Arial" charset="0"/>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charset="-128"/>
                <a:cs typeface="Calibri" panose="020F0502020204030204" pitchFamily="34" charset="0"/>
              </a:rPr>
              <a:t>Federal interagency transportation coordination improves the efficiency, accessibility, availability, and innovation of transportation, and benefits Americans in several ways: </a:t>
            </a:r>
          </a:p>
        </p:txBody>
      </p:sp>
    </p:spTree>
    <p:extLst>
      <p:ext uri="{BB962C8B-B14F-4D97-AF65-F5344CB8AC3E}">
        <p14:creationId xmlns:p14="http://schemas.microsoft.com/office/powerpoint/2010/main" val="1777206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208" y="867244"/>
            <a:ext cx="9326880" cy="1362076"/>
          </a:xfrm>
        </p:spPr>
        <p:txBody>
          <a:bodyPr/>
          <a:lstStyle/>
          <a:p>
            <a:r>
              <a:rPr lang="en-US" sz="4800" dirty="0">
                <a:solidFill>
                  <a:schemeClr val="accent1"/>
                </a:solidFill>
              </a:rPr>
              <a:t>Polling question:</a:t>
            </a:r>
          </a:p>
        </p:txBody>
      </p:sp>
      <p:sp>
        <p:nvSpPr>
          <p:cNvPr id="3" name="Text Placeholder 2"/>
          <p:cNvSpPr>
            <a:spLocks noGrp="1"/>
          </p:cNvSpPr>
          <p:nvPr>
            <p:ph type="body" idx="1"/>
          </p:nvPr>
        </p:nvSpPr>
        <p:spPr>
          <a:xfrm>
            <a:off x="1275208" y="2056911"/>
            <a:ext cx="9326880" cy="3520928"/>
          </a:xfrm>
        </p:spPr>
        <p:txBody>
          <a:bodyPr>
            <a:normAutofit fontScale="92500" lnSpcReduction="10000"/>
          </a:bodyPr>
          <a:lstStyle/>
          <a:p>
            <a:r>
              <a:rPr lang="en-US" sz="3360" b="1" dirty="0"/>
              <a:t>Does your agency have </a:t>
            </a:r>
            <a:r>
              <a:rPr lang="en-US" sz="3360" b="1" dirty="0">
                <a:solidFill>
                  <a:schemeClr val="accent2"/>
                </a:solidFill>
              </a:rPr>
              <a:t>Community Outreach </a:t>
            </a:r>
            <a:r>
              <a:rPr lang="en-US" sz="3360" b="1" dirty="0">
                <a:solidFill>
                  <a:schemeClr val="bg1"/>
                </a:solidFill>
              </a:rPr>
              <a:t>built into your planning process</a:t>
            </a:r>
            <a:r>
              <a:rPr lang="en-US" sz="3360" b="1" dirty="0"/>
              <a:t>?</a:t>
            </a:r>
          </a:p>
          <a:p>
            <a:r>
              <a:rPr lang="en-US" sz="3360" b="1" dirty="0"/>
              <a:t> </a:t>
            </a:r>
          </a:p>
          <a:p>
            <a:pPr marL="548640" indent="-548640">
              <a:buAutoNum type="arabicParenR"/>
            </a:pPr>
            <a:r>
              <a:rPr lang="en-US" sz="3360" b="1" kern="0" dirty="0">
                <a:solidFill>
                  <a:schemeClr val="bg1"/>
                </a:solidFill>
              </a:rPr>
              <a:t>Yes</a:t>
            </a:r>
          </a:p>
          <a:p>
            <a:pPr marL="548640" indent="-548640">
              <a:buAutoNum type="arabicParenR"/>
            </a:pPr>
            <a:r>
              <a:rPr lang="en-US" sz="3360" b="1" kern="0" dirty="0">
                <a:solidFill>
                  <a:schemeClr val="bg1"/>
                </a:solidFill>
              </a:rPr>
              <a:t>No</a:t>
            </a:r>
          </a:p>
          <a:p>
            <a:pPr marL="548640" indent="-548640">
              <a:buAutoNum type="arabicParenR"/>
            </a:pPr>
            <a:r>
              <a:rPr lang="en-US" sz="3360" b="1" kern="0" dirty="0">
                <a:solidFill>
                  <a:schemeClr val="bg1"/>
                </a:solidFill>
              </a:rPr>
              <a:t>Unsure</a:t>
            </a:r>
          </a:p>
          <a:p>
            <a:pPr marL="548640" indent="-548640">
              <a:buAutoNum type="arabicParenR"/>
            </a:pPr>
            <a:r>
              <a:rPr lang="en-US" sz="3360" b="1" kern="0" dirty="0">
                <a:solidFill>
                  <a:schemeClr val="bg1"/>
                </a:solidFill>
              </a:rPr>
              <a:t>We are working on it!</a:t>
            </a:r>
          </a:p>
        </p:txBody>
      </p:sp>
    </p:spTree>
    <p:extLst>
      <p:ext uri="{BB962C8B-B14F-4D97-AF65-F5344CB8AC3E}">
        <p14:creationId xmlns:p14="http://schemas.microsoft.com/office/powerpoint/2010/main" val="2948692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207" y="1152035"/>
            <a:ext cx="9326880" cy="1362076"/>
          </a:xfrm>
        </p:spPr>
        <p:txBody>
          <a:bodyPr/>
          <a:lstStyle/>
          <a:p>
            <a:r>
              <a:rPr lang="en-US" sz="4800" dirty="0">
                <a:solidFill>
                  <a:srgbClr val="5FB346"/>
                </a:solidFill>
              </a:rPr>
              <a:t>If you said yes:</a:t>
            </a:r>
          </a:p>
        </p:txBody>
      </p:sp>
      <p:sp>
        <p:nvSpPr>
          <p:cNvPr id="3" name="Text Placeholder 2"/>
          <p:cNvSpPr>
            <a:spLocks noGrp="1"/>
          </p:cNvSpPr>
          <p:nvPr>
            <p:ph type="body" idx="1"/>
          </p:nvPr>
        </p:nvSpPr>
        <p:spPr>
          <a:xfrm>
            <a:off x="1275207" y="2514111"/>
            <a:ext cx="9897617" cy="3153264"/>
          </a:xfrm>
        </p:spPr>
        <p:txBody>
          <a:bodyPr>
            <a:normAutofit/>
          </a:bodyPr>
          <a:lstStyle/>
          <a:p>
            <a:r>
              <a:rPr lang="en-US" sz="3600" b="1" kern="0" dirty="0">
                <a:solidFill>
                  <a:schemeClr val="bg1"/>
                </a:solidFill>
              </a:rPr>
              <a:t>How does your agency implement those tasks?</a:t>
            </a:r>
          </a:p>
          <a:p>
            <a:br>
              <a:rPr lang="en-US" sz="3600" b="1" kern="0" dirty="0">
                <a:solidFill>
                  <a:schemeClr val="bg1"/>
                </a:solidFill>
              </a:rPr>
            </a:br>
            <a:r>
              <a:rPr lang="en-US" sz="3600" b="1" kern="0" dirty="0">
                <a:solidFill>
                  <a:schemeClr val="bg1"/>
                </a:solidFill>
              </a:rPr>
              <a:t>Itemized with clear objectives?</a:t>
            </a:r>
            <a:br>
              <a:rPr lang="en-US" sz="3600" b="1" kern="0" dirty="0">
                <a:solidFill>
                  <a:schemeClr val="bg1"/>
                </a:solidFill>
              </a:rPr>
            </a:br>
            <a:endParaRPr lang="en-US" sz="3600" b="1" kern="0" dirty="0">
              <a:solidFill>
                <a:schemeClr val="bg1"/>
              </a:solidFill>
            </a:endParaRPr>
          </a:p>
          <a:p>
            <a:r>
              <a:rPr lang="en-US" sz="3600" b="1" kern="0" dirty="0">
                <a:solidFill>
                  <a:schemeClr val="bg1"/>
                </a:solidFill>
              </a:rPr>
              <a:t>Assigning staff to specific tasks?</a:t>
            </a:r>
          </a:p>
        </p:txBody>
      </p:sp>
    </p:spTree>
    <p:extLst>
      <p:ext uri="{BB962C8B-B14F-4D97-AF65-F5344CB8AC3E}">
        <p14:creationId xmlns:p14="http://schemas.microsoft.com/office/powerpoint/2010/main" val="369810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650A408-539D-41BF-846C-A42F71D9393B}"/>
              </a:ext>
            </a:extLst>
          </p:cNvPr>
          <p:cNvSpPr>
            <a:spLocks noGrp="1"/>
          </p:cNvSpPr>
          <p:nvPr>
            <p:ph type="title"/>
          </p:nvPr>
        </p:nvSpPr>
        <p:spPr>
          <a:xfrm>
            <a:off x="430452" y="601210"/>
            <a:ext cx="9875520" cy="1143000"/>
          </a:xfrm>
        </p:spPr>
        <p:txBody>
          <a:bodyPr/>
          <a:lstStyle/>
          <a:p>
            <a:r>
              <a:rPr lang="en-US" dirty="0"/>
              <a:t>Where Do I Start?</a:t>
            </a:r>
          </a:p>
        </p:txBody>
      </p:sp>
      <p:pic>
        <p:nvPicPr>
          <p:cNvPr id="4" name="Content Placeholder 3">
            <a:extLst>
              <a:ext uri="{FF2B5EF4-FFF2-40B4-BE49-F238E27FC236}">
                <a16:creationId xmlns:a16="http://schemas.microsoft.com/office/drawing/2014/main" id="{CF62FA74-DF80-4110-8D1D-C8D00B6EF238}"/>
              </a:ext>
            </a:extLst>
          </p:cNvPr>
          <p:cNvPicPr>
            <a:picLocks noGrp="1" noChangeAspect="1"/>
          </p:cNvPicPr>
          <p:nvPr>
            <p:ph idx="1"/>
          </p:nvPr>
        </p:nvPicPr>
        <p:blipFill>
          <a:blip r:embed="rId2"/>
          <a:stretch>
            <a:fillRect/>
          </a:stretch>
        </p:blipFill>
        <p:spPr>
          <a:xfrm>
            <a:off x="866748" y="1268517"/>
            <a:ext cx="7299940" cy="4525963"/>
          </a:xfrm>
          <a:prstGeom prst="rect">
            <a:avLst/>
          </a:prstGeom>
          <a:noFill/>
        </p:spPr>
      </p:pic>
      <p:sp>
        <p:nvSpPr>
          <p:cNvPr id="5" name="Slide Number Placeholder 4"/>
          <p:cNvSpPr>
            <a:spLocks noGrp="1"/>
          </p:cNvSpPr>
          <p:nvPr>
            <p:ph type="sldNum" sz="quarter" idx="12"/>
          </p:nvPr>
        </p:nvSpPr>
        <p:spPr>
          <a:xfrm>
            <a:off x="11545507" y="6322816"/>
            <a:ext cx="646493" cy="365125"/>
          </a:xfrm>
        </p:spPr>
        <p:txBody>
          <a:bodyPr anchor="ctr">
            <a:normAutofit lnSpcReduction="10000"/>
          </a:bodyPr>
          <a:lstStyle/>
          <a:p>
            <a:pPr>
              <a:spcAft>
                <a:spcPts val="720"/>
              </a:spcAft>
            </a:pPr>
            <a:fld id="{2EF00467-2C26-C343-9763-9BDDADED9A2F}" type="slidenum">
              <a:rPr lang="en-US" smtClean="0"/>
              <a:pPr>
                <a:spcAft>
                  <a:spcPts val="720"/>
                </a:spcAft>
              </a:pPr>
              <a:t>16</a:t>
            </a:fld>
            <a:endParaRPr lang="en-US" dirty="0"/>
          </a:p>
        </p:txBody>
      </p:sp>
      <p:pic>
        <p:nvPicPr>
          <p:cNvPr id="7" name="Picture 6" descr="Businessman sitting hand on forehead">
            <a:extLst>
              <a:ext uri="{FF2B5EF4-FFF2-40B4-BE49-F238E27FC236}">
                <a16:creationId xmlns:a16="http://schemas.microsoft.com/office/drawing/2014/main" id="{75EE7710-C3F7-8883-F893-9986038DC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2985" y="1966780"/>
            <a:ext cx="1879162" cy="3737810"/>
          </a:xfrm>
          <a:prstGeom prst="rect">
            <a:avLst/>
          </a:prstGeom>
        </p:spPr>
      </p:pic>
    </p:spTree>
    <p:extLst>
      <p:ext uri="{BB962C8B-B14F-4D97-AF65-F5344CB8AC3E}">
        <p14:creationId xmlns:p14="http://schemas.microsoft.com/office/powerpoint/2010/main" val="1129333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55" y="258058"/>
            <a:ext cx="9875520" cy="1143000"/>
          </a:xfrm>
        </p:spPr>
        <p:txBody>
          <a:bodyPr anchor="ctr">
            <a:normAutofit/>
          </a:bodyPr>
          <a:lstStyle/>
          <a:p>
            <a:r>
              <a:rPr lang="en-US" dirty="0"/>
              <a:t>Why is Outreach Important?</a:t>
            </a:r>
          </a:p>
        </p:txBody>
      </p:sp>
      <p:sp>
        <p:nvSpPr>
          <p:cNvPr id="9" name="Content Placeholder 2">
            <a:extLst>
              <a:ext uri="{FF2B5EF4-FFF2-40B4-BE49-F238E27FC236}">
                <a16:creationId xmlns:a16="http://schemas.microsoft.com/office/drawing/2014/main" id="{4ADAA02D-EFAD-418E-9EF7-7A94FCDCD6CE}"/>
              </a:ext>
            </a:extLst>
          </p:cNvPr>
          <p:cNvSpPr>
            <a:spLocks noGrp="1"/>
          </p:cNvSpPr>
          <p:nvPr>
            <p:ph idx="1"/>
          </p:nvPr>
        </p:nvSpPr>
        <p:spPr>
          <a:xfrm>
            <a:off x="620912" y="1502479"/>
            <a:ext cx="10628113" cy="4773683"/>
          </a:xfrm>
        </p:spPr>
        <p:txBody>
          <a:bodyPr>
            <a:normAutofit lnSpcReduction="10000"/>
          </a:bodyPr>
          <a:lstStyle/>
          <a:p>
            <a:r>
              <a:rPr lang="en-US" sz="3200" dirty="0"/>
              <a:t>It’s important to align to your organization’s mission, strategies, and long-range planning</a:t>
            </a:r>
          </a:p>
          <a:p>
            <a:r>
              <a:rPr lang="en-US" sz="3200" dirty="0"/>
              <a:t>Focused on specific goals and objectives </a:t>
            </a:r>
          </a:p>
          <a:p>
            <a:pPr lvl="1"/>
            <a:r>
              <a:rPr lang="en-US" sz="3200" dirty="0"/>
              <a:t>What steps will it take to get there?</a:t>
            </a:r>
          </a:p>
          <a:p>
            <a:pPr lvl="1"/>
            <a:r>
              <a:rPr lang="en-US" sz="3200" dirty="0"/>
              <a:t>Community partners? MPO/RPA? DOT?</a:t>
            </a:r>
          </a:p>
          <a:p>
            <a:r>
              <a:rPr lang="en-US" sz="3200" dirty="0"/>
              <a:t>Future projects … 5 Year? … 10 Year?</a:t>
            </a:r>
          </a:p>
          <a:p>
            <a:r>
              <a:rPr lang="en-US" sz="3200" dirty="0"/>
              <a:t>Types of media (print, paid, social media, etc.)</a:t>
            </a:r>
          </a:p>
          <a:p>
            <a:r>
              <a:rPr lang="en-US" sz="3200" dirty="0"/>
              <a:t>Identify who takes the lead</a:t>
            </a:r>
          </a:p>
          <a:p>
            <a:r>
              <a:rPr lang="en-US" sz="3200" dirty="0"/>
              <a:t>Who can speak to the public or the media?</a:t>
            </a:r>
          </a:p>
          <a:p>
            <a:pPr lvl="1"/>
            <a:endParaRPr lang="en-US" dirty="0"/>
          </a:p>
        </p:txBody>
      </p:sp>
      <p:sp>
        <p:nvSpPr>
          <p:cNvPr id="4" name="Slide Number Placeholder 3"/>
          <p:cNvSpPr>
            <a:spLocks noGrp="1"/>
          </p:cNvSpPr>
          <p:nvPr>
            <p:ph type="sldNum" sz="quarter" idx="12"/>
          </p:nvPr>
        </p:nvSpPr>
        <p:spPr>
          <a:xfrm>
            <a:off x="11545507" y="6276162"/>
            <a:ext cx="646493" cy="365125"/>
          </a:xfrm>
        </p:spPr>
        <p:txBody>
          <a:bodyPr anchor="ctr">
            <a:normAutofit lnSpcReduction="10000"/>
          </a:bodyPr>
          <a:lstStyle/>
          <a:p>
            <a:pPr>
              <a:spcAft>
                <a:spcPts val="720"/>
              </a:spcAft>
            </a:pPr>
            <a:fld id="{2EF00467-2C26-C343-9763-9BDDADED9A2F}" type="slidenum">
              <a:rPr lang="en-US" smtClean="0"/>
              <a:pPr>
                <a:spcAft>
                  <a:spcPts val="720"/>
                </a:spcAft>
              </a:pPr>
              <a:t>17</a:t>
            </a:fld>
            <a:endParaRPr lang="en-US" dirty="0"/>
          </a:p>
        </p:txBody>
      </p:sp>
    </p:spTree>
    <p:extLst>
      <p:ext uri="{BB962C8B-B14F-4D97-AF65-F5344CB8AC3E}">
        <p14:creationId xmlns:p14="http://schemas.microsoft.com/office/powerpoint/2010/main" val="215808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8442-8162-021D-C2F3-562CAFC6AC7D}"/>
              </a:ext>
            </a:extLst>
          </p:cNvPr>
          <p:cNvSpPr>
            <a:spLocks noGrp="1"/>
          </p:cNvSpPr>
          <p:nvPr>
            <p:ph type="title"/>
          </p:nvPr>
        </p:nvSpPr>
        <p:spPr/>
        <p:txBody>
          <a:bodyPr>
            <a:normAutofit/>
          </a:bodyPr>
          <a:lstStyle/>
          <a:p>
            <a:r>
              <a:rPr lang="en-US" dirty="0"/>
              <a:t>How does outreach relate to planning??</a:t>
            </a:r>
          </a:p>
        </p:txBody>
      </p:sp>
      <p:sp>
        <p:nvSpPr>
          <p:cNvPr id="3" name="Content Placeholder 2">
            <a:extLst>
              <a:ext uri="{FF2B5EF4-FFF2-40B4-BE49-F238E27FC236}">
                <a16:creationId xmlns:a16="http://schemas.microsoft.com/office/drawing/2014/main" id="{0895D3DF-F9F6-7BBA-1C73-0F27C5EF2F2F}"/>
              </a:ext>
            </a:extLst>
          </p:cNvPr>
          <p:cNvSpPr>
            <a:spLocks noGrp="1"/>
          </p:cNvSpPr>
          <p:nvPr>
            <p:ph idx="1"/>
          </p:nvPr>
        </p:nvSpPr>
        <p:spPr>
          <a:xfrm>
            <a:off x="543339" y="1625018"/>
            <a:ext cx="10810461" cy="4408439"/>
          </a:xfrm>
        </p:spPr>
        <p:txBody>
          <a:bodyPr>
            <a:normAutofit/>
          </a:bodyPr>
          <a:lstStyle/>
          <a:p>
            <a:r>
              <a:rPr lang="en-US" sz="3200" dirty="0"/>
              <a:t>Commitment to your users and community organizations who support them</a:t>
            </a:r>
          </a:p>
          <a:p>
            <a:r>
              <a:rPr lang="en-US" sz="3200" dirty="0"/>
              <a:t>It’s a requirement for most FTA funded programs</a:t>
            </a:r>
          </a:p>
          <a:p>
            <a:r>
              <a:rPr lang="en-US" sz="3300" dirty="0"/>
              <a:t>Helps you meet milestones</a:t>
            </a:r>
          </a:p>
          <a:p>
            <a:r>
              <a:rPr lang="en-US" sz="3300" dirty="0"/>
              <a:t>More accurate data from actual users of your services</a:t>
            </a:r>
            <a:endParaRPr lang="en-US" sz="3600" dirty="0"/>
          </a:p>
          <a:p>
            <a:r>
              <a:rPr lang="en-US" sz="3300" dirty="0"/>
              <a:t>Always report back to your Board – especially if applying for grants or starting a new project!</a:t>
            </a:r>
          </a:p>
        </p:txBody>
      </p:sp>
      <p:sp>
        <p:nvSpPr>
          <p:cNvPr id="4" name="Slide Number Placeholder 3">
            <a:extLst>
              <a:ext uri="{FF2B5EF4-FFF2-40B4-BE49-F238E27FC236}">
                <a16:creationId xmlns:a16="http://schemas.microsoft.com/office/drawing/2014/main" id="{D2626F88-77BA-5396-B15C-2102AA8D09B7}"/>
              </a:ext>
            </a:extLst>
          </p:cNvPr>
          <p:cNvSpPr>
            <a:spLocks noGrp="1"/>
          </p:cNvSpPr>
          <p:nvPr>
            <p:ph type="sldNum" sz="quarter" idx="12"/>
          </p:nvPr>
        </p:nvSpPr>
        <p:spPr/>
        <p:txBody>
          <a:bodyPr/>
          <a:lstStyle/>
          <a:p>
            <a:fld id="{2EF00467-2C26-C343-9763-9BDDADED9A2F}" type="slidenum">
              <a:rPr lang="en-US" smtClean="0"/>
              <a:pPr/>
              <a:t>18</a:t>
            </a:fld>
            <a:endParaRPr lang="en-US" dirty="0"/>
          </a:p>
        </p:txBody>
      </p:sp>
    </p:spTree>
    <p:extLst>
      <p:ext uri="{BB962C8B-B14F-4D97-AF65-F5344CB8AC3E}">
        <p14:creationId xmlns:p14="http://schemas.microsoft.com/office/powerpoint/2010/main" val="58548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388" y="302919"/>
            <a:ext cx="9875520" cy="1143000"/>
          </a:xfrm>
        </p:spPr>
        <p:txBody>
          <a:bodyPr anchor="ctr">
            <a:normAutofit/>
          </a:bodyPr>
          <a:lstStyle/>
          <a:p>
            <a:r>
              <a:rPr lang="en-US" dirty="0"/>
              <a:t>Building an Outreach Plan</a:t>
            </a:r>
            <a:endParaRPr lang="en-US" b="0" dirty="0"/>
          </a:p>
        </p:txBody>
      </p:sp>
      <p:sp>
        <p:nvSpPr>
          <p:cNvPr id="9" name="Content Placeholder 2">
            <a:extLst>
              <a:ext uri="{FF2B5EF4-FFF2-40B4-BE49-F238E27FC236}">
                <a16:creationId xmlns:a16="http://schemas.microsoft.com/office/drawing/2014/main" id="{4ADAA02D-EFAD-418E-9EF7-7A94FCDCD6CE}"/>
              </a:ext>
            </a:extLst>
          </p:cNvPr>
          <p:cNvSpPr>
            <a:spLocks noGrp="1"/>
          </p:cNvSpPr>
          <p:nvPr>
            <p:ph idx="1"/>
          </p:nvPr>
        </p:nvSpPr>
        <p:spPr>
          <a:xfrm>
            <a:off x="762314" y="1445919"/>
            <a:ext cx="9875520" cy="4525963"/>
          </a:xfrm>
        </p:spPr>
        <p:txBody>
          <a:bodyPr>
            <a:normAutofit/>
          </a:bodyPr>
          <a:lstStyle/>
          <a:p>
            <a:pPr marL="0" indent="0">
              <a:spcBef>
                <a:spcPts val="0"/>
              </a:spcBef>
              <a:buNone/>
            </a:pPr>
            <a:r>
              <a:rPr lang="en-US" sz="3200" b="1" dirty="0"/>
              <a:t>Create objectives to meet your goals:</a:t>
            </a:r>
            <a:br>
              <a:rPr lang="en-US" b="1" dirty="0"/>
            </a:br>
            <a:endParaRPr lang="en-US" dirty="0"/>
          </a:p>
          <a:p>
            <a:pPr>
              <a:spcBef>
                <a:spcPts val="0"/>
              </a:spcBef>
              <a:buFont typeface="Arial" panose="020B0604020202020204" pitchFamily="34" charset="0"/>
              <a:buChar char="•"/>
            </a:pPr>
            <a:r>
              <a:rPr lang="en-US" sz="3120" dirty="0"/>
              <a:t>Build relationships with partner agencies</a:t>
            </a:r>
          </a:p>
          <a:p>
            <a:pPr>
              <a:spcBef>
                <a:spcPts val="0"/>
              </a:spcBef>
              <a:buFont typeface="Arial" panose="020B0604020202020204" pitchFamily="34" charset="0"/>
              <a:buChar char="•"/>
            </a:pPr>
            <a:r>
              <a:rPr lang="en-US" sz="3120" dirty="0"/>
              <a:t>Conduct surveys to understand gaps or barriers in current services offered </a:t>
            </a:r>
          </a:p>
          <a:p>
            <a:pPr lvl="1">
              <a:spcBef>
                <a:spcPts val="0"/>
              </a:spcBef>
            </a:pPr>
            <a:r>
              <a:rPr lang="en-US" dirty="0"/>
              <a:t>Online, mailings, on the bus/stops, social media</a:t>
            </a:r>
          </a:p>
          <a:p>
            <a:pPr lvl="1">
              <a:spcBef>
                <a:spcPts val="0"/>
              </a:spcBef>
            </a:pPr>
            <a:r>
              <a:rPr lang="en-US" dirty="0"/>
              <a:t>Timeline to implement/address changes </a:t>
            </a:r>
          </a:p>
          <a:p>
            <a:pPr>
              <a:spcBef>
                <a:spcPts val="0"/>
              </a:spcBef>
              <a:buFont typeface="Arial" panose="020B0604020202020204" pitchFamily="34" charset="0"/>
              <a:buChar char="•"/>
            </a:pPr>
            <a:r>
              <a:rPr lang="en-US" sz="3200" dirty="0"/>
              <a:t>Understand the community</a:t>
            </a:r>
          </a:p>
          <a:p>
            <a:pPr lvl="1">
              <a:spcBef>
                <a:spcPts val="0"/>
              </a:spcBef>
            </a:pPr>
            <a:r>
              <a:rPr lang="en-US" dirty="0"/>
              <a:t>Human Services meeting, presentations, social media, parades, community events. </a:t>
            </a:r>
          </a:p>
          <a:p>
            <a:endParaRPr lang="en-US" dirty="0"/>
          </a:p>
        </p:txBody>
      </p:sp>
      <p:sp>
        <p:nvSpPr>
          <p:cNvPr id="4" name="Slide Number Placeholder 3"/>
          <p:cNvSpPr>
            <a:spLocks noGrp="1"/>
          </p:cNvSpPr>
          <p:nvPr>
            <p:ph type="sldNum" sz="quarter" idx="12"/>
          </p:nvPr>
        </p:nvSpPr>
        <p:spPr>
          <a:xfrm>
            <a:off x="11545507" y="6277028"/>
            <a:ext cx="646493" cy="365125"/>
          </a:xfrm>
        </p:spPr>
        <p:txBody>
          <a:bodyPr anchor="ctr">
            <a:normAutofit lnSpcReduction="10000"/>
          </a:bodyPr>
          <a:lstStyle/>
          <a:p>
            <a:pPr>
              <a:spcAft>
                <a:spcPts val="720"/>
              </a:spcAft>
            </a:pPr>
            <a:fld id="{2EF00467-2C26-C343-9763-9BDDADED9A2F}" type="slidenum">
              <a:rPr lang="en-US" smtClean="0"/>
              <a:pPr>
                <a:spcAft>
                  <a:spcPts val="720"/>
                </a:spcAft>
              </a:pPr>
              <a:t>19</a:t>
            </a:fld>
            <a:endParaRPr lang="en-US" dirty="0"/>
          </a:p>
        </p:txBody>
      </p:sp>
    </p:spTree>
    <p:extLst>
      <p:ext uri="{BB962C8B-B14F-4D97-AF65-F5344CB8AC3E}">
        <p14:creationId xmlns:p14="http://schemas.microsoft.com/office/powerpoint/2010/main" val="329500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370F7B3-A678-4A3A-8E3C-7C3EF3AF6ED7}"/>
              </a:ext>
            </a:extLst>
          </p:cNvPr>
          <p:cNvSpPr txBox="1">
            <a:spLocks noGrp="1"/>
          </p:cNvSpPr>
          <p:nvPr>
            <p:ph type="title" idx="4294967295"/>
          </p:nvPr>
        </p:nvSpPr>
        <p:spPr>
          <a:xfrm>
            <a:off x="0" y="-617532"/>
            <a:ext cx="10515600" cy="4827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600" b="1" i="0" kern="1200">
                <a:solidFill>
                  <a:schemeClr val="tx1"/>
                </a:solidFill>
                <a:latin typeface="Palatino Linotype" panose="02040502050505030304" pitchFamily="18" charset="0"/>
                <a:ea typeface="+mj-ea"/>
                <a:cs typeface="+mj-cs"/>
              </a:defRPr>
            </a:lvl1pPr>
          </a:lstStyle>
          <a:p>
            <a:pPr marL="0" marR="0" lvl="1" indent="0" algn="l" defTabSz="914366"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Mission – The Why</a:t>
            </a:r>
            <a:endParaRPr kumimoji="0" lang="en-US" sz="1800" b="0" i="0" u="none" strike="noStrike" kern="0" cap="none" spc="0" normalizeH="0" baseline="0" noProof="0" dirty="0">
              <a:ln>
                <a:noFill/>
              </a:ln>
              <a:solidFill>
                <a:sysClr val="windowText" lastClr="000000"/>
              </a:solidFill>
              <a:effectLst/>
              <a:uLnTx/>
              <a:uFillTx/>
              <a:latin typeface="+mn-lt"/>
              <a:ea typeface="+mn-ea"/>
              <a:cs typeface="+mn-cs"/>
            </a:endParaRPr>
          </a:p>
        </p:txBody>
      </p:sp>
      <p:sp>
        <p:nvSpPr>
          <p:cNvPr id="2" name="Title 1">
            <a:extLst>
              <a:ext uri="{FF2B5EF4-FFF2-40B4-BE49-F238E27FC236}">
                <a16:creationId xmlns:a16="http://schemas.microsoft.com/office/drawing/2014/main" id="{869E5234-BFCF-4FFC-BDB8-49C014C0F89D}"/>
              </a:ext>
            </a:extLst>
          </p:cNvPr>
          <p:cNvSpPr>
            <a:spLocks/>
          </p:cNvSpPr>
          <p:nvPr/>
        </p:nvSpPr>
        <p:spPr>
          <a:xfrm>
            <a:off x="296984" y="486182"/>
            <a:ext cx="10955215" cy="7101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6" rtl="0" eaLnBrk="1" fontAlgn="auto" latinLnBrk="0" hangingPunct="1">
              <a:lnSpc>
                <a:spcPct val="90000"/>
              </a:lnSpc>
              <a:spcBef>
                <a:spcPct val="0"/>
              </a:spcBef>
              <a:spcAft>
                <a:spcPts val="0"/>
              </a:spcAft>
              <a:buClr>
                <a:srgbClr val="5FB346"/>
              </a:buClr>
              <a:buSzTx/>
              <a:buFontTx/>
              <a:buNone/>
              <a:tabLst/>
              <a:defRPr/>
            </a:pPr>
            <a:r>
              <a:rPr kumimoji="0" lang="en-US" sz="3600" b="1" i="0" u="none" strike="noStrike" kern="0" cap="none" spc="0" normalizeH="0" baseline="0" noProof="0" dirty="0">
                <a:ln>
                  <a:noFill/>
                </a:ln>
                <a:solidFill>
                  <a:srgbClr val="004473"/>
                </a:solidFill>
                <a:effectLst/>
                <a:uLnTx/>
                <a:uFillTx/>
                <a:ea typeface="+mn-ea"/>
                <a:cs typeface="+mn-cs"/>
              </a:rPr>
              <a:t>National Aging &amp; Disability Transportation Center</a:t>
            </a:r>
            <a:endParaRPr kumimoji="0" lang="en-US" sz="3600" b="1" i="0" u="none" strike="noStrike" kern="1200" cap="none" spc="0" normalizeH="0" baseline="0" noProof="0" dirty="0">
              <a:ln>
                <a:noFill/>
              </a:ln>
              <a:solidFill>
                <a:srgbClr val="004473"/>
              </a:solidFill>
              <a:effectLst/>
              <a:uLnTx/>
              <a:uFillTx/>
              <a:ea typeface="+mn-ea"/>
              <a:cs typeface="+mn-cs"/>
            </a:endParaRPr>
          </a:p>
        </p:txBody>
      </p:sp>
      <p:sp>
        <p:nvSpPr>
          <p:cNvPr id="15" name="Content Placeholder 2">
            <a:extLst>
              <a:ext uri="{FF2B5EF4-FFF2-40B4-BE49-F238E27FC236}">
                <a16:creationId xmlns:a16="http://schemas.microsoft.com/office/drawing/2014/main" id="{801EF5FE-EE8A-47F2-92C9-9177B69891B2}"/>
              </a:ext>
            </a:extLst>
          </p:cNvPr>
          <p:cNvSpPr>
            <a:spLocks noGrp="1"/>
          </p:cNvSpPr>
          <p:nvPr>
            <p:ph idx="1"/>
          </p:nvPr>
        </p:nvSpPr>
        <p:spPr>
          <a:xfrm>
            <a:off x="571871" y="1769316"/>
            <a:ext cx="6279542" cy="4459046"/>
          </a:xfrm>
        </p:spPr>
        <p:txBody>
          <a:bodyPr>
            <a:noAutofit/>
          </a:bodyPr>
          <a:lstStyle/>
          <a:p>
            <a:pPr marL="0" marR="0" lvl="0" indent="0" algn="l" defTabSz="914366" rtl="0" eaLnBrk="1" fontAlgn="auto" latinLnBrk="0" hangingPunct="1">
              <a:lnSpc>
                <a:spcPct val="108000"/>
              </a:lnSpc>
              <a:spcBef>
                <a:spcPts val="1000"/>
              </a:spcBef>
              <a:spcAft>
                <a:spcPts val="0"/>
              </a:spcAft>
              <a:buClr>
                <a:srgbClr val="5FB346"/>
              </a:buClr>
              <a:buSzTx/>
              <a:buFontTx/>
              <a:buNone/>
              <a:tabLst/>
              <a:defRPr/>
            </a:pPr>
            <a:r>
              <a:rPr kumimoji="0" lang="en-US" sz="3200" b="0" i="0" u="none" strike="noStrike" kern="1200" cap="none" spc="0" normalizeH="0" baseline="0" noProof="0" dirty="0">
                <a:ln>
                  <a:noFill/>
                </a:ln>
                <a:solidFill>
                  <a:srgbClr val="378533"/>
                </a:solidFill>
                <a:effectLst/>
                <a:uLnTx/>
                <a:uFillTx/>
                <a:latin typeface="Arial Black" panose="020B0A04020102020204" pitchFamily="34" charset="0"/>
                <a:ea typeface="+mn-ea"/>
                <a:cs typeface="+mn-cs"/>
              </a:rPr>
              <a:t>Our Mission: </a:t>
            </a:r>
          </a:p>
          <a:p>
            <a:pPr marL="0" marR="0" lvl="0" indent="0" algn="l" defTabSz="914366" rtl="0" eaLnBrk="1" fontAlgn="auto" latinLnBrk="0" hangingPunct="1">
              <a:lnSpc>
                <a:spcPct val="110000"/>
              </a:lnSpc>
              <a:spcBef>
                <a:spcPts val="1000"/>
              </a:spcBef>
              <a:spcAft>
                <a:spcPts val="0"/>
              </a:spcAft>
              <a:buClr>
                <a:srgbClr val="5FB346"/>
              </a:buClr>
              <a:buSzTx/>
              <a:buFontTx/>
              <a:buNone/>
              <a:tabLst/>
              <a:defRPr/>
            </a:pPr>
            <a:r>
              <a:rPr kumimoji="0" lang="en-US" sz="3200" b="0" i="0" u="none" strike="noStrike" kern="1200" cap="none" spc="0" normalizeH="0" baseline="0" noProof="0" dirty="0">
                <a:ln>
                  <a:noFill/>
                </a:ln>
                <a:solidFill>
                  <a:schemeClr val="bg2">
                    <a:lumMod val="10000"/>
                  </a:schemeClr>
                </a:solidFill>
                <a:effectLst/>
                <a:uLnTx/>
                <a:uFillTx/>
                <a:latin typeface="+mn-lt"/>
                <a:ea typeface="+mn-ea"/>
                <a:cs typeface="+mn-cs"/>
              </a:rPr>
              <a:t>To promote the availability of accessible transportation options that serve the needs of Older Adults, People with Disabilities, Caregivers, and Communities. </a:t>
            </a:r>
          </a:p>
          <a:p>
            <a:endParaRPr lang="en-US" sz="3600" dirty="0"/>
          </a:p>
        </p:txBody>
      </p:sp>
      <p:sp>
        <p:nvSpPr>
          <p:cNvPr id="18" name="Slide Number Placeholder 1">
            <a:extLst>
              <a:ext uri="{FF2B5EF4-FFF2-40B4-BE49-F238E27FC236}">
                <a16:creationId xmlns:a16="http://schemas.microsoft.com/office/drawing/2014/main" id="{29944995-67A0-4E1A-ADE9-C863EC4BAA0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8791BE-09ED-384A-9D83-EFE1DAB8E595}"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13E4AF6E-05EE-41D0-9553-ECAB62C6E7B8}"/>
              </a:ext>
              <a:ext uri="{C183D7F6-B498-43B3-948B-1728B52AA6E4}">
                <adec:decorative xmlns:adec="http://schemas.microsoft.com/office/drawing/2017/decorative" val="1"/>
              </a:ext>
            </a:extLst>
          </p:cNvPr>
          <p:cNvGrpSpPr/>
          <p:nvPr/>
        </p:nvGrpSpPr>
        <p:grpSpPr>
          <a:xfrm>
            <a:off x="7507112" y="2066871"/>
            <a:ext cx="3846687" cy="2724258"/>
            <a:chOff x="457198" y="2175198"/>
            <a:chExt cx="4038600" cy="2484360"/>
          </a:xfrm>
        </p:grpSpPr>
        <p:pic>
          <p:nvPicPr>
            <p:cNvPr id="7" name="Picture 6" descr="Chart&#10;&#10;Description automatically generated with low confidence">
              <a:extLst>
                <a:ext uri="{FF2B5EF4-FFF2-40B4-BE49-F238E27FC236}">
                  <a16:creationId xmlns:a16="http://schemas.microsoft.com/office/drawing/2014/main" id="{7E829916-F897-4583-AD88-EF589799D57D}"/>
                </a:ext>
              </a:extLst>
            </p:cNvPr>
            <p:cNvPicPr>
              <a:picLocks noChangeAspect="1"/>
            </p:cNvPicPr>
            <p:nvPr/>
          </p:nvPicPr>
          <p:blipFill>
            <a:blip r:embed="rId3"/>
            <a:stretch>
              <a:fillRect/>
            </a:stretch>
          </p:blipFill>
          <p:spPr>
            <a:xfrm>
              <a:off x="457198" y="3821549"/>
              <a:ext cx="4038600" cy="838009"/>
            </a:xfrm>
            <a:prstGeom prst="rect">
              <a:avLst/>
            </a:prstGeom>
            <a:noFill/>
            <a:ln w="3175">
              <a:noFill/>
            </a:ln>
          </p:spPr>
        </p:pic>
        <p:pic>
          <p:nvPicPr>
            <p:cNvPr id="8" name="Picture 7">
              <a:extLst>
                <a:ext uri="{FF2B5EF4-FFF2-40B4-BE49-F238E27FC236}">
                  <a16:creationId xmlns:a16="http://schemas.microsoft.com/office/drawing/2014/main" id="{82603D91-1E8E-4C3D-8CA5-E1519A8CFBC3}"/>
                </a:ext>
              </a:extLst>
            </p:cNvPr>
            <p:cNvPicPr>
              <a:picLocks noChangeAspect="1"/>
            </p:cNvPicPr>
            <p:nvPr/>
          </p:nvPicPr>
          <p:blipFill>
            <a:blip r:embed="rId4"/>
            <a:stretch>
              <a:fillRect/>
            </a:stretch>
          </p:blipFill>
          <p:spPr>
            <a:xfrm>
              <a:off x="994027" y="2175198"/>
              <a:ext cx="3193545" cy="1731203"/>
            </a:xfrm>
            <a:prstGeom prst="rect">
              <a:avLst/>
            </a:prstGeom>
          </p:spPr>
        </p:pic>
      </p:grpSp>
    </p:spTree>
    <p:extLst>
      <p:ext uri="{BB962C8B-B14F-4D97-AF65-F5344CB8AC3E}">
        <p14:creationId xmlns:p14="http://schemas.microsoft.com/office/powerpoint/2010/main" val="235878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E63F85-B25E-A201-82E4-15A4805123F3}"/>
              </a:ext>
            </a:extLst>
          </p:cNvPr>
          <p:cNvSpPr>
            <a:spLocks noGrp="1"/>
          </p:cNvSpPr>
          <p:nvPr>
            <p:ph type="sldNum" sz="quarter" idx="12"/>
          </p:nvPr>
        </p:nvSpPr>
        <p:spPr/>
        <p:txBody>
          <a:bodyPr/>
          <a:lstStyle/>
          <a:p>
            <a:fld id="{F28791BE-09ED-384A-9D83-EFE1DAB8E595}" type="slidenum">
              <a:rPr lang="en-US" smtClean="0"/>
              <a:pPr/>
              <a:t>20</a:t>
            </a:fld>
            <a:endParaRPr lang="en-US"/>
          </a:p>
        </p:txBody>
      </p:sp>
      <p:sp>
        <p:nvSpPr>
          <p:cNvPr id="3" name="Content Placeholder 2">
            <a:extLst>
              <a:ext uri="{FF2B5EF4-FFF2-40B4-BE49-F238E27FC236}">
                <a16:creationId xmlns:a16="http://schemas.microsoft.com/office/drawing/2014/main" id="{04167198-898B-1186-F0A4-3F0B5E9F7076}"/>
              </a:ext>
            </a:extLst>
          </p:cNvPr>
          <p:cNvSpPr>
            <a:spLocks noGrp="1"/>
          </p:cNvSpPr>
          <p:nvPr>
            <p:ph idx="1"/>
          </p:nvPr>
        </p:nvSpPr>
        <p:spPr/>
        <p:txBody>
          <a:bodyPr/>
          <a:lstStyle/>
          <a:p>
            <a:r>
              <a:rPr lang="en-US" u="sng" dirty="0"/>
              <a:t>What</a:t>
            </a:r>
            <a:r>
              <a:rPr lang="en-US" dirty="0"/>
              <a:t> is the issue/concern you are trying to address?</a:t>
            </a:r>
          </a:p>
          <a:p>
            <a:r>
              <a:rPr lang="en-US" u="sng" dirty="0"/>
              <a:t>Who</a:t>
            </a:r>
            <a:r>
              <a:rPr lang="en-US" dirty="0"/>
              <a:t> are you trying to reach, develop talking points for subgroups</a:t>
            </a:r>
          </a:p>
          <a:p>
            <a:r>
              <a:rPr lang="en-US" u="sng" dirty="0"/>
              <a:t>Who</a:t>
            </a:r>
            <a:r>
              <a:rPr lang="en-US" dirty="0"/>
              <a:t> is missing from the table? </a:t>
            </a:r>
          </a:p>
          <a:p>
            <a:r>
              <a:rPr lang="en-US" u="sng" dirty="0"/>
              <a:t>Who</a:t>
            </a:r>
            <a:r>
              <a:rPr lang="en-US" dirty="0"/>
              <a:t> needs to be at the table?</a:t>
            </a:r>
          </a:p>
          <a:p>
            <a:r>
              <a:rPr lang="en-US" u="sng" dirty="0"/>
              <a:t>Why Me</a:t>
            </a:r>
            <a:r>
              <a:rPr lang="en-US" dirty="0"/>
              <a:t>? Be prepared to discuss with various groups why their involvement with the project/effort is valuable</a:t>
            </a:r>
          </a:p>
          <a:p>
            <a:endParaRPr lang="en-US" dirty="0"/>
          </a:p>
        </p:txBody>
      </p:sp>
      <p:sp>
        <p:nvSpPr>
          <p:cNvPr id="4" name="Title 3">
            <a:extLst>
              <a:ext uri="{FF2B5EF4-FFF2-40B4-BE49-F238E27FC236}">
                <a16:creationId xmlns:a16="http://schemas.microsoft.com/office/drawing/2014/main" id="{91701B68-0C39-3F35-C48E-CF2F84A8A302}"/>
              </a:ext>
            </a:extLst>
          </p:cNvPr>
          <p:cNvSpPr>
            <a:spLocks noGrp="1"/>
          </p:cNvSpPr>
          <p:nvPr>
            <p:ph type="title"/>
          </p:nvPr>
        </p:nvSpPr>
        <p:spPr/>
        <p:txBody>
          <a:bodyPr/>
          <a:lstStyle/>
          <a:p>
            <a:r>
              <a:rPr lang="en-US" dirty="0"/>
              <a:t>Building a Plan</a:t>
            </a:r>
            <a:r>
              <a:rPr lang="en-US" b="0" dirty="0"/>
              <a:t>,</a:t>
            </a:r>
            <a:r>
              <a:rPr lang="en-US" dirty="0"/>
              <a:t> </a:t>
            </a:r>
            <a:r>
              <a:rPr lang="en-US" b="0" i="1" dirty="0"/>
              <a:t>continued</a:t>
            </a:r>
          </a:p>
        </p:txBody>
      </p:sp>
    </p:spTree>
    <p:extLst>
      <p:ext uri="{BB962C8B-B14F-4D97-AF65-F5344CB8AC3E}">
        <p14:creationId xmlns:p14="http://schemas.microsoft.com/office/powerpoint/2010/main" val="3728875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AD1B-3C99-4A79-8979-260D161E922C}"/>
              </a:ext>
            </a:extLst>
          </p:cNvPr>
          <p:cNvSpPr>
            <a:spLocks noGrp="1"/>
          </p:cNvSpPr>
          <p:nvPr>
            <p:ph type="title"/>
          </p:nvPr>
        </p:nvSpPr>
        <p:spPr/>
        <p:txBody>
          <a:bodyPr/>
          <a:lstStyle/>
          <a:p>
            <a:r>
              <a:rPr lang="en-US" dirty="0">
                <a:solidFill>
                  <a:srgbClr val="5FB346"/>
                </a:solidFill>
              </a:rPr>
              <a:t>Telling the story</a:t>
            </a:r>
          </a:p>
        </p:txBody>
      </p:sp>
      <p:sp>
        <p:nvSpPr>
          <p:cNvPr id="3" name="Text Placeholder 2">
            <a:extLst>
              <a:ext uri="{FF2B5EF4-FFF2-40B4-BE49-F238E27FC236}">
                <a16:creationId xmlns:a16="http://schemas.microsoft.com/office/drawing/2014/main" id="{5889ADA3-E8D2-445C-BB95-5249FA3AE9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39592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76" y="368906"/>
            <a:ext cx="9875520" cy="1143000"/>
          </a:xfrm>
        </p:spPr>
        <p:txBody>
          <a:bodyPr anchor="ctr">
            <a:normAutofit/>
          </a:bodyPr>
          <a:lstStyle/>
          <a:p>
            <a:r>
              <a:rPr lang="en-US" dirty="0"/>
              <a:t>Community Outreach</a:t>
            </a:r>
          </a:p>
        </p:txBody>
      </p:sp>
      <p:sp>
        <p:nvSpPr>
          <p:cNvPr id="9" name="Content Placeholder 2">
            <a:extLst>
              <a:ext uri="{FF2B5EF4-FFF2-40B4-BE49-F238E27FC236}">
                <a16:creationId xmlns:a16="http://schemas.microsoft.com/office/drawing/2014/main" id="{4ADAA02D-EFAD-418E-9EF7-7A94FCDCD6CE}"/>
              </a:ext>
            </a:extLst>
          </p:cNvPr>
          <p:cNvSpPr>
            <a:spLocks noGrp="1"/>
          </p:cNvSpPr>
          <p:nvPr>
            <p:ph idx="1"/>
          </p:nvPr>
        </p:nvSpPr>
        <p:spPr>
          <a:xfrm>
            <a:off x="894290" y="1511906"/>
            <a:ext cx="9875520" cy="4525963"/>
          </a:xfrm>
        </p:spPr>
        <p:txBody>
          <a:bodyPr>
            <a:normAutofit/>
          </a:bodyPr>
          <a:lstStyle/>
          <a:p>
            <a:pPr marL="0" indent="0">
              <a:spcBef>
                <a:spcPts val="0"/>
              </a:spcBef>
              <a:buNone/>
            </a:pPr>
            <a:r>
              <a:rPr lang="en-US" sz="3200" b="1" dirty="0"/>
              <a:t>You need to understand what services are available in your community before promoting:</a:t>
            </a:r>
            <a:endParaRPr lang="en-US" sz="3200" dirty="0"/>
          </a:p>
          <a:p>
            <a:pPr marL="0" indent="0">
              <a:spcBef>
                <a:spcPts val="0"/>
              </a:spcBef>
              <a:buNone/>
            </a:pPr>
            <a:endParaRPr lang="en-US" sz="3200" dirty="0"/>
          </a:p>
          <a:p>
            <a:pPr>
              <a:spcBef>
                <a:spcPts val="0"/>
              </a:spcBef>
              <a:buFont typeface="Arial" panose="020B0604020202020204" pitchFamily="34" charset="0"/>
              <a:buChar char="•"/>
            </a:pPr>
            <a:r>
              <a:rPr lang="en-US" sz="3200" dirty="0"/>
              <a:t>Demand Response (5310, 5311)</a:t>
            </a:r>
          </a:p>
          <a:p>
            <a:pPr>
              <a:spcBef>
                <a:spcPts val="0"/>
              </a:spcBef>
              <a:buFont typeface="Arial" panose="020B0604020202020204" pitchFamily="34" charset="0"/>
              <a:buChar char="•"/>
            </a:pPr>
            <a:r>
              <a:rPr lang="en-US" sz="3200" dirty="0"/>
              <a:t>Fixed Route (5307, 5310)</a:t>
            </a:r>
          </a:p>
          <a:p>
            <a:pPr>
              <a:spcBef>
                <a:spcPts val="0"/>
              </a:spcBef>
              <a:buFont typeface="Arial" panose="020B0604020202020204" pitchFamily="34" charset="0"/>
              <a:buChar char="•"/>
            </a:pPr>
            <a:r>
              <a:rPr lang="en-US" sz="3200" dirty="0"/>
              <a:t>ADA Complementary Paratransit (5307, 5310)</a:t>
            </a:r>
          </a:p>
          <a:p>
            <a:pPr>
              <a:spcBef>
                <a:spcPts val="0"/>
              </a:spcBef>
              <a:buFont typeface="Arial" panose="020B0604020202020204" pitchFamily="34" charset="0"/>
              <a:buChar char="•"/>
            </a:pPr>
            <a:r>
              <a:rPr lang="en-US" sz="3200" dirty="0"/>
              <a:t>How does the funding work?</a:t>
            </a:r>
          </a:p>
          <a:p>
            <a:pPr>
              <a:spcBef>
                <a:spcPts val="0"/>
              </a:spcBef>
              <a:buFont typeface="Arial" panose="020B0604020202020204" pitchFamily="34" charset="0"/>
              <a:buChar char="•"/>
            </a:pPr>
            <a:r>
              <a:rPr lang="en-US" sz="3200" dirty="0"/>
              <a:t>Volunteer services, taxi cabs, shared rides</a:t>
            </a:r>
            <a:endParaRPr lang="en-US" dirty="0"/>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endParaRPr lang="en-US" sz="3360" dirty="0"/>
          </a:p>
          <a:p>
            <a:endParaRPr lang="en-US" dirty="0"/>
          </a:p>
        </p:txBody>
      </p:sp>
      <p:sp>
        <p:nvSpPr>
          <p:cNvPr id="4" name="Slide Number Placeholder 3"/>
          <p:cNvSpPr>
            <a:spLocks noGrp="1"/>
          </p:cNvSpPr>
          <p:nvPr>
            <p:ph type="sldNum" sz="quarter" idx="12"/>
          </p:nvPr>
        </p:nvSpPr>
        <p:spPr>
          <a:xfrm>
            <a:off x="11568760" y="6314736"/>
            <a:ext cx="646493" cy="365125"/>
          </a:xfrm>
        </p:spPr>
        <p:txBody>
          <a:bodyPr anchor="ctr">
            <a:normAutofit/>
          </a:bodyPr>
          <a:lstStyle/>
          <a:p>
            <a:pPr defTabSz="548640">
              <a:spcAft>
                <a:spcPts val="720"/>
              </a:spcAft>
              <a:defRPr/>
            </a:pPr>
            <a:fld id="{2EF00467-2C26-C343-9763-9BDDADED9A2F}" type="slidenum">
              <a:rPr lang="en-US" sz="1080">
                <a:solidFill>
                  <a:srgbClr val="FFFFFF"/>
                </a:solidFill>
                <a:latin typeface="Roboto" panose="02000000000000000000" pitchFamily="2" charset="0"/>
                <a:ea typeface="Roboto" panose="02000000000000000000" pitchFamily="2" charset="0"/>
              </a:rPr>
              <a:pPr defTabSz="548640">
                <a:spcAft>
                  <a:spcPts val="720"/>
                </a:spcAft>
                <a:defRPr/>
              </a:pPr>
              <a:t>22</a:t>
            </a:fld>
            <a:endParaRPr lang="en-US" sz="1080" dirty="0">
              <a:solidFill>
                <a:srgbClr val="FFFFF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62665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388" y="289878"/>
            <a:ext cx="9875520" cy="1143000"/>
          </a:xfrm>
        </p:spPr>
        <p:txBody>
          <a:bodyPr anchor="ctr">
            <a:normAutofit/>
          </a:bodyPr>
          <a:lstStyle/>
          <a:p>
            <a:r>
              <a:rPr lang="en-US" dirty="0"/>
              <a:t>Community Outreach, </a:t>
            </a:r>
            <a:r>
              <a:rPr lang="en-US" b="0" i="1" dirty="0"/>
              <a:t>continued</a:t>
            </a:r>
          </a:p>
        </p:txBody>
      </p:sp>
      <p:sp>
        <p:nvSpPr>
          <p:cNvPr id="9" name="Content Placeholder 2">
            <a:extLst>
              <a:ext uri="{FF2B5EF4-FFF2-40B4-BE49-F238E27FC236}">
                <a16:creationId xmlns:a16="http://schemas.microsoft.com/office/drawing/2014/main" id="{4ADAA02D-EFAD-418E-9EF7-7A94FCDCD6CE}"/>
              </a:ext>
            </a:extLst>
          </p:cNvPr>
          <p:cNvSpPr>
            <a:spLocks noGrp="1"/>
          </p:cNvSpPr>
          <p:nvPr>
            <p:ph idx="1"/>
          </p:nvPr>
        </p:nvSpPr>
        <p:spPr>
          <a:xfrm>
            <a:off x="848413" y="1615440"/>
            <a:ext cx="10147640" cy="4900712"/>
          </a:xfrm>
        </p:spPr>
        <p:txBody>
          <a:bodyPr>
            <a:normAutofit/>
          </a:bodyPr>
          <a:lstStyle/>
          <a:p>
            <a:pPr marL="0" indent="0">
              <a:spcBef>
                <a:spcPts val="0"/>
              </a:spcBef>
              <a:buNone/>
            </a:pPr>
            <a:r>
              <a:rPr lang="en-US" sz="3200" b="1" dirty="0"/>
              <a:t>You need to understand ‘how’ transit works before promoting to the community.</a:t>
            </a:r>
            <a:endParaRPr lang="en-US" sz="3200" dirty="0"/>
          </a:p>
          <a:p>
            <a:pPr marL="0" indent="0">
              <a:spcBef>
                <a:spcPts val="0"/>
              </a:spcBef>
              <a:buNone/>
            </a:pPr>
            <a:endParaRPr lang="en-US" sz="3200" dirty="0"/>
          </a:p>
          <a:p>
            <a:pPr>
              <a:spcBef>
                <a:spcPts val="0"/>
              </a:spcBef>
              <a:buFont typeface="Arial" panose="020B0604020202020204" pitchFamily="34" charset="0"/>
              <a:buChar char="•"/>
            </a:pPr>
            <a:r>
              <a:rPr lang="en-US" sz="3200" dirty="0"/>
              <a:t>Eligibility Factors:</a:t>
            </a:r>
          </a:p>
          <a:p>
            <a:pPr lvl="1">
              <a:spcBef>
                <a:spcPts val="0"/>
              </a:spcBef>
            </a:pPr>
            <a:r>
              <a:rPr lang="en-US" sz="3200" dirty="0"/>
              <a:t>Complementary Paratransit</a:t>
            </a:r>
          </a:p>
          <a:p>
            <a:pPr lvl="1">
              <a:spcBef>
                <a:spcPts val="0"/>
              </a:spcBef>
            </a:pPr>
            <a:r>
              <a:rPr lang="en-US" sz="3200" dirty="0"/>
              <a:t>Non-Emergency Medical Transportation</a:t>
            </a:r>
          </a:p>
          <a:p>
            <a:pPr>
              <a:spcBef>
                <a:spcPts val="0"/>
              </a:spcBef>
              <a:buFont typeface="Arial" panose="020B0604020202020204" pitchFamily="34" charset="0"/>
              <a:buChar char="•"/>
            </a:pPr>
            <a:r>
              <a:rPr lang="en-US" sz="3200" dirty="0"/>
              <a:t>Ride Reservation?</a:t>
            </a:r>
          </a:p>
          <a:p>
            <a:pPr>
              <a:spcBef>
                <a:spcPts val="0"/>
              </a:spcBef>
              <a:buFont typeface="Arial" panose="020B0604020202020204" pitchFamily="34" charset="0"/>
              <a:buChar char="•"/>
            </a:pPr>
            <a:r>
              <a:rPr lang="en-US" sz="3200" dirty="0"/>
              <a:t>Where are people going, where do they </a:t>
            </a:r>
            <a:r>
              <a:rPr lang="en-US" sz="3200" u="sng" dirty="0"/>
              <a:t>need</a:t>
            </a:r>
            <a:r>
              <a:rPr lang="en-US" sz="3200" dirty="0"/>
              <a:t> to go?</a:t>
            </a:r>
          </a:p>
          <a:p>
            <a:pPr>
              <a:spcBef>
                <a:spcPts val="0"/>
              </a:spcBef>
              <a:buFont typeface="Arial" panose="020B0604020202020204" pitchFamily="34" charset="0"/>
              <a:buChar char="•"/>
            </a:pPr>
            <a:r>
              <a:rPr lang="en-US" sz="3200" dirty="0"/>
              <a:t>Other transportation options; taxis or shared rides</a:t>
            </a:r>
            <a:endParaRPr lang="en-US" dirty="0"/>
          </a:p>
          <a:p>
            <a:pPr>
              <a:spcBef>
                <a:spcPts val="0"/>
              </a:spcBef>
              <a:buFont typeface="Arial" panose="020B0604020202020204" pitchFamily="34" charset="0"/>
              <a:buChar char="•"/>
            </a:pPr>
            <a:endParaRPr lang="en-US" sz="3360" dirty="0"/>
          </a:p>
          <a:p>
            <a:endParaRPr lang="en-US" dirty="0"/>
          </a:p>
        </p:txBody>
      </p:sp>
      <p:sp>
        <p:nvSpPr>
          <p:cNvPr id="4" name="Slide Number Placeholder 3"/>
          <p:cNvSpPr>
            <a:spLocks noGrp="1"/>
          </p:cNvSpPr>
          <p:nvPr>
            <p:ph type="sldNum" sz="quarter" idx="12"/>
          </p:nvPr>
        </p:nvSpPr>
        <p:spPr>
          <a:xfrm>
            <a:off x="11597040" y="6333590"/>
            <a:ext cx="646493" cy="365125"/>
          </a:xfrm>
        </p:spPr>
        <p:txBody>
          <a:bodyPr anchor="ctr">
            <a:normAutofit/>
          </a:bodyPr>
          <a:lstStyle/>
          <a:p>
            <a:pPr defTabSz="548640">
              <a:spcAft>
                <a:spcPts val="720"/>
              </a:spcAft>
              <a:defRPr/>
            </a:pPr>
            <a:fld id="{2EF00467-2C26-C343-9763-9BDDADED9A2F}" type="slidenum">
              <a:rPr lang="en-US" sz="1080">
                <a:solidFill>
                  <a:srgbClr val="FFFFFF"/>
                </a:solidFill>
                <a:latin typeface="Roboto" panose="02000000000000000000" pitchFamily="2" charset="0"/>
                <a:ea typeface="Roboto" panose="02000000000000000000" pitchFamily="2" charset="0"/>
              </a:rPr>
              <a:pPr defTabSz="548640">
                <a:spcAft>
                  <a:spcPts val="720"/>
                </a:spcAft>
                <a:defRPr/>
              </a:pPr>
              <a:t>23</a:t>
            </a:fld>
            <a:endParaRPr lang="en-US" sz="1080" dirty="0">
              <a:solidFill>
                <a:srgbClr val="FFFFF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68807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657" y="289878"/>
            <a:ext cx="9875520" cy="1143000"/>
          </a:xfrm>
        </p:spPr>
        <p:txBody>
          <a:bodyPr anchor="ctr">
            <a:normAutofit/>
          </a:bodyPr>
          <a:lstStyle/>
          <a:p>
            <a:r>
              <a:rPr lang="en-US" dirty="0"/>
              <a:t>Community Outreach, </a:t>
            </a:r>
            <a:r>
              <a:rPr lang="en-US" b="0" i="1" dirty="0"/>
              <a:t>continued</a:t>
            </a:r>
          </a:p>
        </p:txBody>
      </p:sp>
      <p:sp>
        <p:nvSpPr>
          <p:cNvPr id="9" name="Content Placeholder 2">
            <a:extLst>
              <a:ext uri="{FF2B5EF4-FFF2-40B4-BE49-F238E27FC236}">
                <a16:creationId xmlns:a16="http://schemas.microsoft.com/office/drawing/2014/main" id="{4ADAA02D-EFAD-418E-9EF7-7A94FCDCD6CE}"/>
              </a:ext>
            </a:extLst>
          </p:cNvPr>
          <p:cNvSpPr>
            <a:spLocks noGrp="1"/>
          </p:cNvSpPr>
          <p:nvPr>
            <p:ph idx="1"/>
          </p:nvPr>
        </p:nvSpPr>
        <p:spPr>
          <a:xfrm>
            <a:off x="818875" y="1562529"/>
            <a:ext cx="10373698" cy="4525963"/>
          </a:xfrm>
        </p:spPr>
        <p:txBody>
          <a:bodyPr>
            <a:normAutofit/>
          </a:bodyPr>
          <a:lstStyle/>
          <a:p>
            <a:pPr marL="0" indent="0">
              <a:spcBef>
                <a:spcPts val="0"/>
              </a:spcBef>
              <a:buNone/>
            </a:pPr>
            <a:r>
              <a:rPr lang="en-US" sz="3200" b="1" dirty="0"/>
              <a:t>Networking is key to gaining trust and building partnerships. </a:t>
            </a:r>
            <a:br>
              <a:rPr lang="en-US" sz="3200" dirty="0"/>
            </a:br>
            <a:endParaRPr lang="en-US" sz="3200" dirty="0"/>
          </a:p>
          <a:p>
            <a:pPr>
              <a:spcBef>
                <a:spcPts val="0"/>
              </a:spcBef>
              <a:buFont typeface="Arial" panose="020B0604020202020204" pitchFamily="34" charset="0"/>
              <a:buChar char="•"/>
            </a:pPr>
            <a:r>
              <a:rPr lang="en-US" sz="3200" dirty="0"/>
              <a:t>Go to where the people are</a:t>
            </a:r>
          </a:p>
          <a:p>
            <a:pPr lvl="1">
              <a:spcBef>
                <a:spcPts val="0"/>
              </a:spcBef>
            </a:pPr>
            <a:r>
              <a:rPr lang="en-US" sz="3100" dirty="0"/>
              <a:t>Community centers, meal sites, living facilities</a:t>
            </a:r>
          </a:p>
          <a:p>
            <a:pPr lvl="1">
              <a:spcBef>
                <a:spcPts val="0"/>
              </a:spcBef>
            </a:pPr>
            <a:r>
              <a:rPr lang="en-US" sz="3100" dirty="0"/>
              <a:t>Ride the bus!</a:t>
            </a:r>
          </a:p>
          <a:p>
            <a:pPr>
              <a:spcBef>
                <a:spcPts val="0"/>
              </a:spcBef>
              <a:buFont typeface="Arial" panose="020B0604020202020204" pitchFamily="34" charset="0"/>
              <a:buChar char="•"/>
            </a:pPr>
            <a:r>
              <a:rPr lang="en-US" sz="3200" dirty="0"/>
              <a:t>Attend meetings, join coalitions or task forces</a:t>
            </a:r>
          </a:p>
          <a:p>
            <a:pPr>
              <a:spcBef>
                <a:spcPts val="0"/>
              </a:spcBef>
              <a:buFont typeface="Arial" panose="020B0604020202020204" pitchFamily="34" charset="0"/>
              <a:buChar char="•"/>
            </a:pPr>
            <a:r>
              <a:rPr lang="en-US" sz="3200" dirty="0"/>
              <a:t>Give presentations at meetings and conferences</a:t>
            </a:r>
          </a:p>
          <a:p>
            <a:pPr>
              <a:spcBef>
                <a:spcPts val="0"/>
              </a:spcBef>
              <a:buFont typeface="Arial" panose="020B0604020202020204" pitchFamily="34" charset="0"/>
              <a:buChar char="•"/>
            </a:pPr>
            <a:r>
              <a:rPr lang="en-US" sz="3200" dirty="0"/>
              <a:t>Invite community partners to your meetings</a:t>
            </a:r>
          </a:p>
          <a:p>
            <a:pPr algn="ctr">
              <a:spcBef>
                <a:spcPts val="0"/>
              </a:spcBef>
              <a:buFont typeface="Arial" panose="020B0604020202020204" pitchFamily="34" charset="0"/>
              <a:buChar char="•"/>
            </a:pPr>
            <a:endParaRPr lang="en-US" sz="3200" dirty="0"/>
          </a:p>
          <a:p>
            <a:pPr marL="0" indent="0" algn="ctr">
              <a:spcBef>
                <a:spcPts val="0"/>
              </a:spcBef>
              <a:buNone/>
            </a:pPr>
            <a:r>
              <a:rPr lang="en-US" sz="3200" b="1" i="1" dirty="0">
                <a:solidFill>
                  <a:srgbClr val="DC4405"/>
                </a:solidFill>
              </a:rPr>
              <a:t>Life starts before Point A and after Point B.</a:t>
            </a:r>
            <a:endParaRPr lang="en-US" sz="3200" i="1" dirty="0">
              <a:solidFill>
                <a:srgbClr val="DC4405"/>
              </a:solidFill>
            </a:endParaRPr>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endParaRPr lang="en-US" sz="3360" dirty="0"/>
          </a:p>
          <a:p>
            <a:endParaRPr lang="en-US" dirty="0"/>
          </a:p>
        </p:txBody>
      </p:sp>
      <p:sp>
        <p:nvSpPr>
          <p:cNvPr id="4" name="Slide Number Placeholder 3"/>
          <p:cNvSpPr>
            <a:spLocks noGrp="1"/>
          </p:cNvSpPr>
          <p:nvPr>
            <p:ph type="sldNum" sz="quarter" idx="12"/>
          </p:nvPr>
        </p:nvSpPr>
        <p:spPr>
          <a:xfrm>
            <a:off x="11545507" y="6228671"/>
            <a:ext cx="646493" cy="365125"/>
          </a:xfrm>
        </p:spPr>
        <p:txBody>
          <a:bodyPr anchor="ctr">
            <a:normAutofit/>
          </a:bodyPr>
          <a:lstStyle/>
          <a:p>
            <a:pPr defTabSz="548640">
              <a:spcAft>
                <a:spcPts val="720"/>
              </a:spcAft>
              <a:defRPr/>
            </a:pPr>
            <a:fld id="{2EF00467-2C26-C343-9763-9BDDADED9A2F}" type="slidenum">
              <a:rPr lang="en-US" sz="1080">
                <a:solidFill>
                  <a:srgbClr val="FFFFFF"/>
                </a:solidFill>
                <a:latin typeface="Roboto" panose="02000000000000000000" pitchFamily="2" charset="0"/>
                <a:ea typeface="Roboto" panose="02000000000000000000" pitchFamily="2" charset="0"/>
              </a:rPr>
              <a:pPr defTabSz="548640">
                <a:spcAft>
                  <a:spcPts val="720"/>
                </a:spcAft>
                <a:defRPr/>
              </a:pPr>
              <a:t>24</a:t>
            </a:fld>
            <a:endParaRPr lang="en-US" sz="1080" dirty="0">
              <a:solidFill>
                <a:srgbClr val="FFFFF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029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43272-E241-83D8-CB7E-04115C82CB32}"/>
              </a:ext>
            </a:extLst>
          </p:cNvPr>
          <p:cNvSpPr>
            <a:spLocks noGrp="1"/>
          </p:cNvSpPr>
          <p:nvPr>
            <p:ph type="title"/>
          </p:nvPr>
        </p:nvSpPr>
        <p:spPr>
          <a:xfrm>
            <a:off x="598647" y="894647"/>
            <a:ext cx="10526728" cy="1325563"/>
          </a:xfrm>
        </p:spPr>
        <p:txBody>
          <a:bodyPr/>
          <a:lstStyle/>
          <a:p>
            <a:pPr algn="r"/>
            <a:r>
              <a:rPr lang="en-US" dirty="0"/>
              <a:t>Know Your Audience</a:t>
            </a:r>
          </a:p>
        </p:txBody>
      </p:sp>
      <p:sp>
        <p:nvSpPr>
          <p:cNvPr id="3" name="Slide Number Placeholder 2">
            <a:extLst>
              <a:ext uri="{FF2B5EF4-FFF2-40B4-BE49-F238E27FC236}">
                <a16:creationId xmlns:a16="http://schemas.microsoft.com/office/drawing/2014/main" id="{1CB7552C-0646-C7FE-B029-444C1CB4F09D}"/>
              </a:ext>
            </a:extLst>
          </p:cNvPr>
          <p:cNvSpPr>
            <a:spLocks noGrp="1"/>
          </p:cNvSpPr>
          <p:nvPr>
            <p:ph type="sldNum" sz="quarter" idx="12"/>
          </p:nvPr>
        </p:nvSpPr>
        <p:spPr>
          <a:xfrm>
            <a:off x="11059387" y="6308780"/>
            <a:ext cx="718325" cy="365125"/>
          </a:xfrm>
        </p:spPr>
        <p:txBody>
          <a:bodyPr/>
          <a:lstStyle/>
          <a:p>
            <a:fld id="{2EF00467-2C26-C343-9763-9BDDADED9A2F}" type="slidenum">
              <a:rPr lang="en-US" smtClean="0"/>
              <a:pPr/>
              <a:t>25</a:t>
            </a:fld>
            <a:endParaRPr lang="en-US" dirty="0"/>
          </a:p>
        </p:txBody>
      </p:sp>
      <p:graphicFrame>
        <p:nvGraphicFramePr>
          <p:cNvPr id="4" name="Diagram 3">
            <a:extLst>
              <a:ext uri="{FF2B5EF4-FFF2-40B4-BE49-F238E27FC236}">
                <a16:creationId xmlns:a16="http://schemas.microsoft.com/office/drawing/2014/main" id="{D9F1C47B-FC64-957A-B251-18EC7D2130C7}"/>
              </a:ext>
            </a:extLst>
          </p:cNvPr>
          <p:cNvGraphicFramePr/>
          <p:nvPr>
            <p:extLst>
              <p:ext uri="{D42A27DB-BD31-4B8C-83A1-F6EECF244321}">
                <p14:modId xmlns:p14="http://schemas.microsoft.com/office/powerpoint/2010/main" val="131462124"/>
              </p:ext>
            </p:extLst>
          </p:nvPr>
        </p:nvGraphicFramePr>
        <p:xfrm>
          <a:off x="-562787" y="423916"/>
          <a:ext cx="8067613" cy="5768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CD7B573E-01CD-9775-032C-B60F0A787C41}"/>
              </a:ext>
            </a:extLst>
          </p:cNvPr>
          <p:cNvGraphicFramePr/>
          <p:nvPr>
            <p:extLst>
              <p:ext uri="{D42A27DB-BD31-4B8C-83A1-F6EECF244321}">
                <p14:modId xmlns:p14="http://schemas.microsoft.com/office/powerpoint/2010/main" val="1776835972"/>
              </p:ext>
            </p:extLst>
          </p:nvPr>
        </p:nvGraphicFramePr>
        <p:xfrm>
          <a:off x="6662338" y="1557429"/>
          <a:ext cx="4530235" cy="42711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Arrow: Right 5">
            <a:extLst>
              <a:ext uri="{FF2B5EF4-FFF2-40B4-BE49-F238E27FC236}">
                <a16:creationId xmlns:a16="http://schemas.microsoft.com/office/drawing/2014/main" id="{1BBD6D25-1834-8224-E912-AD0506A1B43A}"/>
              </a:ext>
            </a:extLst>
          </p:cNvPr>
          <p:cNvSpPr/>
          <p:nvPr/>
        </p:nvSpPr>
        <p:spPr>
          <a:xfrm>
            <a:off x="5242160" y="3221046"/>
            <a:ext cx="1151273" cy="943897"/>
          </a:xfrm>
          <a:prstGeom prst="rightArrow">
            <a:avLst/>
          </a:prstGeom>
          <a:solidFill>
            <a:srgbClr val="0044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 name="TextBox 6">
            <a:extLst>
              <a:ext uri="{FF2B5EF4-FFF2-40B4-BE49-F238E27FC236}">
                <a16:creationId xmlns:a16="http://schemas.microsoft.com/office/drawing/2014/main" id="{602D96CF-7FBB-09BB-322B-F2B87CFCC3C5}"/>
              </a:ext>
            </a:extLst>
          </p:cNvPr>
          <p:cNvSpPr txBox="1"/>
          <p:nvPr/>
        </p:nvSpPr>
        <p:spPr>
          <a:xfrm>
            <a:off x="386499" y="5828561"/>
            <a:ext cx="1998482" cy="84534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53602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4D81D91-ED50-4187-B25B-317A84187C9E}"/>
              </a:ext>
            </a:extLst>
          </p:cNvPr>
          <p:cNvSpPr>
            <a:spLocks noGrp="1"/>
          </p:cNvSpPr>
          <p:nvPr>
            <p:ph type="title"/>
          </p:nvPr>
        </p:nvSpPr>
        <p:spPr>
          <a:xfrm>
            <a:off x="470083" y="595149"/>
            <a:ext cx="9875520" cy="1143000"/>
          </a:xfrm>
        </p:spPr>
        <p:txBody>
          <a:bodyPr/>
          <a:lstStyle/>
          <a:p>
            <a:r>
              <a:rPr lang="en-US" dirty="0"/>
              <a:t>Engage Your Audience</a:t>
            </a:r>
          </a:p>
        </p:txBody>
      </p:sp>
      <p:sp>
        <p:nvSpPr>
          <p:cNvPr id="13" name="Content Placeholder 2">
            <a:extLst>
              <a:ext uri="{FF2B5EF4-FFF2-40B4-BE49-F238E27FC236}">
                <a16:creationId xmlns:a16="http://schemas.microsoft.com/office/drawing/2014/main" id="{563A4956-AF29-44FE-A5B5-78C445B50088}"/>
              </a:ext>
            </a:extLst>
          </p:cNvPr>
          <p:cNvSpPr>
            <a:spLocks noGrp="1"/>
          </p:cNvSpPr>
          <p:nvPr>
            <p:ph idx="1"/>
          </p:nvPr>
        </p:nvSpPr>
        <p:spPr>
          <a:xfrm>
            <a:off x="606175" y="1449371"/>
            <a:ext cx="10263151" cy="4525963"/>
          </a:xfrm>
        </p:spPr>
        <p:txBody>
          <a:bodyPr>
            <a:normAutofit lnSpcReduction="10000"/>
          </a:bodyPr>
          <a:lstStyle/>
          <a:p>
            <a:pPr marL="0" indent="0">
              <a:spcBef>
                <a:spcPts val="0"/>
              </a:spcBef>
              <a:buNone/>
            </a:pPr>
            <a:endParaRPr lang="en-US" b="1" dirty="0"/>
          </a:p>
          <a:p>
            <a:pPr marL="0" indent="0">
              <a:spcBef>
                <a:spcPts val="0"/>
              </a:spcBef>
              <a:buNone/>
            </a:pPr>
            <a:r>
              <a:rPr lang="en-US" sz="3360" b="1" dirty="0">
                <a:ea typeface="Times New Roman" panose="02020603050405020304" pitchFamily="18" charset="0"/>
              </a:rPr>
              <a:t>Grow the Network:</a:t>
            </a:r>
            <a:r>
              <a:rPr lang="en-US" sz="3360" dirty="0">
                <a:ea typeface="Times New Roman" panose="02020603050405020304" pitchFamily="18" charset="0"/>
              </a:rPr>
              <a:t> build relationships with organizations, cross-promote using their mailing lists to reach to a wider audience. (Service changes, promotions, events). </a:t>
            </a:r>
            <a:br>
              <a:rPr lang="en-US" sz="3360" dirty="0">
                <a:ea typeface="Times New Roman" panose="02020603050405020304" pitchFamily="18" charset="0"/>
              </a:rPr>
            </a:br>
            <a:r>
              <a:rPr lang="en-US" sz="3360" i="1" dirty="0">
                <a:solidFill>
                  <a:srgbClr val="DC4405"/>
                </a:solidFill>
                <a:ea typeface="Times New Roman" panose="02020603050405020304" pitchFamily="18" charset="0"/>
              </a:rPr>
              <a:t>You should do the same for them!</a:t>
            </a:r>
            <a:br>
              <a:rPr lang="en-US" sz="3360" u="sng" dirty="0">
                <a:ea typeface="Times New Roman" panose="02020603050405020304" pitchFamily="18" charset="0"/>
              </a:rPr>
            </a:br>
            <a:endParaRPr lang="en-US" sz="3360" u="sng" dirty="0">
              <a:ea typeface="Times New Roman" panose="02020603050405020304" pitchFamily="18" charset="0"/>
            </a:endParaRPr>
          </a:p>
          <a:p>
            <a:pPr marL="91440" indent="0">
              <a:spcBef>
                <a:spcPts val="0"/>
              </a:spcBef>
              <a:buNone/>
            </a:pPr>
            <a:r>
              <a:rPr lang="en-US" sz="3360" b="1" dirty="0">
                <a:ea typeface="Times New Roman" panose="02020603050405020304" pitchFamily="18" charset="0"/>
              </a:rPr>
              <a:t>Message Development:</a:t>
            </a:r>
            <a:r>
              <a:rPr lang="en-US" sz="3360" dirty="0">
                <a:ea typeface="Times New Roman" panose="02020603050405020304" pitchFamily="18" charset="0"/>
              </a:rPr>
              <a:t> Emphasize the cost savings or value added to individuals using your services. Each subgroup should have a clearly defined and targeted message that outlines </a:t>
            </a:r>
            <a:r>
              <a:rPr lang="en-US" sz="3360" i="1" dirty="0">
                <a:ea typeface="Times New Roman" panose="02020603050405020304" pitchFamily="18" charset="0"/>
              </a:rPr>
              <a:t>“what’s in it for me?”</a:t>
            </a:r>
          </a:p>
          <a:p>
            <a:endParaRPr lang="en-US" dirty="0"/>
          </a:p>
        </p:txBody>
      </p:sp>
      <p:sp>
        <p:nvSpPr>
          <p:cNvPr id="6" name="Slide Number Placeholder 5"/>
          <p:cNvSpPr>
            <a:spLocks noGrp="1"/>
          </p:cNvSpPr>
          <p:nvPr>
            <p:ph type="sldNum" sz="quarter" idx="12"/>
          </p:nvPr>
        </p:nvSpPr>
        <p:spPr>
          <a:xfrm>
            <a:off x="11545507" y="6324162"/>
            <a:ext cx="646493" cy="365125"/>
          </a:xfrm>
        </p:spPr>
        <p:txBody>
          <a:bodyPr anchor="ctr">
            <a:normAutofit lnSpcReduction="10000"/>
          </a:bodyPr>
          <a:lstStyle/>
          <a:p>
            <a:pPr>
              <a:spcAft>
                <a:spcPts val="720"/>
              </a:spcAft>
            </a:pPr>
            <a:fld id="{2EF00467-2C26-C343-9763-9BDDADED9A2F}" type="slidenum">
              <a:rPr lang="en-US" smtClean="0"/>
              <a:pPr>
                <a:spcAft>
                  <a:spcPts val="720"/>
                </a:spcAft>
              </a:pPr>
              <a:t>26</a:t>
            </a:fld>
            <a:endParaRPr lang="en-US" dirty="0"/>
          </a:p>
        </p:txBody>
      </p:sp>
    </p:spTree>
    <p:extLst>
      <p:ext uri="{BB962C8B-B14F-4D97-AF65-F5344CB8AC3E}">
        <p14:creationId xmlns:p14="http://schemas.microsoft.com/office/powerpoint/2010/main" val="1025412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FC834-91DC-8DE5-39A6-37694DB4F8D0}"/>
              </a:ext>
            </a:extLst>
          </p:cNvPr>
          <p:cNvSpPr>
            <a:spLocks noGrp="1"/>
          </p:cNvSpPr>
          <p:nvPr>
            <p:ph type="title"/>
          </p:nvPr>
        </p:nvSpPr>
        <p:spPr>
          <a:xfrm>
            <a:off x="441803" y="551457"/>
            <a:ext cx="9875520" cy="1143000"/>
          </a:xfrm>
        </p:spPr>
        <p:txBody>
          <a:bodyPr>
            <a:normAutofit fontScale="90000"/>
          </a:bodyPr>
          <a:lstStyle/>
          <a:p>
            <a:r>
              <a:rPr lang="en-US" dirty="0">
                <a:solidFill>
                  <a:srgbClr val="004473"/>
                </a:solidFill>
              </a:rPr>
              <a:t>Talking Points: Sample Worksheet</a:t>
            </a:r>
            <a:br>
              <a:rPr lang="en-US" dirty="0"/>
            </a:br>
            <a:br>
              <a:rPr lang="en-US" sz="3840" dirty="0"/>
            </a:br>
            <a:endParaRPr lang="en-US" dirty="0"/>
          </a:p>
        </p:txBody>
      </p:sp>
      <p:sp>
        <p:nvSpPr>
          <p:cNvPr id="4" name="Slide Number Placeholder 3">
            <a:extLst>
              <a:ext uri="{FF2B5EF4-FFF2-40B4-BE49-F238E27FC236}">
                <a16:creationId xmlns:a16="http://schemas.microsoft.com/office/drawing/2014/main" id="{6892C852-4BFE-E319-2BC8-18DF8FA7592D}"/>
              </a:ext>
            </a:extLst>
          </p:cNvPr>
          <p:cNvSpPr>
            <a:spLocks noGrp="1"/>
          </p:cNvSpPr>
          <p:nvPr>
            <p:ph type="sldNum" sz="quarter" idx="12"/>
          </p:nvPr>
        </p:nvSpPr>
        <p:spPr/>
        <p:txBody>
          <a:bodyPr/>
          <a:lstStyle/>
          <a:p>
            <a:fld id="{2EF00467-2C26-C343-9763-9BDDADED9A2F}" type="slidenum">
              <a:rPr lang="en-US" smtClean="0"/>
              <a:pPr/>
              <a:t>27</a:t>
            </a:fld>
            <a:endParaRPr lang="en-US" dirty="0"/>
          </a:p>
        </p:txBody>
      </p:sp>
      <p:sp>
        <p:nvSpPr>
          <p:cNvPr id="3" name="TextBox 2">
            <a:extLst>
              <a:ext uri="{FF2B5EF4-FFF2-40B4-BE49-F238E27FC236}">
                <a16:creationId xmlns:a16="http://schemas.microsoft.com/office/drawing/2014/main" id="{70430481-816E-4153-35D2-9766C2A5C825}"/>
              </a:ext>
            </a:extLst>
          </p:cNvPr>
          <p:cNvSpPr txBox="1"/>
          <p:nvPr/>
        </p:nvSpPr>
        <p:spPr>
          <a:xfrm>
            <a:off x="268758" y="1900062"/>
            <a:ext cx="3775341" cy="1569660"/>
          </a:xfrm>
          <a:prstGeom prst="rect">
            <a:avLst/>
          </a:prstGeom>
          <a:noFill/>
        </p:spPr>
        <p:txBody>
          <a:bodyPr wrap="square" rtlCol="0">
            <a:spAutoFit/>
          </a:bodyPr>
          <a:lstStyle/>
          <a:p>
            <a:r>
              <a:rPr lang="en-US" sz="2400" b="0" i="1" dirty="0"/>
              <a:t>Prepare talking points for your next discussion, </a:t>
            </a:r>
            <a:br>
              <a:rPr lang="en-US" sz="2400" b="0" i="1" dirty="0"/>
            </a:br>
            <a:r>
              <a:rPr lang="en-US" sz="2400" b="0" i="1" dirty="0"/>
              <a:t>organized by audience and topic area</a:t>
            </a:r>
            <a:endParaRPr lang="en-US" sz="2400" dirty="0"/>
          </a:p>
        </p:txBody>
      </p:sp>
      <p:pic>
        <p:nvPicPr>
          <p:cNvPr id="7" name="Picture 6">
            <a:extLst>
              <a:ext uri="{FF2B5EF4-FFF2-40B4-BE49-F238E27FC236}">
                <a16:creationId xmlns:a16="http://schemas.microsoft.com/office/drawing/2014/main" id="{C80104C5-A58C-1313-27DE-06F2F4BD4FFA}"/>
              </a:ext>
            </a:extLst>
          </p:cNvPr>
          <p:cNvPicPr>
            <a:picLocks noChangeAspect="1"/>
          </p:cNvPicPr>
          <p:nvPr/>
        </p:nvPicPr>
        <p:blipFill>
          <a:blip r:embed="rId3"/>
          <a:stretch>
            <a:fillRect/>
          </a:stretch>
        </p:blipFill>
        <p:spPr>
          <a:xfrm>
            <a:off x="3912125" y="1404595"/>
            <a:ext cx="8011118" cy="4138822"/>
          </a:xfrm>
          <a:prstGeom prst="rect">
            <a:avLst/>
          </a:prstGeom>
        </p:spPr>
      </p:pic>
    </p:spTree>
    <p:extLst>
      <p:ext uri="{BB962C8B-B14F-4D97-AF65-F5344CB8AC3E}">
        <p14:creationId xmlns:p14="http://schemas.microsoft.com/office/powerpoint/2010/main" val="3850256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4D81D91-ED50-4187-B25B-317A84187C9E}"/>
              </a:ext>
            </a:extLst>
          </p:cNvPr>
          <p:cNvSpPr>
            <a:spLocks noGrp="1"/>
          </p:cNvSpPr>
          <p:nvPr>
            <p:ph type="title"/>
          </p:nvPr>
        </p:nvSpPr>
        <p:spPr>
          <a:xfrm>
            <a:off x="347534" y="510308"/>
            <a:ext cx="9875520" cy="1143000"/>
          </a:xfrm>
        </p:spPr>
        <p:txBody>
          <a:bodyPr/>
          <a:lstStyle/>
          <a:p>
            <a:r>
              <a:rPr lang="en-US" dirty="0"/>
              <a:t>Grow your Audience, </a:t>
            </a:r>
            <a:r>
              <a:rPr lang="en-US" b="0" i="1" dirty="0"/>
              <a:t>continued</a:t>
            </a:r>
          </a:p>
        </p:txBody>
      </p:sp>
      <p:sp>
        <p:nvSpPr>
          <p:cNvPr id="13" name="Content Placeholder 2">
            <a:extLst>
              <a:ext uri="{FF2B5EF4-FFF2-40B4-BE49-F238E27FC236}">
                <a16:creationId xmlns:a16="http://schemas.microsoft.com/office/drawing/2014/main" id="{563A4956-AF29-44FE-A5B5-78C445B50088}"/>
              </a:ext>
            </a:extLst>
          </p:cNvPr>
          <p:cNvSpPr>
            <a:spLocks noGrp="1"/>
          </p:cNvSpPr>
          <p:nvPr>
            <p:ph idx="1"/>
          </p:nvPr>
        </p:nvSpPr>
        <p:spPr>
          <a:xfrm>
            <a:off x="839741" y="1505027"/>
            <a:ext cx="9756648" cy="4525963"/>
          </a:xfrm>
        </p:spPr>
        <p:txBody>
          <a:bodyPr>
            <a:normAutofit/>
          </a:bodyPr>
          <a:lstStyle/>
          <a:p>
            <a:pPr marL="0" indent="0">
              <a:spcBef>
                <a:spcPts val="0"/>
              </a:spcBef>
              <a:buNone/>
            </a:pPr>
            <a:r>
              <a:rPr lang="en-US" sz="2880" b="1" dirty="0">
                <a:ea typeface="Times New Roman" panose="02020603050405020304" pitchFamily="18" charset="0"/>
              </a:rPr>
              <a:t>Listen to the people:</a:t>
            </a:r>
            <a:r>
              <a:rPr lang="en-US" sz="2880" dirty="0">
                <a:ea typeface="Times New Roman" panose="02020603050405020304" pitchFamily="18" charset="0"/>
              </a:rPr>
              <a:t> begin collecting noteworthy comments from partners and/or riders, for the ability to promote your services or apply for future funding opportunities:</a:t>
            </a:r>
            <a:br>
              <a:rPr lang="en-US" sz="2880" dirty="0">
                <a:ea typeface="Times New Roman" panose="02020603050405020304" pitchFamily="18" charset="0"/>
              </a:rPr>
            </a:br>
            <a:endParaRPr lang="en-US" sz="2880" dirty="0">
              <a:ea typeface="Times New Roman" panose="02020603050405020304" pitchFamily="18" charset="0"/>
            </a:endParaRPr>
          </a:p>
          <a:p>
            <a:pPr marL="685800" lvl="1" indent="-411480">
              <a:spcBef>
                <a:spcPts val="0"/>
              </a:spcBef>
              <a:buFont typeface="Symbol" panose="05050102010706020507" pitchFamily="18" charset="2"/>
              <a:buChar char=""/>
            </a:pPr>
            <a:r>
              <a:rPr lang="en-US" dirty="0">
                <a:effectLst/>
                <a:ea typeface="Times New Roman" panose="02020603050405020304" pitchFamily="18" charset="0"/>
                <a:cs typeface="Times New Roman" panose="02020603050405020304" pitchFamily="18" charset="0"/>
              </a:rPr>
              <a:t>Target Audience </a:t>
            </a:r>
            <a:r>
              <a:rPr lang="en-US" sz="2300" dirty="0">
                <a:ea typeface="Times New Roman" panose="02020603050405020304" pitchFamily="18" charset="0"/>
                <a:cs typeface="Times New Roman" panose="02020603050405020304" pitchFamily="18" charset="0"/>
              </a:rPr>
              <a:t>(Human Service Agency, Healthcare, workforce, meal sites, etc.)</a:t>
            </a:r>
          </a:p>
          <a:p>
            <a:pPr marL="685800" lvl="1" indent="-411480">
              <a:spcBef>
                <a:spcPts val="0"/>
              </a:spcBef>
              <a:buFont typeface="Symbol" panose="05050102010706020507" pitchFamily="18" charset="2"/>
              <a:buChar char=""/>
            </a:pPr>
            <a:r>
              <a:rPr lang="en-US" dirty="0">
                <a:effectLst/>
                <a:ea typeface="Times New Roman" panose="02020603050405020304" pitchFamily="18" charset="0"/>
                <a:cs typeface="Times New Roman" panose="02020603050405020304" pitchFamily="18" charset="0"/>
              </a:rPr>
              <a:t>Pain points or barriers</a:t>
            </a:r>
          </a:p>
          <a:p>
            <a:pPr marL="685800" lvl="1" indent="-411480">
              <a:spcBef>
                <a:spcPts val="0"/>
              </a:spcBef>
              <a:buFont typeface="Symbol" panose="05050102010706020507" pitchFamily="18" charset="2"/>
              <a:buChar char=""/>
            </a:pPr>
            <a:r>
              <a:rPr lang="en-US" dirty="0">
                <a:ea typeface="Times New Roman" panose="02020603050405020304" pitchFamily="18" charset="0"/>
                <a:cs typeface="Times New Roman" panose="02020603050405020304" pitchFamily="18" charset="0"/>
              </a:rPr>
              <a:t>Know your annual ridership</a:t>
            </a:r>
          </a:p>
          <a:p>
            <a:pPr marL="685800" lvl="1" indent="-411480">
              <a:spcBef>
                <a:spcPts val="0"/>
              </a:spcBef>
              <a:buFont typeface="Symbol" panose="05050102010706020507" pitchFamily="18" charset="2"/>
              <a:buChar char=""/>
            </a:pPr>
            <a:r>
              <a:rPr lang="en-US" dirty="0">
                <a:effectLst/>
                <a:ea typeface="Times New Roman" panose="02020603050405020304" pitchFamily="18" charset="0"/>
                <a:cs typeface="Times New Roman" panose="02020603050405020304" pitchFamily="18" charset="0"/>
              </a:rPr>
              <a:t>Know your cost per trip</a:t>
            </a:r>
          </a:p>
          <a:p>
            <a:pPr marL="685800" lvl="1" indent="-411480">
              <a:spcBef>
                <a:spcPts val="0"/>
              </a:spcBef>
              <a:buFont typeface="Symbol" panose="05050102010706020507" pitchFamily="18" charset="2"/>
              <a:buChar char=""/>
            </a:pPr>
            <a:r>
              <a:rPr lang="en-US" dirty="0">
                <a:effectLst/>
                <a:ea typeface="Times New Roman" panose="02020603050405020304" pitchFamily="18" charset="0"/>
                <a:cs typeface="Times New Roman" panose="02020603050405020304" pitchFamily="18" charset="0"/>
              </a:rPr>
              <a:t>Types of services, key destinations</a:t>
            </a:r>
          </a:p>
          <a:p>
            <a:pPr marL="685800" lvl="1" indent="-411480">
              <a:spcBef>
                <a:spcPts val="0"/>
              </a:spcBef>
              <a:buFont typeface="Symbol" panose="05050102010706020507" pitchFamily="18" charset="2"/>
              <a:buChar char=""/>
            </a:pPr>
            <a:r>
              <a:rPr lang="en-US" dirty="0">
                <a:effectLst/>
                <a:ea typeface="Times New Roman" panose="02020603050405020304" pitchFamily="18" charset="0"/>
                <a:cs typeface="Times New Roman" panose="02020603050405020304" pitchFamily="18" charset="0"/>
              </a:rPr>
              <a:t>Testimonials and successes</a:t>
            </a:r>
            <a:endParaRPr lang="en-US" dirty="0"/>
          </a:p>
          <a:p>
            <a:endParaRPr lang="en-US" dirty="0"/>
          </a:p>
        </p:txBody>
      </p:sp>
      <p:sp>
        <p:nvSpPr>
          <p:cNvPr id="6" name="Slide Number Placeholder 5"/>
          <p:cNvSpPr>
            <a:spLocks noGrp="1"/>
          </p:cNvSpPr>
          <p:nvPr>
            <p:ph type="sldNum" sz="quarter" idx="12"/>
          </p:nvPr>
        </p:nvSpPr>
        <p:spPr>
          <a:xfrm>
            <a:off x="11545507" y="6286455"/>
            <a:ext cx="646493" cy="365125"/>
          </a:xfrm>
        </p:spPr>
        <p:txBody>
          <a:bodyPr anchor="ctr">
            <a:normAutofit lnSpcReduction="10000"/>
          </a:bodyPr>
          <a:lstStyle/>
          <a:p>
            <a:pPr>
              <a:spcAft>
                <a:spcPts val="720"/>
              </a:spcAft>
            </a:pPr>
            <a:fld id="{2EF00467-2C26-C343-9763-9BDDADED9A2F}" type="slidenum">
              <a:rPr lang="en-US" smtClean="0"/>
              <a:pPr>
                <a:spcAft>
                  <a:spcPts val="720"/>
                </a:spcAft>
              </a:pPr>
              <a:t>28</a:t>
            </a:fld>
            <a:endParaRPr lang="en-US" dirty="0"/>
          </a:p>
        </p:txBody>
      </p:sp>
    </p:spTree>
    <p:extLst>
      <p:ext uri="{BB962C8B-B14F-4D97-AF65-F5344CB8AC3E}">
        <p14:creationId xmlns:p14="http://schemas.microsoft.com/office/powerpoint/2010/main" val="1832938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FBBD-8246-0A12-C147-84D8AB077FF1}"/>
              </a:ext>
            </a:extLst>
          </p:cNvPr>
          <p:cNvSpPr>
            <a:spLocks noGrp="1"/>
          </p:cNvSpPr>
          <p:nvPr>
            <p:ph type="title"/>
          </p:nvPr>
        </p:nvSpPr>
        <p:spPr/>
        <p:txBody>
          <a:bodyPr/>
          <a:lstStyle/>
          <a:p>
            <a:r>
              <a:rPr lang="en-US" dirty="0">
                <a:latin typeface="Roboto"/>
                <a:ea typeface="Roboto"/>
                <a:cs typeface="Roboto"/>
              </a:rPr>
              <a:t>Tell the </a:t>
            </a:r>
            <a:r>
              <a:rPr lang="en-US" b="0" i="1" dirty="0">
                <a:solidFill>
                  <a:srgbClr val="378533"/>
                </a:solidFill>
                <a:latin typeface="Roboto"/>
                <a:ea typeface="Roboto"/>
                <a:cs typeface="Roboto"/>
              </a:rPr>
              <a:t>TRANSIT</a:t>
            </a:r>
            <a:r>
              <a:rPr lang="en-US" dirty="0">
                <a:latin typeface="Roboto"/>
                <a:ea typeface="Roboto"/>
                <a:cs typeface="Roboto"/>
              </a:rPr>
              <a:t> Story</a:t>
            </a:r>
            <a:endParaRPr lang="en-US" dirty="0"/>
          </a:p>
        </p:txBody>
      </p:sp>
      <p:sp>
        <p:nvSpPr>
          <p:cNvPr id="5" name="Slide Number Placeholder 4">
            <a:extLst>
              <a:ext uri="{FF2B5EF4-FFF2-40B4-BE49-F238E27FC236}">
                <a16:creationId xmlns:a16="http://schemas.microsoft.com/office/drawing/2014/main" id="{3CD73E60-6242-D201-1768-36CF582E56F7}"/>
              </a:ext>
            </a:extLst>
          </p:cNvPr>
          <p:cNvSpPr>
            <a:spLocks noGrp="1"/>
          </p:cNvSpPr>
          <p:nvPr>
            <p:ph type="sldNum" sz="quarter" idx="12"/>
          </p:nvPr>
        </p:nvSpPr>
        <p:spPr/>
        <p:txBody>
          <a:bodyPr/>
          <a:lstStyle/>
          <a:p>
            <a:fld id="{2EF00467-2C26-C343-9763-9BDDADED9A2F}" type="slidenum">
              <a:rPr lang="en-US" smtClean="0"/>
              <a:pPr/>
              <a:t>29</a:t>
            </a:fld>
            <a:endParaRPr lang="en-US"/>
          </a:p>
        </p:txBody>
      </p:sp>
      <p:sp>
        <p:nvSpPr>
          <p:cNvPr id="11" name="Content Placeholder 3">
            <a:extLst>
              <a:ext uri="{FF2B5EF4-FFF2-40B4-BE49-F238E27FC236}">
                <a16:creationId xmlns:a16="http://schemas.microsoft.com/office/drawing/2014/main" id="{3F230ABE-4338-45B0-B2CA-35534099BA51}"/>
              </a:ext>
            </a:extLst>
          </p:cNvPr>
          <p:cNvSpPr>
            <a:spLocks noGrp="1"/>
          </p:cNvSpPr>
          <p:nvPr>
            <p:ph sz="half" idx="1"/>
          </p:nvPr>
        </p:nvSpPr>
        <p:spPr>
          <a:xfrm>
            <a:off x="6346253" y="1345646"/>
            <a:ext cx="4846320" cy="5009434"/>
          </a:xfrm>
        </p:spPr>
        <p:txBody>
          <a:bodyPr vert="horz" lIns="109728" tIns="54864" rIns="109728" bIns="54864" rtlCol="0" anchor="t">
            <a:normAutofit/>
          </a:bodyPr>
          <a:lstStyle/>
          <a:p>
            <a:r>
              <a:rPr lang="en-US" b="1" u="sng" dirty="0">
                <a:solidFill>
                  <a:srgbClr val="004473"/>
                </a:solidFill>
                <a:latin typeface="Roboto"/>
                <a:ea typeface="Roboto"/>
                <a:cs typeface="Roboto"/>
              </a:rPr>
              <a:t>Stories can be used to:</a:t>
            </a:r>
            <a:endParaRPr lang="en-US" b="1" dirty="0">
              <a:solidFill>
                <a:srgbClr val="004473"/>
              </a:solidFill>
            </a:endParaRPr>
          </a:p>
          <a:p>
            <a:pPr marL="457200" indent="-457200">
              <a:buClr>
                <a:schemeClr val="tx2"/>
              </a:buClr>
              <a:buFont typeface="Arial" panose="020B0604020202020204" pitchFamily="34" charset="0"/>
              <a:buChar char="•"/>
            </a:pPr>
            <a:r>
              <a:rPr lang="en-US" sz="3120" dirty="0">
                <a:solidFill>
                  <a:srgbClr val="004473"/>
                </a:solidFill>
                <a:latin typeface="Roboto"/>
                <a:ea typeface="Roboto"/>
                <a:cs typeface="Roboto"/>
              </a:rPr>
              <a:t>Share during public outreach efforts</a:t>
            </a:r>
            <a:endParaRPr lang="en-US" sz="3120" dirty="0">
              <a:solidFill>
                <a:srgbClr val="004473"/>
              </a:solidFill>
            </a:endParaRPr>
          </a:p>
          <a:p>
            <a:pPr marL="457200" indent="-457200">
              <a:buClr>
                <a:schemeClr val="tx2"/>
              </a:buClr>
              <a:buFont typeface="Arial" panose="020B0604020202020204" pitchFamily="34" charset="0"/>
              <a:buChar char="•"/>
            </a:pPr>
            <a:r>
              <a:rPr lang="en-US" sz="3120" dirty="0">
                <a:solidFill>
                  <a:srgbClr val="004473"/>
                </a:solidFill>
                <a:latin typeface="Roboto"/>
                <a:ea typeface="Roboto"/>
                <a:cs typeface="Roboto"/>
              </a:rPr>
              <a:t>To reflect the benefits of transportation </a:t>
            </a:r>
          </a:p>
          <a:p>
            <a:pPr marL="457200" indent="-457200">
              <a:buClr>
                <a:schemeClr val="tx2"/>
              </a:buClr>
              <a:buFont typeface="Arial" panose="020B0604020202020204" pitchFamily="34" charset="0"/>
              <a:buChar char="•"/>
            </a:pPr>
            <a:r>
              <a:rPr lang="en-US" sz="3120" dirty="0">
                <a:solidFill>
                  <a:srgbClr val="004473"/>
                </a:solidFill>
                <a:latin typeface="Roboto"/>
                <a:ea typeface="Roboto"/>
                <a:cs typeface="Roboto"/>
              </a:rPr>
              <a:t>For funding purposes</a:t>
            </a:r>
          </a:p>
          <a:p>
            <a:pPr marL="457200" indent="-457200">
              <a:buClr>
                <a:schemeClr val="tx2"/>
              </a:buClr>
              <a:buFont typeface="Arial" panose="020B0604020202020204" pitchFamily="34" charset="0"/>
              <a:buChar char="•"/>
            </a:pPr>
            <a:r>
              <a:rPr lang="en-US" sz="3120" dirty="0">
                <a:solidFill>
                  <a:srgbClr val="004473"/>
                </a:solidFill>
                <a:latin typeface="Roboto"/>
                <a:ea typeface="Roboto"/>
                <a:cs typeface="Roboto"/>
              </a:rPr>
              <a:t>To explain the big picture and how to coordinate services</a:t>
            </a:r>
          </a:p>
        </p:txBody>
      </p:sp>
      <p:pic>
        <p:nvPicPr>
          <p:cNvPr id="8" name="Content Placeholder 5">
            <a:extLst>
              <a:ext uri="{FF2B5EF4-FFF2-40B4-BE49-F238E27FC236}">
                <a16:creationId xmlns:a16="http://schemas.microsoft.com/office/drawing/2014/main" id="{C764034F-F50C-65E2-5CCE-8450F0FA976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812"/>
          <a:stretch/>
        </p:blipFill>
        <p:spPr>
          <a:xfrm>
            <a:off x="838200" y="1532629"/>
            <a:ext cx="4063227" cy="4112389"/>
          </a:xfrm>
          <a:prstGeom prst="rect">
            <a:avLst/>
          </a:prstGeom>
        </p:spPr>
      </p:pic>
      <p:sp>
        <p:nvSpPr>
          <p:cNvPr id="9" name="TextBox 8">
            <a:extLst>
              <a:ext uri="{FF2B5EF4-FFF2-40B4-BE49-F238E27FC236}">
                <a16:creationId xmlns:a16="http://schemas.microsoft.com/office/drawing/2014/main" id="{5C8C2C35-A650-47F9-9B1D-2B89E243BFBB}"/>
              </a:ext>
            </a:extLst>
          </p:cNvPr>
          <p:cNvSpPr txBox="1"/>
          <p:nvPr/>
        </p:nvSpPr>
        <p:spPr>
          <a:xfrm>
            <a:off x="235670" y="5693790"/>
            <a:ext cx="2347274" cy="116421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091717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5234-BFCF-4FFC-BDB8-49C014C0F89D}"/>
              </a:ext>
            </a:extLst>
          </p:cNvPr>
          <p:cNvSpPr>
            <a:spLocks noGrp="1"/>
          </p:cNvSpPr>
          <p:nvPr>
            <p:ph type="title"/>
          </p:nvPr>
        </p:nvSpPr>
        <p:spPr>
          <a:xfrm>
            <a:off x="294054" y="555604"/>
            <a:ext cx="11605846" cy="775252"/>
          </a:xfrm>
        </p:spPr>
        <p:txBody>
          <a:bodyPr vert="horz" lIns="91440" tIns="45720" rIns="91440" bIns="45720" rtlCol="0" anchor="t">
            <a:noAutofit/>
          </a:bodyPr>
          <a:lstStyle/>
          <a:p>
            <a:pPr marL="0" indent="0" defTabSz="914366">
              <a:buClr>
                <a:srgbClr val="5FB346"/>
              </a:buClr>
              <a:buNone/>
            </a:pPr>
            <a:r>
              <a:rPr lang="en-US" kern="0" dirty="0">
                <a:latin typeface="+mn-lt"/>
              </a:rPr>
              <a:t>National Aging &amp; Disability Transportation Center</a:t>
            </a:r>
          </a:p>
        </p:txBody>
      </p:sp>
      <p:sp>
        <p:nvSpPr>
          <p:cNvPr id="15" name="Content Placeholder 2">
            <a:extLst>
              <a:ext uri="{FF2B5EF4-FFF2-40B4-BE49-F238E27FC236}">
                <a16:creationId xmlns:a16="http://schemas.microsoft.com/office/drawing/2014/main" id="{801EF5FE-EE8A-47F2-92C9-9177B69891B2}"/>
              </a:ext>
            </a:extLst>
          </p:cNvPr>
          <p:cNvSpPr>
            <a:spLocks noGrp="1"/>
          </p:cNvSpPr>
          <p:nvPr>
            <p:ph sz="half" idx="1"/>
          </p:nvPr>
        </p:nvSpPr>
        <p:spPr>
          <a:xfrm>
            <a:off x="5575628" y="1721604"/>
            <a:ext cx="5905500" cy="4580792"/>
          </a:xfrm>
        </p:spPr>
        <p:txBody>
          <a:bodyPr>
            <a:noAutofit/>
          </a:bodyPr>
          <a:lstStyle/>
          <a:p>
            <a:pPr marL="0" indent="0" defTabSz="914366">
              <a:spcAft>
                <a:spcPts val="1200"/>
              </a:spcAft>
              <a:buClr>
                <a:srgbClr val="5FB346"/>
              </a:buClr>
              <a:buNone/>
            </a:pPr>
            <a:r>
              <a:rPr lang="en-US" dirty="0">
                <a:solidFill>
                  <a:srgbClr val="378533"/>
                </a:solidFill>
                <a:latin typeface="Arial Black" panose="020B0A04020102020204" pitchFamily="34" charset="0"/>
              </a:rPr>
              <a:t>What We Provide: </a:t>
            </a:r>
          </a:p>
          <a:p>
            <a:pPr marL="342886" indent="-342886" defTabSz="914366">
              <a:lnSpc>
                <a:spcPct val="100000"/>
              </a:lnSpc>
              <a:spcBef>
                <a:spcPts val="0"/>
              </a:spcBef>
              <a:spcAft>
                <a:spcPts val="600"/>
              </a:spcAft>
              <a:buClr>
                <a:srgbClr val="5FB346"/>
              </a:buClr>
              <a:buFont typeface="Arial" panose="020B0604020202020204" pitchFamily="34" charset="0"/>
              <a:buChar char="•"/>
            </a:pPr>
            <a:r>
              <a:rPr lang="en-US" sz="3200" dirty="0">
                <a:solidFill>
                  <a:schemeClr val="bg2">
                    <a:lumMod val="10000"/>
                  </a:schemeClr>
                </a:solidFill>
              </a:rPr>
              <a:t>Technical Assistance &amp; Training</a:t>
            </a:r>
          </a:p>
          <a:p>
            <a:pPr marL="342886" indent="-342886" defTabSz="914366">
              <a:lnSpc>
                <a:spcPct val="100000"/>
              </a:lnSpc>
              <a:spcBef>
                <a:spcPts val="0"/>
              </a:spcBef>
              <a:spcAft>
                <a:spcPts val="600"/>
              </a:spcAft>
              <a:buClr>
                <a:srgbClr val="5FB346"/>
              </a:buClr>
              <a:buFont typeface="Arial" panose="020B0604020202020204" pitchFamily="34" charset="0"/>
              <a:buChar char="•"/>
            </a:pPr>
            <a:r>
              <a:rPr lang="en-US" sz="3200" dirty="0">
                <a:solidFill>
                  <a:schemeClr val="bg2">
                    <a:lumMod val="10000"/>
                  </a:schemeClr>
                </a:solidFill>
              </a:rPr>
              <a:t>Publications &amp; Resources</a:t>
            </a:r>
          </a:p>
          <a:p>
            <a:pPr marL="342886" indent="-342886" defTabSz="914366">
              <a:lnSpc>
                <a:spcPct val="100000"/>
              </a:lnSpc>
              <a:spcBef>
                <a:spcPts val="0"/>
              </a:spcBef>
              <a:spcAft>
                <a:spcPts val="600"/>
              </a:spcAft>
              <a:buClr>
                <a:srgbClr val="5FB346"/>
              </a:buClr>
              <a:buFont typeface="Arial" panose="020B0604020202020204" pitchFamily="34" charset="0"/>
              <a:buChar char="•"/>
            </a:pPr>
            <a:r>
              <a:rPr lang="en-US" sz="3200" dirty="0">
                <a:solidFill>
                  <a:schemeClr val="bg2">
                    <a:lumMod val="10000"/>
                  </a:schemeClr>
                </a:solidFill>
              </a:rPr>
              <a:t>Partnership Coordination</a:t>
            </a:r>
          </a:p>
          <a:p>
            <a:pPr marL="1028686" lvl="1" indent="-342886" defTabSz="914366">
              <a:lnSpc>
                <a:spcPct val="100000"/>
              </a:lnSpc>
              <a:spcBef>
                <a:spcPts val="0"/>
              </a:spcBef>
              <a:spcAft>
                <a:spcPts val="600"/>
              </a:spcAft>
              <a:buClr>
                <a:srgbClr val="5FB346"/>
              </a:buClr>
            </a:pPr>
            <a:r>
              <a:rPr lang="en-US" sz="2800" dirty="0">
                <a:solidFill>
                  <a:schemeClr val="bg2">
                    <a:lumMod val="10000"/>
                  </a:schemeClr>
                </a:solidFill>
              </a:rPr>
              <a:t>Educational Opportunities</a:t>
            </a:r>
          </a:p>
          <a:p>
            <a:pPr marL="1028686" lvl="1" indent="-342886" defTabSz="914366">
              <a:lnSpc>
                <a:spcPct val="100000"/>
              </a:lnSpc>
              <a:spcBef>
                <a:spcPts val="0"/>
              </a:spcBef>
              <a:spcAft>
                <a:spcPts val="600"/>
              </a:spcAft>
              <a:buClr>
                <a:srgbClr val="5FB346"/>
              </a:buClr>
            </a:pPr>
            <a:r>
              <a:rPr lang="en-US" sz="2800" dirty="0">
                <a:solidFill>
                  <a:schemeClr val="bg2">
                    <a:lumMod val="10000"/>
                  </a:schemeClr>
                </a:solidFill>
              </a:rPr>
              <a:t>Coalition Toolkit</a:t>
            </a:r>
          </a:p>
          <a:p>
            <a:pPr marL="342886" indent="-342886" defTabSz="914366">
              <a:lnSpc>
                <a:spcPct val="100000"/>
              </a:lnSpc>
              <a:spcBef>
                <a:spcPts val="0"/>
              </a:spcBef>
              <a:spcAft>
                <a:spcPts val="600"/>
              </a:spcAft>
              <a:buClr>
                <a:srgbClr val="5FB346"/>
              </a:buClr>
              <a:buFont typeface="Arial" panose="020B0604020202020204" pitchFamily="34" charset="0"/>
              <a:buChar char="•"/>
            </a:pPr>
            <a:r>
              <a:rPr lang="en-US" sz="3200" dirty="0">
                <a:solidFill>
                  <a:schemeClr val="bg2">
                    <a:lumMod val="10000"/>
                  </a:schemeClr>
                </a:solidFill>
              </a:rPr>
              <a:t>Community Grants &amp; Pilots</a:t>
            </a:r>
          </a:p>
          <a:p>
            <a:pPr marL="342886" indent="-342886" defTabSz="914366">
              <a:lnSpc>
                <a:spcPct val="100000"/>
              </a:lnSpc>
              <a:spcBef>
                <a:spcPts val="0"/>
              </a:spcBef>
              <a:spcAft>
                <a:spcPts val="600"/>
              </a:spcAft>
              <a:buClr>
                <a:srgbClr val="5FB346"/>
              </a:buClr>
              <a:buFont typeface="Arial" panose="020B0604020202020204" pitchFamily="34" charset="0"/>
              <a:buChar char="•"/>
            </a:pPr>
            <a:endParaRPr lang="en-US" sz="3600" dirty="0">
              <a:solidFill>
                <a:schemeClr val="bg2">
                  <a:lumMod val="10000"/>
                </a:schemeClr>
              </a:solidFill>
            </a:endParaRPr>
          </a:p>
        </p:txBody>
      </p:sp>
      <p:sp>
        <p:nvSpPr>
          <p:cNvPr id="18" name="Slide Number Placeholder 1">
            <a:extLst>
              <a:ext uri="{FF2B5EF4-FFF2-40B4-BE49-F238E27FC236}">
                <a16:creationId xmlns:a16="http://schemas.microsoft.com/office/drawing/2014/main" id="{29944995-67A0-4E1A-ADE9-C863EC4BAA0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8791BE-09ED-384A-9D83-EFE1DAB8E595}"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Content Placeholder 17">
            <a:extLst>
              <a:ext uri="{FF2B5EF4-FFF2-40B4-BE49-F238E27FC236}">
                <a16:creationId xmlns:a16="http://schemas.microsoft.com/office/drawing/2014/main" id="{08B8B346-8A59-A265-739A-8DFBC96E8613}"/>
              </a:ext>
            </a:extLst>
          </p:cNvPr>
          <p:cNvPicPr>
            <a:picLocks noGrp="1" noChangeAspect="1"/>
          </p:cNvPicPr>
          <p:nvPr>
            <p:ph sz="half" idx="2"/>
          </p:nvPr>
        </p:nvPicPr>
        <p:blipFill>
          <a:blip r:embed="rId3"/>
          <a:stretch>
            <a:fillRect/>
          </a:stretch>
        </p:blipFill>
        <p:spPr>
          <a:xfrm>
            <a:off x="710872" y="2649702"/>
            <a:ext cx="4267200" cy="1943100"/>
          </a:xfrm>
        </p:spPr>
      </p:pic>
    </p:spTree>
    <p:extLst>
      <p:ext uri="{BB962C8B-B14F-4D97-AF65-F5344CB8AC3E}">
        <p14:creationId xmlns:p14="http://schemas.microsoft.com/office/powerpoint/2010/main" val="4018458869"/>
      </p:ext>
    </p:extLst>
  </p:cSld>
  <p:clrMapOvr>
    <a:masterClrMapping/>
  </p:clrMapOvr>
  <mc:AlternateContent xmlns:mc="http://schemas.openxmlformats.org/markup-compatibility/2006" xmlns:p14="http://schemas.microsoft.com/office/powerpoint/2010/main">
    <mc:Choice Requires="p14">
      <p:transition spd="slow" p14:dur="2000" advTm="54978"/>
    </mc:Choice>
    <mc:Fallback xmlns="">
      <p:transition spd="slow" advTm="5497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FBBD-8246-0A12-C147-84D8AB077FF1}"/>
              </a:ext>
            </a:extLst>
          </p:cNvPr>
          <p:cNvSpPr>
            <a:spLocks noGrp="1"/>
          </p:cNvSpPr>
          <p:nvPr>
            <p:ph type="title"/>
          </p:nvPr>
        </p:nvSpPr>
        <p:spPr>
          <a:xfrm>
            <a:off x="433141" y="282877"/>
            <a:ext cx="10385547" cy="1325563"/>
          </a:xfrm>
        </p:spPr>
        <p:txBody>
          <a:bodyPr/>
          <a:lstStyle/>
          <a:p>
            <a:pPr algn="r"/>
            <a:r>
              <a:rPr lang="en-US" dirty="0">
                <a:latin typeface="Roboto"/>
                <a:ea typeface="Roboto"/>
                <a:cs typeface="Roboto"/>
              </a:rPr>
              <a:t>Tell the </a:t>
            </a:r>
            <a:r>
              <a:rPr lang="en-US" b="0" i="1" dirty="0">
                <a:solidFill>
                  <a:srgbClr val="378533"/>
                </a:solidFill>
                <a:latin typeface="Roboto"/>
                <a:ea typeface="Roboto"/>
                <a:cs typeface="Roboto"/>
              </a:rPr>
              <a:t>RIDER</a:t>
            </a:r>
            <a:r>
              <a:rPr lang="en-US" dirty="0">
                <a:latin typeface="Roboto"/>
                <a:ea typeface="Roboto"/>
                <a:cs typeface="Roboto"/>
              </a:rPr>
              <a:t> Story</a:t>
            </a:r>
            <a:endParaRPr lang="en-US" dirty="0"/>
          </a:p>
        </p:txBody>
      </p:sp>
      <p:sp>
        <p:nvSpPr>
          <p:cNvPr id="5" name="Slide Number Placeholder 4">
            <a:extLst>
              <a:ext uri="{FF2B5EF4-FFF2-40B4-BE49-F238E27FC236}">
                <a16:creationId xmlns:a16="http://schemas.microsoft.com/office/drawing/2014/main" id="{3CD73E60-6242-D201-1768-36CF582E56F7}"/>
              </a:ext>
            </a:extLst>
          </p:cNvPr>
          <p:cNvSpPr>
            <a:spLocks noGrp="1"/>
          </p:cNvSpPr>
          <p:nvPr>
            <p:ph type="sldNum" sz="quarter" idx="12"/>
          </p:nvPr>
        </p:nvSpPr>
        <p:spPr/>
        <p:txBody>
          <a:bodyPr/>
          <a:lstStyle/>
          <a:p>
            <a:fld id="{2EF00467-2C26-C343-9763-9BDDADED9A2F}" type="slidenum">
              <a:rPr lang="en-US" smtClean="0"/>
              <a:pPr/>
              <a:t>30</a:t>
            </a:fld>
            <a:endParaRPr lang="en-US"/>
          </a:p>
        </p:txBody>
      </p:sp>
      <p:sp>
        <p:nvSpPr>
          <p:cNvPr id="9" name="Content Placeholder 3">
            <a:extLst>
              <a:ext uri="{FF2B5EF4-FFF2-40B4-BE49-F238E27FC236}">
                <a16:creationId xmlns:a16="http://schemas.microsoft.com/office/drawing/2014/main" id="{68D7528B-C2FD-414E-9C26-9220A03AC293}"/>
              </a:ext>
            </a:extLst>
          </p:cNvPr>
          <p:cNvSpPr>
            <a:spLocks noGrp="1"/>
          </p:cNvSpPr>
          <p:nvPr>
            <p:ph sz="half" idx="2"/>
          </p:nvPr>
        </p:nvSpPr>
        <p:spPr>
          <a:xfrm>
            <a:off x="433141" y="1242400"/>
            <a:ext cx="5412606" cy="4952892"/>
          </a:xfrm>
        </p:spPr>
        <p:txBody>
          <a:bodyPr vert="horz" lIns="109728" tIns="54864" rIns="109728" bIns="54864" rtlCol="0" anchor="t">
            <a:normAutofit/>
          </a:bodyPr>
          <a:lstStyle/>
          <a:p>
            <a:r>
              <a:rPr lang="en-US" b="1" u="sng" dirty="0">
                <a:solidFill>
                  <a:srgbClr val="004473"/>
                </a:solidFill>
                <a:latin typeface="Roboto"/>
                <a:ea typeface="Roboto"/>
                <a:cs typeface="Roboto"/>
              </a:rPr>
              <a:t>Stories can be used to:</a:t>
            </a:r>
            <a:endParaRPr lang="en-US" b="1" dirty="0">
              <a:solidFill>
                <a:srgbClr val="004473"/>
              </a:solidFill>
            </a:endParaRPr>
          </a:p>
          <a:p>
            <a:pPr marL="457200" indent="-457200">
              <a:buClr>
                <a:schemeClr val="accent1"/>
              </a:buClr>
              <a:buFont typeface="Arial" panose="020B0604020202020204" pitchFamily="34" charset="0"/>
              <a:buChar char="•"/>
            </a:pPr>
            <a:r>
              <a:rPr lang="en-US" sz="3120" dirty="0">
                <a:solidFill>
                  <a:srgbClr val="004473"/>
                </a:solidFill>
                <a:latin typeface="Roboto"/>
                <a:ea typeface="Roboto"/>
                <a:cs typeface="Roboto"/>
              </a:rPr>
              <a:t>Share with stakeholders and decision makers</a:t>
            </a:r>
            <a:endParaRPr lang="en-US" sz="3120" dirty="0">
              <a:solidFill>
                <a:srgbClr val="004473"/>
              </a:solidFill>
            </a:endParaRPr>
          </a:p>
          <a:p>
            <a:pPr marL="457200" indent="-457200">
              <a:buClr>
                <a:schemeClr val="accent1"/>
              </a:buClr>
              <a:buFont typeface="Arial" panose="020B0604020202020204" pitchFamily="34" charset="0"/>
              <a:buChar char="•"/>
            </a:pPr>
            <a:r>
              <a:rPr lang="en-US" sz="3120" dirty="0">
                <a:solidFill>
                  <a:srgbClr val="004473"/>
                </a:solidFill>
                <a:latin typeface="Roboto"/>
                <a:ea typeface="Roboto"/>
              </a:rPr>
              <a:t>Portray the benefits of transportation</a:t>
            </a:r>
            <a:endParaRPr lang="en-US" sz="3120" dirty="0">
              <a:solidFill>
                <a:srgbClr val="004473"/>
              </a:solidFill>
            </a:endParaRPr>
          </a:p>
          <a:p>
            <a:pPr marL="457200" indent="-457200">
              <a:buClr>
                <a:schemeClr val="accent1"/>
              </a:buClr>
              <a:buFont typeface="Arial" panose="020B0604020202020204" pitchFamily="34" charset="0"/>
              <a:buChar char="•"/>
            </a:pPr>
            <a:r>
              <a:rPr lang="en-US" sz="3120" dirty="0">
                <a:solidFill>
                  <a:srgbClr val="004473"/>
                </a:solidFill>
                <a:latin typeface="Roboto"/>
                <a:ea typeface="Roboto"/>
                <a:cs typeface="Roboto"/>
              </a:rPr>
              <a:t>For funding purposes</a:t>
            </a:r>
          </a:p>
          <a:p>
            <a:pPr marL="457200" indent="-457200">
              <a:buClr>
                <a:schemeClr val="accent1"/>
              </a:buClr>
              <a:buFont typeface="Arial" panose="020B0604020202020204" pitchFamily="34" charset="0"/>
              <a:buChar char="•"/>
            </a:pPr>
            <a:r>
              <a:rPr lang="en-US" sz="3120" dirty="0">
                <a:solidFill>
                  <a:srgbClr val="004473"/>
                </a:solidFill>
                <a:latin typeface="Roboto"/>
                <a:ea typeface="Roboto"/>
                <a:cs typeface="Roboto"/>
              </a:rPr>
              <a:t>To explain the big picture, how transit can affect the rider</a:t>
            </a:r>
          </a:p>
        </p:txBody>
      </p:sp>
      <p:pic>
        <p:nvPicPr>
          <p:cNvPr id="10" name="Picture 9" descr="A person in a wheelchair getting off a bus&#10;&#10;Description automatically generated">
            <a:extLst>
              <a:ext uri="{FF2B5EF4-FFF2-40B4-BE49-F238E27FC236}">
                <a16:creationId xmlns:a16="http://schemas.microsoft.com/office/drawing/2014/main" id="{69693276-B03E-BD2F-506F-B7EB9125913C}"/>
              </a:ext>
            </a:extLst>
          </p:cNvPr>
          <p:cNvPicPr>
            <a:picLocks noChangeAspect="1"/>
          </p:cNvPicPr>
          <p:nvPr/>
        </p:nvPicPr>
        <p:blipFill rotWithShape="1">
          <a:blip r:embed="rId3">
            <a:extLst>
              <a:ext uri="{28A0092B-C50C-407E-A947-70E740481C1C}">
                <a14:useLocalDpi xmlns:a14="http://schemas.microsoft.com/office/drawing/2010/main" val="0"/>
              </a:ext>
            </a:extLst>
          </a:blip>
          <a:srcRect b="1579"/>
          <a:stretch/>
        </p:blipFill>
        <p:spPr>
          <a:xfrm>
            <a:off x="6451977" y="1406013"/>
            <a:ext cx="4588557" cy="4287777"/>
          </a:xfrm>
          <a:prstGeom prst="rect">
            <a:avLst/>
          </a:prstGeom>
        </p:spPr>
      </p:pic>
      <p:sp>
        <p:nvSpPr>
          <p:cNvPr id="11" name="TextBox 10">
            <a:extLst>
              <a:ext uri="{FF2B5EF4-FFF2-40B4-BE49-F238E27FC236}">
                <a16:creationId xmlns:a16="http://schemas.microsoft.com/office/drawing/2014/main" id="{491EC1A4-F465-1265-DD2C-3FAC0FD2F0B7}"/>
              </a:ext>
            </a:extLst>
          </p:cNvPr>
          <p:cNvSpPr txBox="1"/>
          <p:nvPr/>
        </p:nvSpPr>
        <p:spPr>
          <a:xfrm>
            <a:off x="235670" y="5693790"/>
            <a:ext cx="2347274" cy="116421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89251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2B11-37CE-E5EC-E436-58D4F93701D8}"/>
              </a:ext>
            </a:extLst>
          </p:cNvPr>
          <p:cNvSpPr>
            <a:spLocks noGrp="1"/>
          </p:cNvSpPr>
          <p:nvPr>
            <p:ph type="title"/>
          </p:nvPr>
        </p:nvSpPr>
        <p:spPr/>
        <p:txBody>
          <a:bodyPr/>
          <a:lstStyle/>
          <a:p>
            <a:r>
              <a:rPr lang="en-US" dirty="0"/>
              <a:t>Who Can Tell The Story?</a:t>
            </a:r>
          </a:p>
        </p:txBody>
      </p:sp>
      <p:sp>
        <p:nvSpPr>
          <p:cNvPr id="3" name="Content Placeholder 2">
            <a:extLst>
              <a:ext uri="{FF2B5EF4-FFF2-40B4-BE49-F238E27FC236}">
                <a16:creationId xmlns:a16="http://schemas.microsoft.com/office/drawing/2014/main" id="{8DAB17B3-9582-457B-F2E2-7AE10EA8A201}"/>
              </a:ext>
            </a:extLst>
          </p:cNvPr>
          <p:cNvSpPr>
            <a:spLocks noGrp="1"/>
          </p:cNvSpPr>
          <p:nvPr>
            <p:ph idx="1"/>
          </p:nvPr>
        </p:nvSpPr>
        <p:spPr/>
        <p:txBody>
          <a:bodyPr/>
          <a:lstStyle/>
          <a:p>
            <a:pPr marL="91440" indent="0">
              <a:buNone/>
            </a:pPr>
            <a:r>
              <a:rPr lang="en-US" sz="3200" dirty="0"/>
              <a:t>It’s important to hear the message from the person doing the work, and can easily handle Q&amp;A</a:t>
            </a:r>
          </a:p>
          <a:p>
            <a:endParaRPr lang="en-US" sz="3200" dirty="0"/>
          </a:p>
          <a:p>
            <a:pPr lvl="1"/>
            <a:r>
              <a:rPr lang="en-US" sz="3200" dirty="0"/>
              <a:t>Director / Board Member(s)</a:t>
            </a:r>
          </a:p>
          <a:p>
            <a:pPr lvl="1"/>
            <a:r>
              <a:rPr lang="en-US" sz="3200" dirty="0"/>
              <a:t>Marketing / Communications</a:t>
            </a:r>
          </a:p>
          <a:p>
            <a:pPr lvl="1"/>
            <a:r>
              <a:rPr lang="en-US" sz="3200" dirty="0"/>
              <a:t>Emergency Management / Safety</a:t>
            </a:r>
          </a:p>
          <a:p>
            <a:pPr lvl="1"/>
            <a:r>
              <a:rPr lang="en-US" sz="3200" dirty="0"/>
              <a:t>Operations / Planning</a:t>
            </a:r>
          </a:p>
          <a:p>
            <a:pPr lvl="1"/>
            <a:r>
              <a:rPr lang="en-US" sz="3200" dirty="0"/>
              <a:t>Outreach / Mobility Management</a:t>
            </a:r>
          </a:p>
          <a:p>
            <a:endParaRPr lang="en-US" dirty="0"/>
          </a:p>
        </p:txBody>
      </p:sp>
      <p:sp>
        <p:nvSpPr>
          <p:cNvPr id="4" name="Slide Number Placeholder 3">
            <a:extLst>
              <a:ext uri="{FF2B5EF4-FFF2-40B4-BE49-F238E27FC236}">
                <a16:creationId xmlns:a16="http://schemas.microsoft.com/office/drawing/2014/main" id="{80873A9A-A510-D34D-5D73-0AE62AA861FA}"/>
              </a:ext>
            </a:extLst>
          </p:cNvPr>
          <p:cNvSpPr>
            <a:spLocks noGrp="1"/>
          </p:cNvSpPr>
          <p:nvPr>
            <p:ph type="sldNum" sz="quarter" idx="12"/>
          </p:nvPr>
        </p:nvSpPr>
        <p:spPr/>
        <p:txBody>
          <a:bodyPr/>
          <a:lstStyle/>
          <a:p>
            <a:fld id="{2EF00467-2C26-C343-9763-9BDDADED9A2F}" type="slidenum">
              <a:rPr lang="en-US" smtClean="0"/>
              <a:pPr/>
              <a:t>31</a:t>
            </a:fld>
            <a:endParaRPr lang="en-US" dirty="0"/>
          </a:p>
        </p:txBody>
      </p:sp>
    </p:spTree>
    <p:extLst>
      <p:ext uri="{BB962C8B-B14F-4D97-AF65-F5344CB8AC3E}">
        <p14:creationId xmlns:p14="http://schemas.microsoft.com/office/powerpoint/2010/main" val="1659989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99E0-D4E0-48B9-AA9C-DFAB0F6F44FA}"/>
              </a:ext>
            </a:extLst>
          </p:cNvPr>
          <p:cNvSpPr>
            <a:spLocks noGrp="1"/>
          </p:cNvSpPr>
          <p:nvPr>
            <p:ph type="title"/>
          </p:nvPr>
        </p:nvSpPr>
        <p:spPr/>
        <p:txBody>
          <a:bodyPr/>
          <a:lstStyle/>
          <a:p>
            <a:r>
              <a:rPr lang="en-US" dirty="0">
                <a:solidFill>
                  <a:schemeClr val="accent1"/>
                </a:solidFill>
              </a:rPr>
              <a:t>Where do we start?</a:t>
            </a:r>
          </a:p>
        </p:txBody>
      </p:sp>
      <p:sp>
        <p:nvSpPr>
          <p:cNvPr id="3" name="Text Placeholder 2">
            <a:extLst>
              <a:ext uri="{FF2B5EF4-FFF2-40B4-BE49-F238E27FC236}">
                <a16:creationId xmlns:a16="http://schemas.microsoft.com/office/drawing/2014/main" id="{9121E8FF-BDF5-4F58-88D1-875FC0E05F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23840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AF7C-6DEE-D887-3094-0BB7451AEECC}"/>
              </a:ext>
            </a:extLst>
          </p:cNvPr>
          <p:cNvSpPr>
            <a:spLocks noGrp="1"/>
          </p:cNvSpPr>
          <p:nvPr>
            <p:ph type="title"/>
          </p:nvPr>
        </p:nvSpPr>
        <p:spPr/>
        <p:txBody>
          <a:bodyPr>
            <a:normAutofit/>
          </a:bodyPr>
          <a:lstStyle/>
          <a:p>
            <a:r>
              <a:rPr lang="en-US" dirty="0"/>
              <a:t>Difficult Conversations</a:t>
            </a:r>
            <a:endParaRPr lang="en-US" b="0" i="1" dirty="0"/>
          </a:p>
        </p:txBody>
      </p:sp>
      <p:sp>
        <p:nvSpPr>
          <p:cNvPr id="3" name="Content Placeholder 2">
            <a:extLst>
              <a:ext uri="{FF2B5EF4-FFF2-40B4-BE49-F238E27FC236}">
                <a16:creationId xmlns:a16="http://schemas.microsoft.com/office/drawing/2014/main" id="{C22CC90F-F676-A901-AC7B-64CA9E9FFC44}"/>
              </a:ext>
            </a:extLst>
          </p:cNvPr>
          <p:cNvSpPr>
            <a:spLocks noGrp="1"/>
          </p:cNvSpPr>
          <p:nvPr>
            <p:ph idx="1"/>
          </p:nvPr>
        </p:nvSpPr>
        <p:spPr>
          <a:xfrm>
            <a:off x="735291" y="1417638"/>
            <a:ext cx="10298469" cy="4525963"/>
          </a:xfrm>
        </p:spPr>
        <p:txBody>
          <a:bodyPr>
            <a:normAutofit/>
          </a:bodyPr>
          <a:lstStyle/>
          <a:p>
            <a:pPr marL="0" indent="0">
              <a:buNone/>
            </a:pPr>
            <a:r>
              <a:rPr lang="en-US" sz="3200" b="1" i="1" dirty="0">
                <a:solidFill>
                  <a:schemeClr val="accent2"/>
                </a:solidFill>
              </a:rPr>
              <a:t>“We Already Tried That, and it Didn’t Work!”</a:t>
            </a:r>
          </a:p>
          <a:p>
            <a:pPr marL="0" indent="0">
              <a:buNone/>
            </a:pPr>
            <a:endParaRPr lang="en-US" sz="1100" b="1" i="1" dirty="0">
              <a:solidFill>
                <a:schemeClr val="accent2"/>
              </a:solidFill>
            </a:endParaRPr>
          </a:p>
          <a:p>
            <a:r>
              <a:rPr lang="en-US" dirty="0"/>
              <a:t>How much time has passed? Having new staff can assist in getting a project going again!</a:t>
            </a:r>
          </a:p>
          <a:p>
            <a:r>
              <a:rPr lang="en-US" dirty="0"/>
              <a:t>Did they consider ______ when starting the previous service?</a:t>
            </a:r>
          </a:p>
          <a:p>
            <a:r>
              <a:rPr lang="en-US" dirty="0"/>
              <a:t>Why did it fail the first time? </a:t>
            </a:r>
          </a:p>
          <a:p>
            <a:pPr lvl="1"/>
            <a:r>
              <a:rPr lang="en-US" dirty="0"/>
              <a:t>Was it poor planning?</a:t>
            </a:r>
          </a:p>
          <a:p>
            <a:pPr lvl="1"/>
            <a:r>
              <a:rPr lang="en-US" dirty="0"/>
              <a:t>Lack of outreach/awareness</a:t>
            </a:r>
          </a:p>
          <a:p>
            <a:pPr lvl="1"/>
            <a:r>
              <a:rPr lang="en-US" dirty="0"/>
              <a:t>Limited (grant) funding, is there a new funding source?</a:t>
            </a:r>
          </a:p>
          <a:p>
            <a:pPr lvl="1"/>
            <a:r>
              <a:rPr lang="en-US" dirty="0"/>
              <a:t>No sustainability plan?</a:t>
            </a:r>
          </a:p>
          <a:p>
            <a:endParaRPr lang="en-US" dirty="0"/>
          </a:p>
        </p:txBody>
      </p:sp>
      <p:sp>
        <p:nvSpPr>
          <p:cNvPr id="4" name="Slide Number Placeholder 3">
            <a:extLst>
              <a:ext uri="{FF2B5EF4-FFF2-40B4-BE49-F238E27FC236}">
                <a16:creationId xmlns:a16="http://schemas.microsoft.com/office/drawing/2014/main" id="{08478128-8E89-2998-3D2F-92ABD287052C}"/>
              </a:ext>
            </a:extLst>
          </p:cNvPr>
          <p:cNvSpPr>
            <a:spLocks noGrp="1"/>
          </p:cNvSpPr>
          <p:nvPr>
            <p:ph type="sldNum" sz="quarter" idx="12"/>
          </p:nvPr>
        </p:nvSpPr>
        <p:spPr/>
        <p:txBody>
          <a:bodyPr/>
          <a:lstStyle/>
          <a:p>
            <a:fld id="{2EF00467-2C26-C343-9763-9BDDADED9A2F}" type="slidenum">
              <a:rPr lang="en-US" smtClean="0"/>
              <a:pPr/>
              <a:t>33</a:t>
            </a:fld>
            <a:endParaRPr lang="en-US"/>
          </a:p>
        </p:txBody>
      </p:sp>
    </p:spTree>
    <p:extLst>
      <p:ext uri="{BB962C8B-B14F-4D97-AF65-F5344CB8AC3E}">
        <p14:creationId xmlns:p14="http://schemas.microsoft.com/office/powerpoint/2010/main" val="4119511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AF7C-6DEE-D887-3094-0BB7451AEECC}"/>
              </a:ext>
            </a:extLst>
          </p:cNvPr>
          <p:cNvSpPr>
            <a:spLocks noGrp="1"/>
          </p:cNvSpPr>
          <p:nvPr>
            <p:ph type="title"/>
          </p:nvPr>
        </p:nvSpPr>
        <p:spPr>
          <a:xfrm>
            <a:off x="439644" y="551165"/>
            <a:ext cx="10810461" cy="699981"/>
          </a:xfrm>
        </p:spPr>
        <p:txBody>
          <a:bodyPr/>
          <a:lstStyle/>
          <a:p>
            <a:r>
              <a:rPr lang="en-US" dirty="0"/>
              <a:t>Difficult Conversations with Partners</a:t>
            </a:r>
          </a:p>
        </p:txBody>
      </p:sp>
      <p:sp>
        <p:nvSpPr>
          <p:cNvPr id="3" name="Content Placeholder 2">
            <a:extLst>
              <a:ext uri="{FF2B5EF4-FFF2-40B4-BE49-F238E27FC236}">
                <a16:creationId xmlns:a16="http://schemas.microsoft.com/office/drawing/2014/main" id="{C22CC90F-F676-A901-AC7B-64CA9E9FFC44}"/>
              </a:ext>
            </a:extLst>
          </p:cNvPr>
          <p:cNvSpPr>
            <a:spLocks noGrp="1"/>
          </p:cNvSpPr>
          <p:nvPr>
            <p:ph idx="1"/>
          </p:nvPr>
        </p:nvSpPr>
        <p:spPr>
          <a:xfrm>
            <a:off x="658683" y="1810138"/>
            <a:ext cx="10573597" cy="4099639"/>
          </a:xfrm>
        </p:spPr>
        <p:txBody>
          <a:bodyPr>
            <a:normAutofit/>
          </a:bodyPr>
          <a:lstStyle/>
          <a:p>
            <a:r>
              <a:rPr lang="en-US" sz="3200" dirty="0"/>
              <a:t>What’s in it for them?! </a:t>
            </a:r>
            <a:r>
              <a:rPr lang="en-US" sz="3200" i="1" dirty="0"/>
              <a:t>(use your talking points!)</a:t>
            </a:r>
          </a:p>
          <a:p>
            <a:r>
              <a:rPr lang="en-US" sz="3200" dirty="0"/>
              <a:t>Unwilling to coordinate services? Refer to FTA’s federal regulations on coordination (CCAM)</a:t>
            </a:r>
          </a:p>
          <a:p>
            <a:r>
              <a:rPr lang="en-US" sz="3200" dirty="0"/>
              <a:t>Provide regular updates, </a:t>
            </a:r>
            <a:r>
              <a:rPr lang="en-US" sz="3200" i="1" dirty="0"/>
              <a:t>and not each year when you are updating planning documents</a:t>
            </a:r>
          </a:p>
          <a:p>
            <a:r>
              <a:rPr lang="en-US" sz="3200" dirty="0"/>
              <a:t>They wear lots of hats too – keep meetings productive!</a:t>
            </a:r>
          </a:p>
          <a:p>
            <a:pPr lvl="1"/>
            <a:r>
              <a:rPr lang="en-US" sz="2800" dirty="0"/>
              <a:t>Agenda, meeting notes, clear objectives</a:t>
            </a:r>
          </a:p>
          <a:p>
            <a:endParaRPr lang="en-US" dirty="0"/>
          </a:p>
          <a:p>
            <a:pPr lvl="1"/>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08478128-8E89-2998-3D2F-92ABD287052C}"/>
              </a:ext>
            </a:extLst>
          </p:cNvPr>
          <p:cNvSpPr>
            <a:spLocks noGrp="1"/>
          </p:cNvSpPr>
          <p:nvPr>
            <p:ph type="sldNum" sz="quarter" idx="12"/>
          </p:nvPr>
        </p:nvSpPr>
        <p:spPr/>
        <p:txBody>
          <a:bodyPr/>
          <a:lstStyle/>
          <a:p>
            <a:fld id="{2EF00467-2C26-C343-9763-9BDDADED9A2F}" type="slidenum">
              <a:rPr lang="en-US" smtClean="0"/>
              <a:pPr/>
              <a:t>34</a:t>
            </a:fld>
            <a:endParaRPr lang="en-US"/>
          </a:p>
        </p:txBody>
      </p:sp>
    </p:spTree>
    <p:extLst>
      <p:ext uri="{BB962C8B-B14F-4D97-AF65-F5344CB8AC3E}">
        <p14:creationId xmlns:p14="http://schemas.microsoft.com/office/powerpoint/2010/main" val="2998676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8211-E3F5-8CBB-7ACA-142229BABF4A}"/>
              </a:ext>
            </a:extLst>
          </p:cNvPr>
          <p:cNvSpPr>
            <a:spLocks noGrp="1"/>
          </p:cNvSpPr>
          <p:nvPr>
            <p:ph type="title"/>
          </p:nvPr>
        </p:nvSpPr>
        <p:spPr/>
        <p:txBody>
          <a:bodyPr/>
          <a:lstStyle/>
          <a:p>
            <a:r>
              <a:rPr lang="en-US" dirty="0"/>
              <a:t>Let’s Try That Again!</a:t>
            </a:r>
          </a:p>
        </p:txBody>
      </p:sp>
      <p:sp>
        <p:nvSpPr>
          <p:cNvPr id="3" name="Content Placeholder 2">
            <a:extLst>
              <a:ext uri="{FF2B5EF4-FFF2-40B4-BE49-F238E27FC236}">
                <a16:creationId xmlns:a16="http://schemas.microsoft.com/office/drawing/2014/main" id="{8FDF2B83-4FCC-60AF-CC4C-A567F02E5E60}"/>
              </a:ext>
            </a:extLst>
          </p:cNvPr>
          <p:cNvSpPr>
            <a:spLocks noGrp="1"/>
          </p:cNvSpPr>
          <p:nvPr>
            <p:ph idx="1"/>
          </p:nvPr>
        </p:nvSpPr>
        <p:spPr/>
        <p:txBody>
          <a:bodyPr>
            <a:normAutofit/>
          </a:bodyPr>
          <a:lstStyle/>
          <a:p>
            <a:r>
              <a:rPr lang="en-US" sz="3200" dirty="0"/>
              <a:t>Be thoughtful to integrate diverse community voices</a:t>
            </a:r>
          </a:p>
          <a:p>
            <a:r>
              <a:rPr lang="en-US" sz="3200" dirty="0"/>
              <a:t>New partners at the table can bring different perspectives</a:t>
            </a:r>
          </a:p>
          <a:p>
            <a:r>
              <a:rPr lang="en-US" sz="3200" dirty="0"/>
              <a:t>Clear and consistent </a:t>
            </a:r>
            <a:r>
              <a:rPr lang="en-US" sz="3200" u="sng" dirty="0"/>
              <a:t>goals</a:t>
            </a:r>
            <a:r>
              <a:rPr lang="en-US" sz="3200" dirty="0"/>
              <a:t>, </a:t>
            </a:r>
            <a:r>
              <a:rPr lang="en-US" sz="3200" u="sng" dirty="0"/>
              <a:t>objectives</a:t>
            </a:r>
            <a:r>
              <a:rPr lang="en-US" sz="3200" dirty="0"/>
              <a:t> and </a:t>
            </a:r>
            <a:r>
              <a:rPr lang="en-US" sz="3200" u="sng" dirty="0"/>
              <a:t>priorities</a:t>
            </a:r>
          </a:p>
          <a:p>
            <a:pPr lvl="1"/>
            <a:r>
              <a:rPr lang="en-US" sz="3100" i="1" dirty="0"/>
              <a:t>Hint: this really helps when applying for grants!</a:t>
            </a:r>
          </a:p>
          <a:p>
            <a:r>
              <a:rPr lang="en-US" sz="3200" dirty="0"/>
              <a:t>Mobility, outreach or marketing efforts</a:t>
            </a:r>
          </a:p>
          <a:p>
            <a:r>
              <a:rPr lang="en-US" sz="3200" dirty="0"/>
              <a:t>Roundtables, listening sessions, public meetings</a:t>
            </a:r>
          </a:p>
        </p:txBody>
      </p:sp>
      <p:sp>
        <p:nvSpPr>
          <p:cNvPr id="4" name="Slide Number Placeholder 3">
            <a:extLst>
              <a:ext uri="{FF2B5EF4-FFF2-40B4-BE49-F238E27FC236}">
                <a16:creationId xmlns:a16="http://schemas.microsoft.com/office/drawing/2014/main" id="{502E2490-CF1B-9295-F66F-3AEDDC1FA9C3}"/>
              </a:ext>
            </a:extLst>
          </p:cNvPr>
          <p:cNvSpPr>
            <a:spLocks noGrp="1"/>
          </p:cNvSpPr>
          <p:nvPr>
            <p:ph type="sldNum" sz="quarter" idx="12"/>
          </p:nvPr>
        </p:nvSpPr>
        <p:spPr/>
        <p:txBody>
          <a:bodyPr/>
          <a:lstStyle/>
          <a:p>
            <a:fld id="{2EF00467-2C26-C343-9763-9BDDADED9A2F}" type="slidenum">
              <a:rPr lang="en-US" smtClean="0"/>
              <a:pPr/>
              <a:t>35</a:t>
            </a:fld>
            <a:endParaRPr lang="en-US" dirty="0"/>
          </a:p>
        </p:txBody>
      </p:sp>
    </p:spTree>
    <p:extLst>
      <p:ext uri="{BB962C8B-B14F-4D97-AF65-F5344CB8AC3E}">
        <p14:creationId xmlns:p14="http://schemas.microsoft.com/office/powerpoint/2010/main" val="3752617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0873-10E9-4BE0-90B2-81BFFDC41829}"/>
              </a:ext>
            </a:extLst>
          </p:cNvPr>
          <p:cNvSpPr>
            <a:spLocks noGrp="1"/>
          </p:cNvSpPr>
          <p:nvPr>
            <p:ph type="title"/>
          </p:nvPr>
        </p:nvSpPr>
        <p:spPr/>
        <p:txBody>
          <a:bodyPr/>
          <a:lstStyle/>
          <a:p>
            <a:r>
              <a:rPr lang="en-US" dirty="0"/>
              <a:t>Planning &amp; Implementation</a:t>
            </a:r>
            <a:r>
              <a:rPr lang="en-US" b="0" i="1" dirty="0"/>
              <a:t>, just a reminder! </a:t>
            </a:r>
          </a:p>
        </p:txBody>
      </p:sp>
      <p:sp>
        <p:nvSpPr>
          <p:cNvPr id="3" name="Content Placeholder 2">
            <a:extLst>
              <a:ext uri="{FF2B5EF4-FFF2-40B4-BE49-F238E27FC236}">
                <a16:creationId xmlns:a16="http://schemas.microsoft.com/office/drawing/2014/main" id="{EA5F8942-2F89-4E1B-864D-3548C327CC1A}"/>
              </a:ext>
            </a:extLst>
          </p:cNvPr>
          <p:cNvSpPr>
            <a:spLocks noGrp="1"/>
          </p:cNvSpPr>
          <p:nvPr>
            <p:ph idx="1"/>
          </p:nvPr>
        </p:nvSpPr>
        <p:spPr>
          <a:xfrm>
            <a:off x="903716" y="1628480"/>
            <a:ext cx="9875520" cy="4045831"/>
          </a:xfrm>
        </p:spPr>
        <p:txBody>
          <a:bodyPr>
            <a:normAutofit/>
          </a:bodyPr>
          <a:lstStyle/>
          <a:p>
            <a:pPr marL="91440" indent="0">
              <a:buNone/>
            </a:pPr>
            <a:r>
              <a:rPr lang="en-US" dirty="0"/>
              <a:t>All FTA grants </a:t>
            </a:r>
            <a:r>
              <a:rPr lang="en-US" u="sng" dirty="0"/>
              <a:t>must</a:t>
            </a:r>
            <a:r>
              <a:rPr lang="en-US" dirty="0"/>
              <a:t> be included in local planning efforts to be considered for funding: </a:t>
            </a:r>
          </a:p>
          <a:p>
            <a:pPr lvl="1"/>
            <a:r>
              <a:rPr lang="en-US" dirty="0"/>
              <a:t>Transportation Improvement Program (TIP) or State TIP</a:t>
            </a:r>
          </a:p>
          <a:p>
            <a:pPr lvl="1"/>
            <a:r>
              <a:rPr lang="en-US" dirty="0"/>
              <a:t>Human Services Transportation Coordination Plan </a:t>
            </a:r>
          </a:p>
          <a:p>
            <a:pPr lvl="1"/>
            <a:r>
              <a:rPr lang="en-US" dirty="0"/>
              <a:t>Managed by MPO, State DOT or Direct Recipient </a:t>
            </a:r>
          </a:p>
          <a:p>
            <a:pPr lvl="1"/>
            <a:r>
              <a:rPr lang="en-US" dirty="0"/>
              <a:t>Do you know who to contact? It varies by location/state…</a:t>
            </a:r>
          </a:p>
        </p:txBody>
      </p:sp>
      <p:sp>
        <p:nvSpPr>
          <p:cNvPr id="4" name="Slide Number Placeholder 3">
            <a:extLst>
              <a:ext uri="{FF2B5EF4-FFF2-40B4-BE49-F238E27FC236}">
                <a16:creationId xmlns:a16="http://schemas.microsoft.com/office/drawing/2014/main" id="{BE048A58-9860-4EE2-81FD-E3A7BCC001B8}"/>
              </a:ext>
            </a:extLst>
          </p:cNvPr>
          <p:cNvSpPr>
            <a:spLocks noGrp="1"/>
          </p:cNvSpPr>
          <p:nvPr>
            <p:ph type="sldNum" sz="quarter" idx="12"/>
          </p:nvPr>
        </p:nvSpPr>
        <p:spPr/>
        <p:txBody>
          <a:bodyPr/>
          <a:lstStyle/>
          <a:p>
            <a:fld id="{2EF00467-2C26-C343-9763-9BDDADED9A2F}" type="slidenum">
              <a:rPr lang="en-US" smtClean="0"/>
              <a:pPr/>
              <a:t>36</a:t>
            </a:fld>
            <a:endParaRPr lang="en-US" dirty="0"/>
          </a:p>
        </p:txBody>
      </p:sp>
      <p:sp>
        <p:nvSpPr>
          <p:cNvPr id="5" name="TextBox 4">
            <a:extLst>
              <a:ext uri="{FF2B5EF4-FFF2-40B4-BE49-F238E27FC236}">
                <a16:creationId xmlns:a16="http://schemas.microsoft.com/office/drawing/2014/main" id="{B373EB0E-B8E2-4535-B38A-C86E264BA6A2}"/>
              </a:ext>
            </a:extLst>
          </p:cNvPr>
          <p:cNvSpPr txBox="1"/>
          <p:nvPr/>
        </p:nvSpPr>
        <p:spPr>
          <a:xfrm>
            <a:off x="1028851" y="4629082"/>
            <a:ext cx="8709037" cy="941796"/>
          </a:xfrm>
          <a:prstGeom prst="rect">
            <a:avLst/>
          </a:prstGeom>
          <a:noFill/>
        </p:spPr>
        <p:txBody>
          <a:bodyPr wrap="square" rtlCol="0">
            <a:spAutoFit/>
          </a:bodyPr>
          <a:lstStyle/>
          <a:p>
            <a:r>
              <a:rPr lang="en-US" sz="2160" b="1" dirty="0"/>
              <a:t>FTA 5310 Circular, 9070.1G (chapter 5.2)</a:t>
            </a:r>
          </a:p>
          <a:p>
            <a:r>
              <a:rPr lang="en-US" sz="1680" dirty="0"/>
              <a:t>https://www.transit.dot.gov/sites/fta.dot.gov/files/docs/C9070_1G_FINAL_circular_4-20-15%281%29.pdf </a:t>
            </a:r>
          </a:p>
        </p:txBody>
      </p:sp>
    </p:spTree>
    <p:extLst>
      <p:ext uri="{BB962C8B-B14F-4D97-AF65-F5344CB8AC3E}">
        <p14:creationId xmlns:p14="http://schemas.microsoft.com/office/powerpoint/2010/main" val="3492254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0873-10E9-4BE0-90B2-81BFFDC41829}"/>
              </a:ext>
            </a:extLst>
          </p:cNvPr>
          <p:cNvSpPr>
            <a:spLocks noGrp="1"/>
          </p:cNvSpPr>
          <p:nvPr>
            <p:ph type="title"/>
          </p:nvPr>
        </p:nvSpPr>
        <p:spPr/>
        <p:txBody>
          <a:bodyPr/>
          <a:lstStyle/>
          <a:p>
            <a:r>
              <a:rPr lang="en-US" dirty="0"/>
              <a:t>Planning &amp; Implementation </a:t>
            </a:r>
          </a:p>
        </p:txBody>
      </p:sp>
      <p:sp>
        <p:nvSpPr>
          <p:cNvPr id="3" name="Content Placeholder 2">
            <a:extLst>
              <a:ext uri="{FF2B5EF4-FFF2-40B4-BE49-F238E27FC236}">
                <a16:creationId xmlns:a16="http://schemas.microsoft.com/office/drawing/2014/main" id="{EA5F8942-2F89-4E1B-864D-3548C327CC1A}"/>
              </a:ext>
            </a:extLst>
          </p:cNvPr>
          <p:cNvSpPr>
            <a:spLocks noGrp="1"/>
          </p:cNvSpPr>
          <p:nvPr>
            <p:ph idx="1"/>
          </p:nvPr>
        </p:nvSpPr>
        <p:spPr>
          <a:xfrm>
            <a:off x="543339" y="1597981"/>
            <a:ext cx="9731877" cy="4408439"/>
          </a:xfrm>
        </p:spPr>
        <p:txBody>
          <a:bodyPr>
            <a:normAutofit/>
          </a:bodyPr>
          <a:lstStyle/>
          <a:p>
            <a:pPr marL="91440" indent="0">
              <a:buNone/>
            </a:pPr>
            <a:r>
              <a:rPr lang="en-US" sz="3200" dirty="0"/>
              <a:t>Do you know the true needs of your region?</a:t>
            </a:r>
          </a:p>
          <a:p>
            <a:pPr lvl="1"/>
            <a:r>
              <a:rPr lang="en-US" sz="3200" dirty="0"/>
              <a:t>Go where the people are</a:t>
            </a:r>
          </a:p>
          <a:p>
            <a:pPr lvl="1"/>
            <a:r>
              <a:rPr lang="en-US" sz="3200" dirty="0"/>
              <a:t>Regular advisory groups</a:t>
            </a:r>
          </a:p>
          <a:p>
            <a:pPr lvl="1"/>
            <a:r>
              <a:rPr lang="en-US" sz="3200" dirty="0"/>
              <a:t>Attending meetings / conferences</a:t>
            </a:r>
          </a:p>
          <a:p>
            <a:pPr lvl="1"/>
            <a:r>
              <a:rPr lang="en-US" sz="3200" dirty="0"/>
              <a:t>Surveys</a:t>
            </a:r>
          </a:p>
          <a:p>
            <a:pPr lvl="1"/>
            <a:r>
              <a:rPr lang="en-US" sz="3200" dirty="0"/>
              <a:t>Focus Groups</a:t>
            </a:r>
          </a:p>
          <a:p>
            <a:pPr lvl="1"/>
            <a:r>
              <a:rPr lang="en-US" sz="3200" dirty="0"/>
              <a:t>Ride Along</a:t>
            </a:r>
          </a:p>
          <a:p>
            <a:endParaRPr lang="en-US" dirty="0"/>
          </a:p>
        </p:txBody>
      </p:sp>
      <p:sp>
        <p:nvSpPr>
          <p:cNvPr id="4" name="Slide Number Placeholder 3">
            <a:extLst>
              <a:ext uri="{FF2B5EF4-FFF2-40B4-BE49-F238E27FC236}">
                <a16:creationId xmlns:a16="http://schemas.microsoft.com/office/drawing/2014/main" id="{BE048A58-9860-4EE2-81FD-E3A7BCC001B8}"/>
              </a:ext>
            </a:extLst>
          </p:cNvPr>
          <p:cNvSpPr>
            <a:spLocks noGrp="1"/>
          </p:cNvSpPr>
          <p:nvPr>
            <p:ph type="sldNum" sz="quarter" idx="12"/>
          </p:nvPr>
        </p:nvSpPr>
        <p:spPr/>
        <p:txBody>
          <a:bodyPr/>
          <a:lstStyle/>
          <a:p>
            <a:fld id="{2EF00467-2C26-C343-9763-9BDDADED9A2F}" type="slidenum">
              <a:rPr lang="en-US" smtClean="0"/>
              <a:pPr/>
              <a:t>37</a:t>
            </a:fld>
            <a:endParaRPr lang="en-US" dirty="0"/>
          </a:p>
        </p:txBody>
      </p:sp>
      <p:pic>
        <p:nvPicPr>
          <p:cNvPr id="6" name="Picture 5" descr="Business team brainstorming">
            <a:extLst>
              <a:ext uri="{FF2B5EF4-FFF2-40B4-BE49-F238E27FC236}">
                <a16:creationId xmlns:a16="http://schemas.microsoft.com/office/drawing/2014/main" id="{DD897105-393B-488E-84B0-3F9139298DE6}"/>
              </a:ext>
            </a:extLst>
          </p:cNvPr>
          <p:cNvPicPr>
            <a:picLocks noChangeAspect="1"/>
          </p:cNvPicPr>
          <p:nvPr/>
        </p:nvPicPr>
        <p:blipFill>
          <a:blip r:embed="rId2"/>
          <a:stretch>
            <a:fillRect/>
          </a:stretch>
        </p:blipFill>
        <p:spPr>
          <a:xfrm>
            <a:off x="7277719" y="2516956"/>
            <a:ext cx="4645523" cy="3097015"/>
          </a:xfrm>
          <a:prstGeom prst="rect">
            <a:avLst/>
          </a:prstGeom>
        </p:spPr>
      </p:pic>
    </p:spTree>
    <p:extLst>
      <p:ext uri="{BB962C8B-B14F-4D97-AF65-F5344CB8AC3E}">
        <p14:creationId xmlns:p14="http://schemas.microsoft.com/office/powerpoint/2010/main" val="2936656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0873-10E9-4BE0-90B2-81BFFDC41829}"/>
              </a:ext>
            </a:extLst>
          </p:cNvPr>
          <p:cNvSpPr>
            <a:spLocks noGrp="1"/>
          </p:cNvSpPr>
          <p:nvPr>
            <p:ph type="title"/>
          </p:nvPr>
        </p:nvSpPr>
        <p:spPr/>
        <p:txBody>
          <a:bodyPr/>
          <a:lstStyle/>
          <a:p>
            <a:r>
              <a:rPr lang="en-US" dirty="0"/>
              <a:t>Planning &amp; Implementation</a:t>
            </a:r>
            <a:r>
              <a:rPr lang="en-US" b="0" i="1" dirty="0"/>
              <a:t>, continued  </a:t>
            </a:r>
          </a:p>
        </p:txBody>
      </p:sp>
      <p:sp>
        <p:nvSpPr>
          <p:cNvPr id="3" name="Content Placeholder 2">
            <a:extLst>
              <a:ext uri="{FF2B5EF4-FFF2-40B4-BE49-F238E27FC236}">
                <a16:creationId xmlns:a16="http://schemas.microsoft.com/office/drawing/2014/main" id="{EA5F8942-2F89-4E1B-864D-3548C327CC1A}"/>
              </a:ext>
            </a:extLst>
          </p:cNvPr>
          <p:cNvSpPr>
            <a:spLocks noGrp="1"/>
          </p:cNvSpPr>
          <p:nvPr>
            <p:ph idx="1"/>
          </p:nvPr>
        </p:nvSpPr>
        <p:spPr/>
        <p:txBody>
          <a:bodyPr/>
          <a:lstStyle/>
          <a:p>
            <a:pPr marL="91440" indent="0">
              <a:buNone/>
            </a:pPr>
            <a:r>
              <a:rPr lang="en-US" sz="3200" dirty="0"/>
              <a:t>Transit Advisory Groups or Coalitions</a:t>
            </a:r>
          </a:p>
          <a:p>
            <a:pPr lvl="1"/>
            <a:r>
              <a:rPr lang="en-US" sz="3200" dirty="0"/>
              <a:t>Brings human services providers to the table and discuss transportation issues from their perspective</a:t>
            </a:r>
          </a:p>
          <a:p>
            <a:pPr lvl="1"/>
            <a:r>
              <a:rPr lang="en-US" sz="3200" dirty="0"/>
              <a:t>Great way to develop relationships and build a trusted network of community providers</a:t>
            </a:r>
          </a:p>
          <a:p>
            <a:pPr lvl="1"/>
            <a:r>
              <a:rPr lang="en-US" sz="3200" dirty="0"/>
              <a:t>When funding becomes available, you should be ready to develop a project and submit the application quickly!</a:t>
            </a:r>
            <a:br>
              <a:rPr lang="en-US" dirty="0"/>
            </a:br>
            <a:endParaRPr lang="en-US" dirty="0"/>
          </a:p>
        </p:txBody>
      </p:sp>
      <p:sp>
        <p:nvSpPr>
          <p:cNvPr id="4" name="Slide Number Placeholder 3">
            <a:extLst>
              <a:ext uri="{FF2B5EF4-FFF2-40B4-BE49-F238E27FC236}">
                <a16:creationId xmlns:a16="http://schemas.microsoft.com/office/drawing/2014/main" id="{BE048A58-9860-4EE2-81FD-E3A7BCC001B8}"/>
              </a:ext>
            </a:extLst>
          </p:cNvPr>
          <p:cNvSpPr>
            <a:spLocks noGrp="1"/>
          </p:cNvSpPr>
          <p:nvPr>
            <p:ph type="sldNum" sz="quarter" idx="12"/>
          </p:nvPr>
        </p:nvSpPr>
        <p:spPr/>
        <p:txBody>
          <a:bodyPr/>
          <a:lstStyle/>
          <a:p>
            <a:fld id="{2EF00467-2C26-C343-9763-9BDDADED9A2F}" type="slidenum">
              <a:rPr lang="en-US" smtClean="0"/>
              <a:pPr/>
              <a:t>38</a:t>
            </a:fld>
            <a:endParaRPr lang="en-US" dirty="0"/>
          </a:p>
        </p:txBody>
      </p:sp>
    </p:spTree>
    <p:extLst>
      <p:ext uri="{BB962C8B-B14F-4D97-AF65-F5344CB8AC3E}">
        <p14:creationId xmlns:p14="http://schemas.microsoft.com/office/powerpoint/2010/main" val="1741226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8D2C8-6D1D-A3C2-7F25-2E5C5E3F8D52}"/>
              </a:ext>
            </a:extLst>
          </p:cNvPr>
          <p:cNvSpPr>
            <a:spLocks noGrp="1"/>
          </p:cNvSpPr>
          <p:nvPr>
            <p:ph type="title"/>
          </p:nvPr>
        </p:nvSpPr>
        <p:spPr/>
        <p:txBody>
          <a:bodyPr/>
          <a:lstStyle/>
          <a:p>
            <a:r>
              <a:rPr lang="en-US" dirty="0">
                <a:solidFill>
                  <a:srgbClr val="5FB346"/>
                </a:solidFill>
              </a:rPr>
              <a:t>Time to engage</a:t>
            </a:r>
          </a:p>
        </p:txBody>
      </p:sp>
      <p:sp>
        <p:nvSpPr>
          <p:cNvPr id="3" name="Text Placeholder 2">
            <a:extLst>
              <a:ext uri="{FF2B5EF4-FFF2-40B4-BE49-F238E27FC236}">
                <a16:creationId xmlns:a16="http://schemas.microsoft.com/office/drawing/2014/main" id="{7243A1BD-F3D8-A31B-B64A-22BC3108BEC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5178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F7D0FB-29C0-432A-9187-4E40320FA03A}"/>
              </a:ext>
            </a:extLst>
          </p:cNvPr>
          <p:cNvSpPr>
            <a:spLocks noGrp="1"/>
          </p:cNvSpPr>
          <p:nvPr>
            <p:ph type="title"/>
          </p:nvPr>
        </p:nvSpPr>
        <p:spPr>
          <a:xfrm>
            <a:off x="627017" y="548030"/>
            <a:ext cx="10726782" cy="629343"/>
          </a:xfrm>
        </p:spPr>
        <p:txBody>
          <a:bodyPr/>
          <a:lstStyle/>
          <a:p>
            <a:r>
              <a:rPr lang="en-US" dirty="0"/>
              <a:t>NADTC’s DEIA Initiative</a:t>
            </a:r>
          </a:p>
        </p:txBody>
      </p:sp>
      <p:sp>
        <p:nvSpPr>
          <p:cNvPr id="3" name="Content Placeholder 2">
            <a:extLst>
              <a:ext uri="{FF2B5EF4-FFF2-40B4-BE49-F238E27FC236}">
                <a16:creationId xmlns:a16="http://schemas.microsoft.com/office/drawing/2014/main" id="{7F64F240-89BE-4C59-9F0C-9C5C1F6491F3}"/>
              </a:ext>
            </a:extLst>
          </p:cNvPr>
          <p:cNvSpPr>
            <a:spLocks noGrp="1"/>
          </p:cNvSpPr>
          <p:nvPr>
            <p:ph idx="1"/>
          </p:nvPr>
        </p:nvSpPr>
        <p:spPr>
          <a:xfrm>
            <a:off x="627017" y="1633928"/>
            <a:ext cx="10726782" cy="4046699"/>
          </a:xfrm>
        </p:spPr>
        <p:txBody>
          <a:bodyPr>
            <a:normAutofit/>
          </a:bodyPr>
          <a:lstStyle/>
          <a:p>
            <a:pPr marL="0" indent="0">
              <a:spcAft>
                <a:spcPts val="1800"/>
              </a:spcAft>
              <a:buNone/>
            </a:pPr>
            <a:r>
              <a:rPr lang="en-US" dirty="0"/>
              <a:t>NADTC started an initiative in 2020 to understand the transportation challenges that specifically impact diverse older adults, people with disabilities and caregivers. This effort encompassed:</a:t>
            </a:r>
          </a:p>
          <a:p>
            <a:pPr>
              <a:buFont typeface="Arial" panose="020B0604020202020204" pitchFamily="34" charset="0"/>
              <a:buChar char="•"/>
            </a:pPr>
            <a:r>
              <a:rPr lang="en-US" b="1" dirty="0"/>
              <a:t>Gathering information </a:t>
            </a:r>
            <a:r>
              <a:rPr lang="en-US" dirty="0"/>
              <a:t>– 2,435 responses, all 50 states</a:t>
            </a:r>
          </a:p>
          <a:p>
            <a:pPr>
              <a:buFont typeface="Arial" panose="020B0604020202020204" pitchFamily="34" charset="0"/>
              <a:buChar char="•"/>
            </a:pPr>
            <a:r>
              <a:rPr lang="en-US" b="1" dirty="0"/>
              <a:t>Sharing what we learn </a:t>
            </a:r>
            <a:r>
              <a:rPr lang="en-US" dirty="0"/>
              <a:t>– Reports and Publications</a:t>
            </a:r>
          </a:p>
          <a:p>
            <a:pPr>
              <a:buFont typeface="Arial" panose="020B0604020202020204" pitchFamily="34" charset="0"/>
              <a:buChar char="•"/>
            </a:pPr>
            <a:r>
              <a:rPr lang="en-US" b="1" dirty="0"/>
              <a:t>Creating learning opportunities </a:t>
            </a:r>
            <a:r>
              <a:rPr lang="en-US" dirty="0"/>
              <a:t>– Events and Webinars</a:t>
            </a:r>
          </a:p>
          <a:p>
            <a:pPr>
              <a:buFont typeface="Arial" panose="020B0604020202020204" pitchFamily="34" charset="0"/>
              <a:buChar char="•"/>
            </a:pPr>
            <a:r>
              <a:rPr lang="en-US" dirty="0"/>
              <a:t>Improved how we provide technical assistance and support to communities, providers and stakeholders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5" name="TextBox 1">
            <a:extLst>
              <a:ext uri="{FF2B5EF4-FFF2-40B4-BE49-F238E27FC236}">
                <a16:creationId xmlns:a16="http://schemas.microsoft.com/office/drawing/2014/main" id="{0185CDB1-92B6-4F15-BFAA-7ADF18A065E3}"/>
              </a:ext>
            </a:extLst>
          </p:cNvPr>
          <p:cNvSpPr txBox="1"/>
          <p:nvPr/>
        </p:nvSpPr>
        <p:spPr>
          <a:xfrm>
            <a:off x="118553" y="5680627"/>
            <a:ext cx="1132855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a:t>NADTC Diversity, Equity and Inclusion Initiative- https://www.nadtc.org/diversity-equity-inclusion-initiative/</a:t>
            </a:r>
          </a:p>
        </p:txBody>
      </p:sp>
      <p:sp>
        <p:nvSpPr>
          <p:cNvPr id="2" name="Slide Number Placeholder 1">
            <a:extLst>
              <a:ext uri="{FF2B5EF4-FFF2-40B4-BE49-F238E27FC236}">
                <a16:creationId xmlns:a16="http://schemas.microsoft.com/office/drawing/2014/main" id="{EB166202-8D61-4FF0-82BC-7D055EB22C8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8791BE-09ED-384A-9D83-EFE1DAB8E595}"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586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53FE1B-4B4F-D871-357D-ECB5DD6D3C37}"/>
              </a:ext>
            </a:extLst>
          </p:cNvPr>
          <p:cNvSpPr>
            <a:spLocks noGrp="1"/>
          </p:cNvSpPr>
          <p:nvPr>
            <p:ph type="sldNum" sz="quarter" idx="12"/>
          </p:nvPr>
        </p:nvSpPr>
        <p:spPr/>
        <p:txBody>
          <a:bodyPr/>
          <a:lstStyle/>
          <a:p>
            <a:fld id="{F28791BE-09ED-384A-9D83-EFE1DAB8E595}" type="slidenum">
              <a:rPr lang="en-US" smtClean="0"/>
              <a:pPr/>
              <a:t>40</a:t>
            </a:fld>
            <a:endParaRPr lang="en-US"/>
          </a:p>
        </p:txBody>
      </p:sp>
      <p:sp>
        <p:nvSpPr>
          <p:cNvPr id="4" name="Title 3">
            <a:extLst>
              <a:ext uri="{FF2B5EF4-FFF2-40B4-BE49-F238E27FC236}">
                <a16:creationId xmlns:a16="http://schemas.microsoft.com/office/drawing/2014/main" id="{E4BABCA0-7B8F-FF04-245B-A992469E0AC9}"/>
              </a:ext>
            </a:extLst>
          </p:cNvPr>
          <p:cNvSpPr>
            <a:spLocks noGrp="1"/>
          </p:cNvSpPr>
          <p:nvPr>
            <p:ph type="title"/>
          </p:nvPr>
        </p:nvSpPr>
        <p:spPr/>
        <p:txBody>
          <a:bodyPr/>
          <a:lstStyle/>
          <a:p>
            <a:r>
              <a:rPr lang="en-US" dirty="0"/>
              <a:t>Don’t Assume They will Come to You</a:t>
            </a:r>
          </a:p>
        </p:txBody>
      </p:sp>
      <p:sp>
        <p:nvSpPr>
          <p:cNvPr id="5" name="Content Placeholder 3">
            <a:extLst>
              <a:ext uri="{FF2B5EF4-FFF2-40B4-BE49-F238E27FC236}">
                <a16:creationId xmlns:a16="http://schemas.microsoft.com/office/drawing/2014/main" id="{0ADB5C1F-9D73-BFD2-D5CF-D57744232735}"/>
              </a:ext>
            </a:extLst>
          </p:cNvPr>
          <p:cNvSpPr>
            <a:spLocks noGrp="1"/>
          </p:cNvSpPr>
          <p:nvPr>
            <p:ph idx="1"/>
          </p:nvPr>
        </p:nvSpPr>
        <p:spPr>
          <a:xfrm>
            <a:off x="617538" y="1825625"/>
            <a:ext cx="10736262" cy="4206875"/>
          </a:xfrm>
        </p:spPr>
        <p:txBody>
          <a:bodyPr/>
          <a:lstStyle/>
          <a:p>
            <a:r>
              <a:rPr lang="en-US" dirty="0"/>
              <a:t>Public Meetings</a:t>
            </a:r>
          </a:p>
          <a:p>
            <a:r>
              <a:rPr lang="en-US" dirty="0"/>
              <a:t>Listening Sessions</a:t>
            </a:r>
          </a:p>
          <a:p>
            <a:r>
              <a:rPr lang="en-US" dirty="0"/>
              <a:t>Training / Education</a:t>
            </a:r>
          </a:p>
          <a:p>
            <a:r>
              <a:rPr lang="en-US" dirty="0"/>
              <a:t>Surveys</a:t>
            </a:r>
          </a:p>
          <a:p>
            <a:r>
              <a:rPr lang="en-US" dirty="0"/>
              <a:t>Events</a:t>
            </a:r>
          </a:p>
          <a:p>
            <a:r>
              <a:rPr lang="en-US" dirty="0"/>
              <a:t>Newsletters</a:t>
            </a:r>
          </a:p>
          <a:p>
            <a:r>
              <a:rPr lang="en-US" dirty="0"/>
              <a:t>Social Media</a:t>
            </a:r>
          </a:p>
          <a:p>
            <a:endParaRPr lang="en-US" dirty="0"/>
          </a:p>
        </p:txBody>
      </p:sp>
      <p:pic>
        <p:nvPicPr>
          <p:cNvPr id="7" name="Picture 6" descr="People at meeting">
            <a:extLst>
              <a:ext uri="{FF2B5EF4-FFF2-40B4-BE49-F238E27FC236}">
                <a16:creationId xmlns:a16="http://schemas.microsoft.com/office/drawing/2014/main" id="{104DEDFA-38D2-9484-6157-F4E573E02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304" y="1923757"/>
            <a:ext cx="6262540" cy="3348123"/>
          </a:xfrm>
          <a:prstGeom prst="rect">
            <a:avLst/>
          </a:prstGeom>
        </p:spPr>
      </p:pic>
    </p:spTree>
    <p:extLst>
      <p:ext uri="{BB962C8B-B14F-4D97-AF65-F5344CB8AC3E}">
        <p14:creationId xmlns:p14="http://schemas.microsoft.com/office/powerpoint/2010/main" val="3224624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557B-2DC8-4EA4-B85C-C08F5B987B2B}"/>
              </a:ext>
            </a:extLst>
          </p:cNvPr>
          <p:cNvSpPr>
            <a:spLocks noGrp="1"/>
          </p:cNvSpPr>
          <p:nvPr>
            <p:ph type="title"/>
          </p:nvPr>
        </p:nvSpPr>
        <p:spPr/>
        <p:txBody>
          <a:bodyPr/>
          <a:lstStyle/>
          <a:p>
            <a:r>
              <a:rPr lang="en-US" dirty="0"/>
              <a:t>Public Meetings</a:t>
            </a:r>
          </a:p>
        </p:txBody>
      </p:sp>
      <p:sp>
        <p:nvSpPr>
          <p:cNvPr id="3" name="Content Placeholder 2">
            <a:extLst>
              <a:ext uri="{FF2B5EF4-FFF2-40B4-BE49-F238E27FC236}">
                <a16:creationId xmlns:a16="http://schemas.microsoft.com/office/drawing/2014/main" id="{7A35954C-DE34-4105-9F90-B73BDDACDD4E}"/>
              </a:ext>
            </a:extLst>
          </p:cNvPr>
          <p:cNvSpPr>
            <a:spLocks noGrp="1"/>
          </p:cNvSpPr>
          <p:nvPr>
            <p:ph idx="1"/>
          </p:nvPr>
        </p:nvSpPr>
        <p:spPr/>
        <p:txBody>
          <a:bodyPr>
            <a:normAutofit/>
          </a:bodyPr>
          <a:lstStyle/>
          <a:p>
            <a:pPr marL="0" indent="0">
              <a:buNone/>
            </a:pPr>
            <a:r>
              <a:rPr lang="en-US" dirty="0"/>
              <a:t>FTA/DOT requires us to solicit input but doesn’t provide guidance HOW to gather input.</a:t>
            </a:r>
          </a:p>
          <a:p>
            <a:pPr marL="0" indent="0">
              <a:buNone/>
            </a:pPr>
            <a:endParaRPr lang="en-US" sz="1200" dirty="0"/>
          </a:p>
          <a:p>
            <a:pPr marL="91440" indent="0">
              <a:buNone/>
            </a:pPr>
            <a:r>
              <a:rPr lang="en-US" dirty="0"/>
              <a:t>Time and Place</a:t>
            </a:r>
          </a:p>
          <a:p>
            <a:pPr lvl="1"/>
            <a:r>
              <a:rPr lang="en-US" dirty="0"/>
              <a:t>Located on bus route and during service hours?</a:t>
            </a:r>
          </a:p>
          <a:p>
            <a:pPr lvl="1"/>
            <a:r>
              <a:rPr lang="en-US" dirty="0"/>
              <a:t>Multiple options for working shifts</a:t>
            </a:r>
          </a:p>
          <a:p>
            <a:pPr marL="91440" indent="0">
              <a:buNone/>
            </a:pPr>
            <a:r>
              <a:rPr lang="en-US" dirty="0"/>
              <a:t>Accessibility </a:t>
            </a:r>
          </a:p>
          <a:p>
            <a:pPr lvl="1"/>
            <a:r>
              <a:rPr lang="en-US" dirty="0"/>
              <a:t>Buildings (ramps, elevators, restrooms, animal relief area, etc.)</a:t>
            </a:r>
          </a:p>
          <a:p>
            <a:pPr lvl="1"/>
            <a:r>
              <a:rPr lang="en-US" dirty="0"/>
              <a:t>Meeting Room (ample space, podium, mic, stage, etc.) </a:t>
            </a:r>
          </a:p>
          <a:p>
            <a:pPr lvl="1"/>
            <a:r>
              <a:rPr lang="en-US" dirty="0"/>
              <a:t>Documents (large print, Braille, interpreter)</a:t>
            </a:r>
          </a:p>
        </p:txBody>
      </p:sp>
      <p:sp>
        <p:nvSpPr>
          <p:cNvPr id="4" name="Slide Number Placeholder 3">
            <a:extLst>
              <a:ext uri="{FF2B5EF4-FFF2-40B4-BE49-F238E27FC236}">
                <a16:creationId xmlns:a16="http://schemas.microsoft.com/office/drawing/2014/main" id="{30E02D90-AA52-47D8-802F-DEC214B6B66F}"/>
              </a:ext>
            </a:extLst>
          </p:cNvPr>
          <p:cNvSpPr>
            <a:spLocks noGrp="1"/>
          </p:cNvSpPr>
          <p:nvPr>
            <p:ph type="sldNum" sz="quarter" idx="12"/>
          </p:nvPr>
        </p:nvSpPr>
        <p:spPr/>
        <p:txBody>
          <a:bodyPr/>
          <a:lstStyle/>
          <a:p>
            <a:fld id="{2EF00467-2C26-C343-9763-9BDDADED9A2F}" type="slidenum">
              <a:rPr lang="en-US" smtClean="0"/>
              <a:pPr/>
              <a:t>41</a:t>
            </a:fld>
            <a:endParaRPr lang="en-US" dirty="0"/>
          </a:p>
        </p:txBody>
      </p:sp>
    </p:spTree>
    <p:extLst>
      <p:ext uri="{BB962C8B-B14F-4D97-AF65-F5344CB8AC3E}">
        <p14:creationId xmlns:p14="http://schemas.microsoft.com/office/powerpoint/2010/main" val="220656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53FE1B-4B4F-D871-357D-ECB5DD6D3C37}"/>
              </a:ext>
            </a:extLst>
          </p:cNvPr>
          <p:cNvSpPr>
            <a:spLocks noGrp="1"/>
          </p:cNvSpPr>
          <p:nvPr>
            <p:ph type="sldNum" sz="quarter" idx="12"/>
          </p:nvPr>
        </p:nvSpPr>
        <p:spPr/>
        <p:txBody>
          <a:bodyPr/>
          <a:lstStyle/>
          <a:p>
            <a:fld id="{F28791BE-09ED-384A-9D83-EFE1DAB8E595}" type="slidenum">
              <a:rPr lang="en-US" smtClean="0"/>
              <a:pPr/>
              <a:t>42</a:t>
            </a:fld>
            <a:endParaRPr lang="en-US"/>
          </a:p>
        </p:txBody>
      </p:sp>
      <p:sp>
        <p:nvSpPr>
          <p:cNvPr id="4" name="Title 3">
            <a:extLst>
              <a:ext uri="{FF2B5EF4-FFF2-40B4-BE49-F238E27FC236}">
                <a16:creationId xmlns:a16="http://schemas.microsoft.com/office/drawing/2014/main" id="{E4BABCA0-7B8F-FF04-245B-A992469E0AC9}"/>
              </a:ext>
            </a:extLst>
          </p:cNvPr>
          <p:cNvSpPr>
            <a:spLocks noGrp="1"/>
          </p:cNvSpPr>
          <p:nvPr>
            <p:ph type="title"/>
          </p:nvPr>
        </p:nvSpPr>
        <p:spPr/>
        <p:txBody>
          <a:bodyPr/>
          <a:lstStyle/>
          <a:p>
            <a:r>
              <a:rPr lang="en-US" dirty="0"/>
              <a:t>Listening Sessions</a:t>
            </a:r>
          </a:p>
        </p:txBody>
      </p:sp>
      <p:sp>
        <p:nvSpPr>
          <p:cNvPr id="9" name="Content Placeholder 3">
            <a:extLst>
              <a:ext uri="{FF2B5EF4-FFF2-40B4-BE49-F238E27FC236}">
                <a16:creationId xmlns:a16="http://schemas.microsoft.com/office/drawing/2014/main" id="{F92BE256-1633-2FC6-4D70-BAE4D6946915}"/>
              </a:ext>
            </a:extLst>
          </p:cNvPr>
          <p:cNvSpPr>
            <a:spLocks noGrp="1"/>
          </p:cNvSpPr>
          <p:nvPr>
            <p:ph idx="1"/>
          </p:nvPr>
        </p:nvSpPr>
        <p:spPr>
          <a:xfrm>
            <a:off x="6372520" y="1787918"/>
            <a:ext cx="5138413" cy="4206875"/>
          </a:xfrm>
        </p:spPr>
        <p:txBody>
          <a:bodyPr/>
          <a:lstStyle/>
          <a:p>
            <a:pPr>
              <a:buFont typeface="Wingdings" panose="05000000000000000000" pitchFamily="2" charset="2"/>
              <a:buChar char="ü"/>
            </a:pPr>
            <a:r>
              <a:rPr lang="en-US" dirty="0"/>
              <a:t>Understand the needs of the community</a:t>
            </a:r>
          </a:p>
          <a:p>
            <a:pPr>
              <a:buFont typeface="Wingdings" panose="05000000000000000000" pitchFamily="2" charset="2"/>
              <a:buChar char="ü"/>
            </a:pPr>
            <a:r>
              <a:rPr lang="en-US" dirty="0"/>
              <a:t>Gain Trust</a:t>
            </a:r>
          </a:p>
          <a:p>
            <a:pPr>
              <a:buFont typeface="Wingdings" panose="05000000000000000000" pitchFamily="2" charset="2"/>
              <a:buChar char="ü"/>
            </a:pPr>
            <a:r>
              <a:rPr lang="en-US" dirty="0"/>
              <a:t>Gather Data</a:t>
            </a:r>
          </a:p>
          <a:p>
            <a:pPr marL="0" indent="0">
              <a:buNone/>
            </a:pPr>
            <a:endParaRPr lang="en-US" dirty="0"/>
          </a:p>
          <a:p>
            <a:pPr marL="0" indent="0">
              <a:buNone/>
            </a:pPr>
            <a:r>
              <a:rPr lang="en-US" i="1" dirty="0">
                <a:solidFill>
                  <a:srgbClr val="DC4405"/>
                </a:solidFill>
              </a:rPr>
              <a:t>Senior centers, public health, independent living, worksites</a:t>
            </a:r>
          </a:p>
        </p:txBody>
      </p:sp>
      <p:pic>
        <p:nvPicPr>
          <p:cNvPr id="5" name="Picture 4" descr="Businesswoman at whiteboard leading meeting in conference room">
            <a:extLst>
              <a:ext uri="{FF2B5EF4-FFF2-40B4-BE49-F238E27FC236}">
                <a16:creationId xmlns:a16="http://schemas.microsoft.com/office/drawing/2014/main" id="{95C5FB0B-A467-7FAB-0A87-D0F56342B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67" y="1828800"/>
            <a:ext cx="4801772" cy="3200400"/>
          </a:xfrm>
          <a:prstGeom prst="rect">
            <a:avLst/>
          </a:prstGeom>
        </p:spPr>
      </p:pic>
    </p:spTree>
    <p:extLst>
      <p:ext uri="{BB962C8B-B14F-4D97-AF65-F5344CB8AC3E}">
        <p14:creationId xmlns:p14="http://schemas.microsoft.com/office/powerpoint/2010/main" val="3510918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12" y="74440"/>
            <a:ext cx="5279009" cy="1621031"/>
          </a:xfrm>
        </p:spPr>
        <p:txBody>
          <a:bodyPr anchor="ctr">
            <a:normAutofit/>
          </a:bodyPr>
          <a:lstStyle/>
          <a:p>
            <a:r>
              <a:rPr lang="en-US" dirty="0"/>
              <a:t>Educate the Community! </a:t>
            </a:r>
          </a:p>
        </p:txBody>
      </p:sp>
      <p:sp>
        <p:nvSpPr>
          <p:cNvPr id="10" name="Slide Number Placeholder 3">
            <a:extLst>
              <a:ext uri="{FF2B5EF4-FFF2-40B4-BE49-F238E27FC236}">
                <a16:creationId xmlns:a16="http://schemas.microsoft.com/office/drawing/2014/main" id="{F6BB71E8-880F-4316-BE43-1FCD49943247}"/>
              </a:ext>
            </a:extLst>
          </p:cNvPr>
          <p:cNvSpPr>
            <a:spLocks noGrp="1"/>
          </p:cNvSpPr>
          <p:nvPr>
            <p:ph type="sldNum" sz="quarter" idx="12"/>
          </p:nvPr>
        </p:nvSpPr>
        <p:spPr>
          <a:xfrm>
            <a:off x="11545507" y="6340315"/>
            <a:ext cx="646493" cy="365125"/>
          </a:xfrm>
        </p:spPr>
        <p:txBody>
          <a:bodyPr/>
          <a:lstStyle/>
          <a:p>
            <a:pPr>
              <a:spcAft>
                <a:spcPts val="720"/>
              </a:spcAft>
            </a:pPr>
            <a:fld id="{2EF00467-2C26-C343-9763-9BDDADED9A2F}" type="slidenum">
              <a:rPr lang="en-US" smtClean="0"/>
              <a:pPr>
                <a:spcAft>
                  <a:spcPts val="720"/>
                </a:spcAft>
              </a:pPr>
              <a:t>43</a:t>
            </a:fld>
            <a:endParaRPr lang="en-US" dirty="0"/>
          </a:p>
        </p:txBody>
      </p:sp>
      <p:pic>
        <p:nvPicPr>
          <p:cNvPr id="7" name="Picture 6">
            <a:extLst>
              <a:ext uri="{FF2B5EF4-FFF2-40B4-BE49-F238E27FC236}">
                <a16:creationId xmlns:a16="http://schemas.microsoft.com/office/drawing/2014/main" id="{33977842-F3A6-4206-AE22-5C7F58C09D0D}"/>
              </a:ext>
            </a:extLst>
          </p:cNvPr>
          <p:cNvPicPr>
            <a:picLocks noChangeAspect="1"/>
          </p:cNvPicPr>
          <p:nvPr/>
        </p:nvPicPr>
        <p:blipFill>
          <a:blip r:embed="rId2"/>
          <a:stretch>
            <a:fillRect/>
          </a:stretch>
        </p:blipFill>
        <p:spPr>
          <a:xfrm>
            <a:off x="203172" y="1651425"/>
            <a:ext cx="4823921" cy="3034829"/>
          </a:xfrm>
          <a:prstGeom prst="rect">
            <a:avLst/>
          </a:prstGeom>
        </p:spPr>
      </p:pic>
      <p:pic>
        <p:nvPicPr>
          <p:cNvPr id="9" name="Picture 8">
            <a:extLst>
              <a:ext uri="{FF2B5EF4-FFF2-40B4-BE49-F238E27FC236}">
                <a16:creationId xmlns:a16="http://schemas.microsoft.com/office/drawing/2014/main" id="{357FBD72-1C40-4AD1-BF80-1DD24417D89F}"/>
              </a:ext>
            </a:extLst>
          </p:cNvPr>
          <p:cNvPicPr>
            <a:picLocks noChangeAspect="1"/>
          </p:cNvPicPr>
          <p:nvPr/>
        </p:nvPicPr>
        <p:blipFill>
          <a:blip r:embed="rId3"/>
          <a:stretch>
            <a:fillRect/>
          </a:stretch>
        </p:blipFill>
        <p:spPr>
          <a:xfrm>
            <a:off x="5126984" y="2706690"/>
            <a:ext cx="4316178" cy="3336010"/>
          </a:xfrm>
          <a:prstGeom prst="rect">
            <a:avLst/>
          </a:prstGeom>
        </p:spPr>
      </p:pic>
      <p:pic>
        <p:nvPicPr>
          <p:cNvPr id="4" name="Picture 3">
            <a:extLst>
              <a:ext uri="{FF2B5EF4-FFF2-40B4-BE49-F238E27FC236}">
                <a16:creationId xmlns:a16="http://schemas.microsoft.com/office/drawing/2014/main" id="{1F7AB9CF-BC51-4BEC-89F0-DEA0BBAF9720}"/>
              </a:ext>
            </a:extLst>
          </p:cNvPr>
          <p:cNvPicPr>
            <a:picLocks noChangeAspect="1"/>
          </p:cNvPicPr>
          <p:nvPr/>
        </p:nvPicPr>
        <p:blipFill>
          <a:blip r:embed="rId4"/>
          <a:stretch>
            <a:fillRect/>
          </a:stretch>
        </p:blipFill>
        <p:spPr>
          <a:xfrm>
            <a:off x="7749371" y="684252"/>
            <a:ext cx="3993931" cy="2839016"/>
          </a:xfrm>
          <a:prstGeom prst="rect">
            <a:avLst/>
          </a:prstGeom>
        </p:spPr>
      </p:pic>
    </p:spTree>
    <p:extLst>
      <p:ext uri="{BB962C8B-B14F-4D97-AF65-F5344CB8AC3E}">
        <p14:creationId xmlns:p14="http://schemas.microsoft.com/office/powerpoint/2010/main" val="1870250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53FE1B-4B4F-D871-357D-ECB5DD6D3C37}"/>
              </a:ext>
            </a:extLst>
          </p:cNvPr>
          <p:cNvSpPr>
            <a:spLocks noGrp="1"/>
          </p:cNvSpPr>
          <p:nvPr>
            <p:ph type="sldNum" sz="quarter" idx="12"/>
          </p:nvPr>
        </p:nvSpPr>
        <p:spPr/>
        <p:txBody>
          <a:bodyPr/>
          <a:lstStyle/>
          <a:p>
            <a:fld id="{F28791BE-09ED-384A-9D83-EFE1DAB8E595}" type="slidenum">
              <a:rPr lang="en-US" smtClean="0"/>
              <a:pPr/>
              <a:t>44</a:t>
            </a:fld>
            <a:endParaRPr lang="en-US"/>
          </a:p>
        </p:txBody>
      </p:sp>
      <p:sp>
        <p:nvSpPr>
          <p:cNvPr id="4" name="Title 3">
            <a:extLst>
              <a:ext uri="{FF2B5EF4-FFF2-40B4-BE49-F238E27FC236}">
                <a16:creationId xmlns:a16="http://schemas.microsoft.com/office/drawing/2014/main" id="{E4BABCA0-7B8F-FF04-245B-A992469E0AC9}"/>
              </a:ext>
            </a:extLst>
          </p:cNvPr>
          <p:cNvSpPr>
            <a:spLocks noGrp="1"/>
          </p:cNvSpPr>
          <p:nvPr>
            <p:ph type="title"/>
          </p:nvPr>
        </p:nvSpPr>
        <p:spPr/>
        <p:txBody>
          <a:bodyPr/>
          <a:lstStyle/>
          <a:p>
            <a:r>
              <a:rPr lang="en-US" dirty="0"/>
              <a:t>Conference Presentations or Booths</a:t>
            </a:r>
          </a:p>
        </p:txBody>
      </p:sp>
      <p:sp>
        <p:nvSpPr>
          <p:cNvPr id="9" name="Content Placeholder 3">
            <a:extLst>
              <a:ext uri="{FF2B5EF4-FFF2-40B4-BE49-F238E27FC236}">
                <a16:creationId xmlns:a16="http://schemas.microsoft.com/office/drawing/2014/main" id="{F92BE256-1633-2FC6-4D70-BAE4D6946915}"/>
              </a:ext>
            </a:extLst>
          </p:cNvPr>
          <p:cNvSpPr>
            <a:spLocks noGrp="1"/>
          </p:cNvSpPr>
          <p:nvPr>
            <p:ph idx="1"/>
          </p:nvPr>
        </p:nvSpPr>
        <p:spPr>
          <a:xfrm>
            <a:off x="6372520" y="1787918"/>
            <a:ext cx="5138413" cy="4206875"/>
          </a:xfrm>
        </p:spPr>
        <p:txBody>
          <a:bodyPr/>
          <a:lstStyle/>
          <a:p>
            <a:pPr>
              <a:buFont typeface="Wingdings" panose="05000000000000000000" pitchFamily="2" charset="2"/>
              <a:buChar char="ü"/>
            </a:pPr>
            <a:r>
              <a:rPr lang="en-US" dirty="0"/>
              <a:t>Tell Your Story</a:t>
            </a:r>
          </a:p>
          <a:p>
            <a:pPr>
              <a:buFont typeface="Wingdings" panose="05000000000000000000" pitchFamily="2" charset="2"/>
              <a:buChar char="ü"/>
            </a:pPr>
            <a:r>
              <a:rPr lang="en-US" dirty="0"/>
              <a:t>Networking</a:t>
            </a:r>
          </a:p>
          <a:p>
            <a:pPr>
              <a:buFont typeface="Wingdings" panose="05000000000000000000" pitchFamily="2" charset="2"/>
              <a:buChar char="ü"/>
            </a:pPr>
            <a:r>
              <a:rPr lang="en-US" dirty="0"/>
              <a:t>Form Partnerships</a:t>
            </a:r>
            <a:br>
              <a:rPr lang="en-US" dirty="0"/>
            </a:br>
            <a:endParaRPr lang="en-US" dirty="0"/>
          </a:p>
          <a:p>
            <a:pPr marL="0" indent="0">
              <a:buNone/>
            </a:pPr>
            <a:r>
              <a:rPr lang="en-US" dirty="0">
                <a:solidFill>
                  <a:srgbClr val="DC4405"/>
                </a:solidFill>
              </a:rPr>
              <a:t>“You never know who you might be sitting next to…”</a:t>
            </a:r>
          </a:p>
        </p:txBody>
      </p:sp>
      <p:pic>
        <p:nvPicPr>
          <p:cNvPr id="10" name="Picture 9">
            <a:extLst>
              <a:ext uri="{FF2B5EF4-FFF2-40B4-BE49-F238E27FC236}">
                <a16:creationId xmlns:a16="http://schemas.microsoft.com/office/drawing/2014/main" id="{8179C280-2DCD-D889-BC34-2A20AB7B534A}"/>
              </a:ext>
            </a:extLst>
          </p:cNvPr>
          <p:cNvPicPr>
            <a:picLocks noChangeAspect="1"/>
          </p:cNvPicPr>
          <p:nvPr/>
        </p:nvPicPr>
        <p:blipFill rotWithShape="1">
          <a:blip r:embed="rId2"/>
          <a:srcRect r="5" b="6146"/>
          <a:stretch/>
        </p:blipFill>
        <p:spPr>
          <a:xfrm>
            <a:off x="1461547" y="1600200"/>
            <a:ext cx="4177253" cy="3901123"/>
          </a:xfrm>
          <a:prstGeom prst="rect">
            <a:avLst/>
          </a:prstGeom>
          <a:noFill/>
        </p:spPr>
      </p:pic>
    </p:spTree>
    <p:extLst>
      <p:ext uri="{BB962C8B-B14F-4D97-AF65-F5344CB8AC3E}">
        <p14:creationId xmlns:p14="http://schemas.microsoft.com/office/powerpoint/2010/main" val="2734848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“Try Transit” Events</a:t>
            </a:r>
            <a:endParaRPr lang="en-US" sz="4800" b="0" i="1" dirty="0"/>
          </a:p>
        </p:txBody>
      </p:sp>
      <p:pic>
        <p:nvPicPr>
          <p:cNvPr id="6" name="Picture 5">
            <a:extLst>
              <a:ext uri="{FF2B5EF4-FFF2-40B4-BE49-F238E27FC236}">
                <a16:creationId xmlns:a16="http://schemas.microsoft.com/office/drawing/2014/main" id="{2C793E44-9CC9-4598-B9FA-C1A8A7994B34}"/>
              </a:ext>
            </a:extLst>
          </p:cNvPr>
          <p:cNvPicPr>
            <a:picLocks noChangeAspect="1"/>
          </p:cNvPicPr>
          <p:nvPr/>
        </p:nvPicPr>
        <p:blipFill>
          <a:blip r:embed="rId2"/>
          <a:stretch>
            <a:fillRect/>
          </a:stretch>
        </p:blipFill>
        <p:spPr>
          <a:xfrm>
            <a:off x="6596219" y="1772141"/>
            <a:ext cx="4322334" cy="3051810"/>
          </a:xfrm>
          <a:prstGeom prst="rect">
            <a:avLst/>
          </a:prstGeom>
        </p:spPr>
      </p:pic>
      <p:pic>
        <p:nvPicPr>
          <p:cNvPr id="8" name="Picture 7">
            <a:extLst>
              <a:ext uri="{FF2B5EF4-FFF2-40B4-BE49-F238E27FC236}">
                <a16:creationId xmlns:a16="http://schemas.microsoft.com/office/drawing/2014/main" id="{C66027D7-9E29-490D-8E40-9F107959632F}"/>
              </a:ext>
            </a:extLst>
          </p:cNvPr>
          <p:cNvPicPr>
            <a:picLocks noChangeAspect="1"/>
          </p:cNvPicPr>
          <p:nvPr/>
        </p:nvPicPr>
        <p:blipFill>
          <a:blip r:embed="rId3"/>
          <a:stretch>
            <a:fillRect/>
          </a:stretch>
        </p:blipFill>
        <p:spPr>
          <a:xfrm>
            <a:off x="964128" y="1772141"/>
            <a:ext cx="5310173" cy="2935705"/>
          </a:xfrm>
          <a:prstGeom prst="rect">
            <a:avLst/>
          </a:prstGeom>
        </p:spPr>
      </p:pic>
      <p:sp>
        <p:nvSpPr>
          <p:cNvPr id="3" name="TextBox 2">
            <a:extLst>
              <a:ext uri="{FF2B5EF4-FFF2-40B4-BE49-F238E27FC236}">
                <a16:creationId xmlns:a16="http://schemas.microsoft.com/office/drawing/2014/main" id="{9DBEEF1C-26D2-15C3-68E1-5F7E54B25A93}"/>
              </a:ext>
            </a:extLst>
          </p:cNvPr>
          <p:cNvSpPr txBox="1"/>
          <p:nvPr/>
        </p:nvSpPr>
        <p:spPr>
          <a:xfrm>
            <a:off x="964128" y="5118755"/>
            <a:ext cx="9115720" cy="584775"/>
          </a:xfrm>
          <a:prstGeom prst="rect">
            <a:avLst/>
          </a:prstGeom>
          <a:noFill/>
        </p:spPr>
        <p:txBody>
          <a:bodyPr wrap="square" rtlCol="0">
            <a:spAutoFit/>
          </a:bodyPr>
          <a:lstStyle/>
          <a:p>
            <a:r>
              <a:rPr lang="en-US" sz="3200" i="1" dirty="0"/>
              <a:t>Get elected officials and community leaders involved! </a:t>
            </a:r>
          </a:p>
        </p:txBody>
      </p:sp>
    </p:spTree>
    <p:extLst>
      <p:ext uri="{BB962C8B-B14F-4D97-AF65-F5344CB8AC3E}">
        <p14:creationId xmlns:p14="http://schemas.microsoft.com/office/powerpoint/2010/main" val="526990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28BC-6A15-80E5-EBEF-06F89FA2E5AE}"/>
              </a:ext>
            </a:extLst>
          </p:cNvPr>
          <p:cNvSpPr>
            <a:spLocks noGrp="1"/>
          </p:cNvSpPr>
          <p:nvPr>
            <p:ph type="title"/>
          </p:nvPr>
        </p:nvSpPr>
        <p:spPr/>
        <p:txBody>
          <a:bodyPr/>
          <a:lstStyle/>
          <a:p>
            <a:r>
              <a:rPr lang="en-US" dirty="0"/>
              <a:t>Community Events </a:t>
            </a:r>
          </a:p>
        </p:txBody>
      </p:sp>
      <p:sp>
        <p:nvSpPr>
          <p:cNvPr id="3" name="Slide Number Placeholder 2">
            <a:extLst>
              <a:ext uri="{FF2B5EF4-FFF2-40B4-BE49-F238E27FC236}">
                <a16:creationId xmlns:a16="http://schemas.microsoft.com/office/drawing/2014/main" id="{3331D36A-E4E1-5AF7-29C9-5F1BDD2CB288}"/>
              </a:ext>
            </a:extLst>
          </p:cNvPr>
          <p:cNvSpPr>
            <a:spLocks noGrp="1"/>
          </p:cNvSpPr>
          <p:nvPr>
            <p:ph type="sldNum" sz="quarter" idx="12"/>
          </p:nvPr>
        </p:nvSpPr>
        <p:spPr>
          <a:xfrm>
            <a:off x="11078241" y="6218237"/>
            <a:ext cx="718325" cy="365125"/>
          </a:xfrm>
        </p:spPr>
        <p:txBody>
          <a:bodyPr/>
          <a:lstStyle/>
          <a:p>
            <a:fld id="{2EF00467-2C26-C343-9763-9BDDADED9A2F}" type="slidenum">
              <a:rPr lang="en-US" smtClean="0"/>
              <a:pPr/>
              <a:t>46</a:t>
            </a:fld>
            <a:endParaRPr lang="en-US" dirty="0"/>
          </a:p>
        </p:txBody>
      </p:sp>
      <p:pic>
        <p:nvPicPr>
          <p:cNvPr id="1026" name="Picture 2" descr="Photos: Iowa City Pride Festival parade and performances">
            <a:extLst>
              <a:ext uri="{FF2B5EF4-FFF2-40B4-BE49-F238E27FC236}">
                <a16:creationId xmlns:a16="http://schemas.microsoft.com/office/drawing/2014/main" id="{4D0C5CEA-4AD5-16E9-20F8-5BB011E74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852" y="274638"/>
            <a:ext cx="51425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131A344-EA1C-4A7F-3E0E-4C3E94B4B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544" y="1788160"/>
            <a:ext cx="3719460" cy="27923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cal bus routes to deviate during Holiday Parade on November 19 - City of  Roseville">
            <a:extLst>
              <a:ext uri="{FF2B5EF4-FFF2-40B4-BE49-F238E27FC236}">
                <a16:creationId xmlns:a16="http://schemas.microsoft.com/office/drawing/2014/main" id="{503447FE-E869-B236-1DAD-5197FD0CB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6986" y="3791056"/>
            <a:ext cx="4188460" cy="27923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B35358-5A36-3936-687B-2396A1185EC3}"/>
              </a:ext>
            </a:extLst>
          </p:cNvPr>
          <p:cNvSpPr txBox="1"/>
          <p:nvPr/>
        </p:nvSpPr>
        <p:spPr>
          <a:xfrm>
            <a:off x="235670" y="5693790"/>
            <a:ext cx="2347274" cy="116421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8946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1384-EA42-1B3F-6C0D-5287AD5453AD}"/>
              </a:ext>
            </a:extLst>
          </p:cNvPr>
          <p:cNvSpPr>
            <a:spLocks noGrp="1"/>
          </p:cNvSpPr>
          <p:nvPr>
            <p:ph type="title"/>
          </p:nvPr>
        </p:nvSpPr>
        <p:spPr/>
        <p:txBody>
          <a:bodyPr>
            <a:normAutofit/>
          </a:bodyPr>
          <a:lstStyle/>
          <a:p>
            <a:r>
              <a:rPr lang="en-US" sz="4800" dirty="0"/>
              <a:t>Surveys</a:t>
            </a:r>
          </a:p>
        </p:txBody>
      </p:sp>
      <p:sp>
        <p:nvSpPr>
          <p:cNvPr id="3" name="Slide Number Placeholder 2">
            <a:extLst>
              <a:ext uri="{FF2B5EF4-FFF2-40B4-BE49-F238E27FC236}">
                <a16:creationId xmlns:a16="http://schemas.microsoft.com/office/drawing/2014/main" id="{CCC4100B-AEB1-F188-6B44-2B182BA92287}"/>
              </a:ext>
            </a:extLst>
          </p:cNvPr>
          <p:cNvSpPr>
            <a:spLocks noGrp="1"/>
          </p:cNvSpPr>
          <p:nvPr>
            <p:ph type="sldNum" sz="quarter" idx="12"/>
          </p:nvPr>
        </p:nvSpPr>
        <p:spPr/>
        <p:txBody>
          <a:bodyPr/>
          <a:lstStyle/>
          <a:p>
            <a:fld id="{2EF00467-2C26-C343-9763-9BDDADED9A2F}" type="slidenum">
              <a:rPr lang="en-US" smtClean="0"/>
              <a:pPr/>
              <a:t>47</a:t>
            </a:fld>
            <a:endParaRPr lang="en-US" dirty="0"/>
          </a:p>
        </p:txBody>
      </p:sp>
      <p:pic>
        <p:nvPicPr>
          <p:cNvPr id="2050" name="Picture 2" descr="Need a ride? Take our Transportation Survey | Decatur Parks &amp; Recreation  Department">
            <a:extLst>
              <a:ext uri="{FF2B5EF4-FFF2-40B4-BE49-F238E27FC236}">
                <a16:creationId xmlns:a16="http://schemas.microsoft.com/office/drawing/2014/main" id="{736D4C95-7530-1E38-D1D5-FA0123722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126" y="293370"/>
            <a:ext cx="5486400" cy="27946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ticle">
            <a:extLst>
              <a:ext uri="{FF2B5EF4-FFF2-40B4-BE49-F238E27FC236}">
                <a16:creationId xmlns:a16="http://schemas.microsoft.com/office/drawing/2014/main" id="{EF6E15FF-2248-13E1-44F8-55DB43F9A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26" y="3069274"/>
            <a:ext cx="5486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ansportation Equity for Ohioans with Disabilities | Ohio Colleges of  Medicine Government Resource Center">
            <a:extLst>
              <a:ext uri="{FF2B5EF4-FFF2-40B4-BE49-F238E27FC236}">
                <a16:creationId xmlns:a16="http://schemas.microsoft.com/office/drawing/2014/main" id="{C15526AF-0FC2-E760-27DF-EB1918854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480" y="3069274"/>
            <a:ext cx="4304093" cy="3608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D3A75A-24EC-B1AB-7C95-91C01CA50124}"/>
              </a:ext>
            </a:extLst>
          </p:cNvPr>
          <p:cNvSpPr txBox="1"/>
          <p:nvPr/>
        </p:nvSpPr>
        <p:spPr>
          <a:xfrm>
            <a:off x="235670" y="5693790"/>
            <a:ext cx="2347274" cy="116421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0870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C6A5-D0BE-E03C-FE69-E4523390600D}"/>
              </a:ext>
            </a:extLst>
          </p:cNvPr>
          <p:cNvSpPr>
            <a:spLocks noGrp="1"/>
          </p:cNvSpPr>
          <p:nvPr>
            <p:ph type="title"/>
          </p:nvPr>
        </p:nvSpPr>
        <p:spPr>
          <a:xfrm>
            <a:off x="1158241" y="735844"/>
            <a:ext cx="5862320" cy="1143000"/>
          </a:xfrm>
        </p:spPr>
        <p:txBody>
          <a:bodyPr>
            <a:normAutofit fontScale="90000"/>
          </a:bodyPr>
          <a:lstStyle/>
          <a:p>
            <a:r>
              <a:rPr lang="en-US" dirty="0"/>
              <a:t>Report Back to the People.</a:t>
            </a:r>
            <a:br>
              <a:rPr lang="en-US" dirty="0"/>
            </a:br>
            <a:r>
              <a:rPr lang="en-US" b="0" i="1" dirty="0"/>
              <a:t>Don’t leave them wondering what happened!</a:t>
            </a:r>
          </a:p>
        </p:txBody>
      </p:sp>
      <p:sp>
        <p:nvSpPr>
          <p:cNvPr id="3" name="Slide Number Placeholder 2">
            <a:extLst>
              <a:ext uri="{FF2B5EF4-FFF2-40B4-BE49-F238E27FC236}">
                <a16:creationId xmlns:a16="http://schemas.microsoft.com/office/drawing/2014/main" id="{26A7124B-66B1-4EC8-BC57-F4EE9DCC52EF}"/>
              </a:ext>
            </a:extLst>
          </p:cNvPr>
          <p:cNvSpPr>
            <a:spLocks noGrp="1"/>
          </p:cNvSpPr>
          <p:nvPr>
            <p:ph type="sldNum" sz="quarter" idx="12"/>
          </p:nvPr>
        </p:nvSpPr>
        <p:spPr/>
        <p:txBody>
          <a:bodyPr/>
          <a:lstStyle/>
          <a:p>
            <a:fld id="{2EF00467-2C26-C343-9763-9BDDADED9A2F}" type="slidenum">
              <a:rPr lang="en-US" smtClean="0"/>
              <a:pPr/>
              <a:t>48</a:t>
            </a:fld>
            <a:endParaRPr lang="en-US" dirty="0"/>
          </a:p>
        </p:txBody>
      </p:sp>
      <p:sp>
        <p:nvSpPr>
          <p:cNvPr id="6" name="AutoShape 6" descr="Transportation Challenges for Ohioans with Disabilities by Ohio  Developmental Disabilities Council - Issuu">
            <a:extLst>
              <a:ext uri="{FF2B5EF4-FFF2-40B4-BE49-F238E27FC236}">
                <a16:creationId xmlns:a16="http://schemas.microsoft.com/office/drawing/2014/main" id="{282B8EA1-3738-B010-0B36-DB3289C30CED}"/>
              </a:ext>
            </a:extLst>
          </p:cNvPr>
          <p:cNvSpPr>
            <a:spLocks noChangeAspect="1" noChangeArrowheads="1"/>
          </p:cNvSpPr>
          <p:nvPr/>
        </p:nvSpPr>
        <p:spPr bwMode="auto">
          <a:xfrm>
            <a:off x="5913120" y="3246120"/>
            <a:ext cx="3108960" cy="31089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p>
        </p:txBody>
      </p:sp>
      <p:pic>
        <p:nvPicPr>
          <p:cNvPr id="8" name="Picture 7">
            <a:extLst>
              <a:ext uri="{FF2B5EF4-FFF2-40B4-BE49-F238E27FC236}">
                <a16:creationId xmlns:a16="http://schemas.microsoft.com/office/drawing/2014/main" id="{7402C19D-A28C-F73E-00D3-15A58DD272D8}"/>
              </a:ext>
            </a:extLst>
          </p:cNvPr>
          <p:cNvPicPr>
            <a:picLocks noChangeAspect="1"/>
          </p:cNvPicPr>
          <p:nvPr/>
        </p:nvPicPr>
        <p:blipFill>
          <a:blip r:embed="rId2"/>
          <a:stretch>
            <a:fillRect/>
          </a:stretch>
        </p:blipFill>
        <p:spPr>
          <a:xfrm>
            <a:off x="7406640" y="957765"/>
            <a:ext cx="3869134" cy="5016316"/>
          </a:xfrm>
          <a:prstGeom prst="rect">
            <a:avLst/>
          </a:prstGeom>
        </p:spPr>
      </p:pic>
      <p:pic>
        <p:nvPicPr>
          <p:cNvPr id="3082" name="Picture 10" descr="Public transport infographic Royalty Free Vector Image">
            <a:extLst>
              <a:ext uri="{FF2B5EF4-FFF2-40B4-BE49-F238E27FC236}">
                <a16:creationId xmlns:a16="http://schemas.microsoft.com/office/drawing/2014/main" id="{D5F4259E-D57C-3FB7-72EC-4C7A07A87E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88" b="21193"/>
          <a:stretch/>
        </p:blipFill>
        <p:spPr bwMode="auto">
          <a:xfrm>
            <a:off x="1105218" y="2357121"/>
            <a:ext cx="6111876" cy="32715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402723-3466-9F80-8ED3-95F84E3B49E1}"/>
              </a:ext>
            </a:extLst>
          </p:cNvPr>
          <p:cNvSpPr txBox="1"/>
          <p:nvPr/>
        </p:nvSpPr>
        <p:spPr>
          <a:xfrm>
            <a:off x="235670" y="5693790"/>
            <a:ext cx="2347274" cy="116421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6689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547D8C-BF9C-4563-87DA-F21477A5C9FE}"/>
              </a:ext>
            </a:extLst>
          </p:cNvPr>
          <p:cNvSpPr>
            <a:spLocks noGrp="1"/>
          </p:cNvSpPr>
          <p:nvPr>
            <p:ph type="title"/>
          </p:nvPr>
        </p:nvSpPr>
        <p:spPr>
          <a:xfrm>
            <a:off x="309827" y="493937"/>
            <a:ext cx="9875520" cy="1143000"/>
          </a:xfrm>
        </p:spPr>
        <p:txBody>
          <a:bodyPr/>
          <a:lstStyle/>
          <a:p>
            <a:r>
              <a:rPr lang="en-US" dirty="0"/>
              <a:t>Newsletters and Notifications</a:t>
            </a:r>
          </a:p>
        </p:txBody>
      </p:sp>
      <p:sp>
        <p:nvSpPr>
          <p:cNvPr id="13" name="Content Placeholder 2">
            <a:extLst>
              <a:ext uri="{FF2B5EF4-FFF2-40B4-BE49-F238E27FC236}">
                <a16:creationId xmlns:a16="http://schemas.microsoft.com/office/drawing/2014/main" id="{D21A6368-1CE3-40BA-B137-39AA39556514}"/>
              </a:ext>
            </a:extLst>
          </p:cNvPr>
          <p:cNvSpPr>
            <a:spLocks noGrp="1"/>
          </p:cNvSpPr>
          <p:nvPr>
            <p:ph idx="1"/>
          </p:nvPr>
        </p:nvSpPr>
        <p:spPr>
          <a:xfrm>
            <a:off x="847155" y="1666224"/>
            <a:ext cx="9875520" cy="4525963"/>
          </a:xfrm>
        </p:spPr>
        <p:txBody>
          <a:bodyPr/>
          <a:lstStyle/>
          <a:p>
            <a:pPr indent="-457200">
              <a:spcBef>
                <a:spcPts val="0"/>
              </a:spcBef>
              <a:buFont typeface="Arial" panose="020B0604020202020204" pitchFamily="34" charset="0"/>
              <a:buChar char="•"/>
            </a:pPr>
            <a:r>
              <a:rPr lang="en-US" sz="3200" dirty="0"/>
              <a:t>Think back to your ‘Goals and Objectives’</a:t>
            </a:r>
          </a:p>
          <a:p>
            <a:pPr indent="-457200">
              <a:spcBef>
                <a:spcPts val="0"/>
              </a:spcBef>
              <a:buFont typeface="Arial" panose="020B0604020202020204" pitchFamily="34" charset="0"/>
              <a:buChar char="•"/>
            </a:pPr>
            <a:r>
              <a:rPr lang="en-US" sz="3200" dirty="0"/>
              <a:t>Plain and easy to understand, different languages?</a:t>
            </a:r>
          </a:p>
          <a:p>
            <a:pPr indent="-457200">
              <a:spcBef>
                <a:spcPts val="0"/>
              </a:spcBef>
              <a:buFont typeface="Arial" panose="020B0604020202020204" pitchFamily="34" charset="0"/>
              <a:buChar char="•"/>
            </a:pPr>
            <a:r>
              <a:rPr lang="en-US" sz="3200" dirty="0"/>
              <a:t>Short and sweet</a:t>
            </a:r>
          </a:p>
          <a:p>
            <a:pPr indent="-457200">
              <a:spcBef>
                <a:spcPts val="0"/>
              </a:spcBef>
              <a:buFont typeface="Arial" panose="020B0604020202020204" pitchFamily="34" charset="0"/>
              <a:buChar char="•"/>
            </a:pPr>
            <a:r>
              <a:rPr lang="en-US" sz="3200" dirty="0"/>
              <a:t>e-mail or external service?</a:t>
            </a:r>
          </a:p>
          <a:p>
            <a:pPr lvl="1" indent="-457200">
              <a:spcBef>
                <a:spcPts val="0"/>
              </a:spcBef>
            </a:pPr>
            <a:r>
              <a:rPr lang="en-US" sz="3000" dirty="0"/>
              <a:t>Constant Contact, Word Press, MailChimp, HubSpot</a:t>
            </a:r>
          </a:p>
          <a:p>
            <a:pPr indent="-457200">
              <a:spcBef>
                <a:spcPts val="0"/>
              </a:spcBef>
              <a:buFont typeface="Arial" panose="020B0604020202020204" pitchFamily="34" charset="0"/>
              <a:buChar char="•"/>
            </a:pPr>
            <a:r>
              <a:rPr lang="en-US" sz="3200" dirty="0"/>
              <a:t>Graphics are colorful and on-brand </a:t>
            </a:r>
          </a:p>
          <a:p>
            <a:pPr indent="-457200">
              <a:spcBef>
                <a:spcPts val="0"/>
              </a:spcBef>
              <a:buFont typeface="Arial" panose="020B0604020202020204" pitchFamily="34" charset="0"/>
              <a:buChar char="•"/>
            </a:pPr>
            <a:r>
              <a:rPr lang="en-US" sz="3200" dirty="0"/>
              <a:t>Contact information (general, project lead, etc.)</a:t>
            </a:r>
          </a:p>
          <a:p>
            <a:pPr indent="-457200">
              <a:spcBef>
                <a:spcPts val="0"/>
              </a:spcBef>
              <a:buFont typeface="Arial" panose="020B0604020202020204" pitchFamily="34" charset="0"/>
              <a:buChar char="•"/>
            </a:pPr>
            <a:r>
              <a:rPr lang="en-US" sz="3200" dirty="0"/>
              <a:t>Do your links work? (You’d be surprised!)</a:t>
            </a:r>
          </a:p>
          <a:p>
            <a:endParaRPr lang="en-US" dirty="0"/>
          </a:p>
        </p:txBody>
      </p:sp>
      <p:sp>
        <p:nvSpPr>
          <p:cNvPr id="6" name="Slide Number Placeholder 5"/>
          <p:cNvSpPr>
            <a:spLocks noGrp="1"/>
          </p:cNvSpPr>
          <p:nvPr>
            <p:ph type="sldNum" sz="quarter" idx="12"/>
          </p:nvPr>
        </p:nvSpPr>
        <p:spPr>
          <a:xfrm>
            <a:off x="11545507" y="6324162"/>
            <a:ext cx="646493" cy="365125"/>
          </a:xfrm>
        </p:spPr>
        <p:txBody>
          <a:bodyPr anchor="ctr">
            <a:normAutofit lnSpcReduction="10000"/>
          </a:bodyPr>
          <a:lstStyle/>
          <a:p>
            <a:pPr>
              <a:spcAft>
                <a:spcPts val="720"/>
              </a:spcAft>
            </a:pPr>
            <a:fld id="{2EF00467-2C26-C343-9763-9BDDADED9A2F}" type="slidenum">
              <a:rPr lang="en-US" smtClean="0"/>
              <a:pPr>
                <a:spcAft>
                  <a:spcPts val="720"/>
                </a:spcAft>
              </a:pPr>
              <a:t>49</a:t>
            </a:fld>
            <a:endParaRPr lang="en-US" dirty="0"/>
          </a:p>
        </p:txBody>
      </p:sp>
    </p:spTree>
    <p:extLst>
      <p:ext uri="{BB962C8B-B14F-4D97-AF65-F5344CB8AC3E}">
        <p14:creationId xmlns:p14="http://schemas.microsoft.com/office/powerpoint/2010/main" val="2269235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0E096-6A69-5071-B80E-9E9FC17B3FE3}"/>
              </a:ext>
            </a:extLst>
          </p:cNvPr>
          <p:cNvSpPr>
            <a:spLocks noGrp="1"/>
          </p:cNvSpPr>
          <p:nvPr>
            <p:ph type="title"/>
          </p:nvPr>
        </p:nvSpPr>
        <p:spPr/>
        <p:txBody>
          <a:bodyPr/>
          <a:lstStyle/>
          <a:p>
            <a:r>
              <a:rPr lang="en-US" dirty="0"/>
              <a:t>Assessment of Transportation Providers</a:t>
            </a:r>
          </a:p>
        </p:txBody>
      </p:sp>
      <p:sp>
        <p:nvSpPr>
          <p:cNvPr id="3" name="Content Placeholder 2">
            <a:extLst>
              <a:ext uri="{FF2B5EF4-FFF2-40B4-BE49-F238E27FC236}">
                <a16:creationId xmlns:a16="http://schemas.microsoft.com/office/drawing/2014/main" id="{510FDA03-4449-6B96-6737-38335E34398A}"/>
              </a:ext>
            </a:extLst>
          </p:cNvPr>
          <p:cNvSpPr>
            <a:spLocks noGrp="1"/>
          </p:cNvSpPr>
          <p:nvPr>
            <p:ph idx="1"/>
          </p:nvPr>
        </p:nvSpPr>
        <p:spPr>
          <a:xfrm>
            <a:off x="543339" y="1384301"/>
            <a:ext cx="11037003" cy="4903680"/>
          </a:xfrm>
        </p:spPr>
        <p:txBody>
          <a:bodyPr>
            <a:normAutofit/>
          </a:bodyPr>
          <a:lstStyle/>
          <a:p>
            <a:pPr marL="91440" indent="0">
              <a:lnSpc>
                <a:spcPct val="100000"/>
              </a:lnSpc>
              <a:spcAft>
                <a:spcPts val="1000"/>
              </a:spcAft>
              <a:buNone/>
            </a:pPr>
            <a:r>
              <a:rPr lang="en-US" sz="1800" b="1" i="1" dirty="0">
                <a:effectLst/>
                <a:latin typeface="Verdana" panose="020B0604030504040204" pitchFamily="34" charset="0"/>
                <a:ea typeface="Calibri" panose="020F0502020204030204" pitchFamily="34" charset="0"/>
                <a:cs typeface="Times New Roman" panose="02020603050405020304" pitchFamily="18" charset="0"/>
              </a:rPr>
              <a:t>“Please indicate your organization’s involvement or work on transportation diversity, equity, inclusion and accessibility (DEIA)” </a:t>
            </a:r>
            <a:br>
              <a:rPr lang="en-US" sz="1800" b="1" dirty="0">
                <a:effectLst/>
                <a:latin typeface="Verdana" panose="020B0604030504040204" pitchFamily="34" charset="0"/>
                <a:ea typeface="Calibri" panose="020F0502020204030204" pitchFamily="34" charset="0"/>
                <a:cs typeface="Times New Roman" panose="02020603050405020304" pitchFamily="18" charset="0"/>
              </a:rPr>
            </a:br>
            <a:endParaRPr lang="en-US" sz="1800" b="1" dirty="0">
              <a:effectLst/>
              <a:latin typeface="Verdana" panose="020B0604030504040204" pitchFamily="34" charset="0"/>
              <a:ea typeface="Calibri" panose="020F0502020204030204" pitchFamily="34" charset="0"/>
              <a:cs typeface="Times New Roman" panose="02020603050405020304" pitchFamily="18" charset="0"/>
            </a:endParaRPr>
          </a:p>
          <a:p>
            <a:pPr marL="0">
              <a:lnSpc>
                <a:spcPct val="100000"/>
              </a:lnSpc>
              <a:spcBef>
                <a:spcPts val="0"/>
              </a:spcBef>
              <a:spcAft>
                <a:spcPts val="1000"/>
              </a:spcAft>
            </a:pPr>
            <a:r>
              <a:rPr lang="en-US" sz="1800" dirty="0">
                <a:solidFill>
                  <a:srgbClr val="004473"/>
                </a:solidFill>
                <a:effectLst/>
                <a:latin typeface="Verdana" panose="020B0604030504040204" pitchFamily="34" charset="0"/>
                <a:ea typeface="Calibri" panose="020F0502020204030204" pitchFamily="34" charset="0"/>
                <a:cs typeface="Times New Roman" panose="02020603050405020304" pitchFamily="18" charset="0"/>
              </a:rPr>
              <a:t>2022 – 33% indicated they have not started work or were just beginning.</a:t>
            </a:r>
            <a:endParaRPr lang="en-US" sz="1800" dirty="0">
              <a:solidFill>
                <a:srgbClr val="004473"/>
              </a:solidFill>
              <a:latin typeface="Verdana" panose="020B0604030504040204" pitchFamily="34" charset="0"/>
              <a:ea typeface="Calibri" panose="020F0502020204030204" pitchFamily="34" charset="0"/>
              <a:cs typeface="Times New Roman" panose="02020603050405020304" pitchFamily="18" charset="0"/>
            </a:endParaRPr>
          </a:p>
          <a:p>
            <a:pPr marL="0">
              <a:lnSpc>
                <a:spcPct val="100000"/>
              </a:lnSpc>
              <a:spcBef>
                <a:spcPts val="0"/>
              </a:spcBef>
              <a:spcAft>
                <a:spcPts val="1000"/>
              </a:spcAft>
            </a:pPr>
            <a:r>
              <a:rPr lang="en-US" sz="1800" dirty="0">
                <a:solidFill>
                  <a:srgbClr val="004473"/>
                </a:solidFill>
                <a:effectLst/>
                <a:latin typeface="Verdana" panose="020B0604030504040204" pitchFamily="34" charset="0"/>
                <a:ea typeface="Calibri" panose="020F0502020204030204" pitchFamily="34" charset="0"/>
                <a:cs typeface="Times New Roman" panose="02020603050405020304" pitchFamily="18" charset="0"/>
              </a:rPr>
              <a:t>2023 – preliminary results, over 50% indicated they were working in one of the following:</a:t>
            </a:r>
          </a:p>
          <a:p>
            <a:pPr marL="548640" lvl="2">
              <a:lnSpc>
                <a:spcPct val="107000"/>
              </a:lnSpc>
              <a:spcBef>
                <a:spcPts val="0"/>
              </a:spcBef>
            </a:pPr>
            <a:r>
              <a:rPr lang="en-US" sz="2000" dirty="0">
                <a:solidFill>
                  <a:srgbClr val="004473"/>
                </a:solidFill>
                <a:effectLst/>
                <a:latin typeface="Verdana" panose="020B0604030504040204" pitchFamily="34" charset="0"/>
                <a:ea typeface="Calibri" panose="020F0502020204030204" pitchFamily="34" charset="0"/>
                <a:cs typeface="Times New Roman" panose="02020603050405020304" pitchFamily="18" charset="0"/>
              </a:rPr>
              <a:t>Diversifying staff and/or board members</a:t>
            </a:r>
          </a:p>
          <a:p>
            <a:pPr marL="548640" lvl="2">
              <a:lnSpc>
                <a:spcPct val="107000"/>
              </a:lnSpc>
              <a:spcBef>
                <a:spcPts val="0"/>
              </a:spcBef>
            </a:pPr>
            <a:r>
              <a:rPr lang="en-US" sz="2000" dirty="0">
                <a:solidFill>
                  <a:srgbClr val="004473"/>
                </a:solidFill>
                <a:effectLst/>
                <a:latin typeface="Verdana" panose="020B0604030504040204" pitchFamily="34" charset="0"/>
                <a:ea typeface="Calibri" panose="020F0502020204030204" pitchFamily="34" charset="0"/>
                <a:cs typeface="Times New Roman" panose="02020603050405020304" pitchFamily="18" charset="0"/>
              </a:rPr>
              <a:t>Providing materials in languages other than English</a:t>
            </a:r>
          </a:p>
          <a:p>
            <a:pPr marL="548640" lvl="2">
              <a:lnSpc>
                <a:spcPct val="107000"/>
              </a:lnSpc>
              <a:spcBef>
                <a:spcPts val="0"/>
              </a:spcBef>
            </a:pPr>
            <a:r>
              <a:rPr lang="en-US" sz="2000" dirty="0">
                <a:solidFill>
                  <a:srgbClr val="004473"/>
                </a:solidFill>
                <a:effectLst/>
                <a:latin typeface="Verdana" panose="020B0604030504040204" pitchFamily="34" charset="0"/>
                <a:ea typeface="Calibri" panose="020F0502020204030204" pitchFamily="34" charset="0"/>
                <a:cs typeface="Times New Roman" panose="02020603050405020304" pitchFamily="18" charset="0"/>
              </a:rPr>
              <a:t>Training staff on DEI issues</a:t>
            </a:r>
          </a:p>
          <a:p>
            <a:pPr marL="548640" lvl="2">
              <a:lnSpc>
                <a:spcPct val="107000"/>
              </a:lnSpc>
              <a:spcBef>
                <a:spcPts val="0"/>
              </a:spcBef>
            </a:pPr>
            <a:r>
              <a:rPr lang="en-US" sz="2000" dirty="0">
                <a:solidFill>
                  <a:srgbClr val="004473"/>
                </a:solidFill>
                <a:effectLst/>
                <a:latin typeface="Verdana" panose="020B0604030504040204" pitchFamily="34" charset="0"/>
                <a:ea typeface="Calibri" panose="020F0502020204030204" pitchFamily="34" charset="0"/>
                <a:cs typeface="Times New Roman" panose="02020603050405020304" pitchFamily="18" charset="0"/>
              </a:rPr>
              <a:t>Reviewing current practices to identify barriers that impact underserved and marginalized populations</a:t>
            </a:r>
          </a:p>
          <a:p>
            <a:pPr marL="548640" lvl="2">
              <a:lnSpc>
                <a:spcPct val="107000"/>
              </a:lnSpc>
              <a:spcBef>
                <a:spcPts val="0"/>
              </a:spcBef>
            </a:pPr>
            <a:r>
              <a:rPr lang="en-US" sz="2000" dirty="0">
                <a:solidFill>
                  <a:srgbClr val="004473"/>
                </a:solidFill>
                <a:effectLst/>
                <a:latin typeface="Verdana" panose="020B0604030504040204" pitchFamily="34" charset="0"/>
                <a:ea typeface="Calibri" panose="020F0502020204030204" pitchFamily="34" charset="0"/>
                <a:cs typeface="Times New Roman" panose="02020603050405020304" pitchFamily="18" charset="0"/>
              </a:rPr>
              <a:t>Integrating DEI into our communications/marketing materials</a:t>
            </a:r>
          </a:p>
          <a:p>
            <a:pPr marL="548640" lvl="2">
              <a:lnSpc>
                <a:spcPct val="107000"/>
              </a:lnSpc>
              <a:spcBef>
                <a:spcPts val="0"/>
              </a:spcBef>
            </a:pPr>
            <a:r>
              <a:rPr lang="en-US" sz="2000" dirty="0">
                <a:solidFill>
                  <a:srgbClr val="004473"/>
                </a:solidFill>
                <a:effectLst/>
                <a:latin typeface="Verdana" panose="020B0604030504040204" pitchFamily="34" charset="0"/>
                <a:ea typeface="Calibri" panose="020F0502020204030204" pitchFamily="34" charset="0"/>
                <a:cs typeface="Times New Roman" panose="02020603050405020304" pitchFamily="18" charset="0"/>
              </a:rPr>
              <a:t>Involving riders and/or community members in transportation planning</a:t>
            </a:r>
          </a:p>
          <a:p>
            <a:pPr marL="548640" lvl="2">
              <a:lnSpc>
                <a:spcPct val="107000"/>
              </a:lnSpc>
              <a:spcBef>
                <a:spcPts val="0"/>
              </a:spcBef>
            </a:pPr>
            <a:r>
              <a:rPr lang="en-US" sz="2000" dirty="0">
                <a:solidFill>
                  <a:srgbClr val="004473"/>
                </a:solidFill>
                <a:effectLst/>
                <a:latin typeface="Verdana" panose="020B0604030504040204" pitchFamily="34" charset="0"/>
                <a:ea typeface="Calibri" panose="020F0502020204030204" pitchFamily="34" charset="0"/>
                <a:cs typeface="Times New Roman" panose="02020603050405020304" pitchFamily="18" charset="0"/>
              </a:rPr>
              <a:t>Planning routes to better serve underserved or marginalized groups</a:t>
            </a:r>
            <a:endParaRPr lang="en-US" dirty="0"/>
          </a:p>
        </p:txBody>
      </p:sp>
      <p:sp>
        <p:nvSpPr>
          <p:cNvPr id="2" name="Slide Number Placeholder 1">
            <a:extLst>
              <a:ext uri="{FF2B5EF4-FFF2-40B4-BE49-F238E27FC236}">
                <a16:creationId xmlns:a16="http://schemas.microsoft.com/office/drawing/2014/main" id="{2C5CC2CF-DAD8-BF91-3740-BC6395D712E8}"/>
              </a:ext>
            </a:extLst>
          </p:cNvPr>
          <p:cNvSpPr>
            <a:spLocks noGrp="1"/>
          </p:cNvSpPr>
          <p:nvPr>
            <p:ph type="sldNum" sz="quarter" idx="12"/>
          </p:nvPr>
        </p:nvSpPr>
        <p:spPr/>
        <p:txBody>
          <a:bodyPr/>
          <a:lstStyle/>
          <a:p>
            <a:fld id="{F28791BE-09ED-384A-9D83-EFE1DAB8E595}" type="slidenum">
              <a:rPr lang="en-US" smtClean="0"/>
              <a:pPr/>
              <a:t>5</a:t>
            </a:fld>
            <a:endParaRPr lang="en-US"/>
          </a:p>
        </p:txBody>
      </p:sp>
    </p:spTree>
    <p:extLst>
      <p:ext uri="{BB962C8B-B14F-4D97-AF65-F5344CB8AC3E}">
        <p14:creationId xmlns:p14="http://schemas.microsoft.com/office/powerpoint/2010/main" val="3829124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C526-73A3-FC49-96DA-5F5D4DE769C6}"/>
              </a:ext>
            </a:extLst>
          </p:cNvPr>
          <p:cNvSpPr>
            <a:spLocks noGrp="1"/>
          </p:cNvSpPr>
          <p:nvPr>
            <p:ph type="title"/>
          </p:nvPr>
        </p:nvSpPr>
        <p:spPr/>
        <p:txBody>
          <a:bodyPr/>
          <a:lstStyle/>
          <a:p>
            <a:r>
              <a:rPr lang="en-US" dirty="0">
                <a:solidFill>
                  <a:schemeClr val="tx2"/>
                </a:solidFill>
              </a:rPr>
              <a:t>A few resources</a:t>
            </a:r>
          </a:p>
        </p:txBody>
      </p:sp>
      <p:sp>
        <p:nvSpPr>
          <p:cNvPr id="3" name="Text Placeholder 2">
            <a:extLst>
              <a:ext uri="{FF2B5EF4-FFF2-40B4-BE49-F238E27FC236}">
                <a16:creationId xmlns:a16="http://schemas.microsoft.com/office/drawing/2014/main" id="{9A55A6D4-251B-9671-142F-6B71BE1599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37551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E4CE54-7B71-B619-3EB7-3668BCB1DD5A}"/>
              </a:ext>
            </a:extLst>
          </p:cNvPr>
          <p:cNvSpPr>
            <a:spLocks noGrp="1"/>
          </p:cNvSpPr>
          <p:nvPr>
            <p:ph type="sldNum" sz="quarter" idx="12"/>
          </p:nvPr>
        </p:nvSpPr>
        <p:spPr/>
        <p:txBody>
          <a:bodyPr/>
          <a:lstStyle/>
          <a:p>
            <a:fld id="{F28791BE-09ED-384A-9D83-EFE1DAB8E595}" type="slidenum">
              <a:rPr lang="en-US" smtClean="0"/>
              <a:pPr/>
              <a:t>51</a:t>
            </a:fld>
            <a:endParaRPr lang="en-US" dirty="0"/>
          </a:p>
        </p:txBody>
      </p:sp>
      <p:sp>
        <p:nvSpPr>
          <p:cNvPr id="4" name="Title 3">
            <a:extLst>
              <a:ext uri="{FF2B5EF4-FFF2-40B4-BE49-F238E27FC236}">
                <a16:creationId xmlns:a16="http://schemas.microsoft.com/office/drawing/2014/main" id="{894CC0E9-4E4A-B8F1-CEB5-C74E42A25D95}"/>
              </a:ext>
            </a:extLst>
          </p:cNvPr>
          <p:cNvSpPr>
            <a:spLocks noGrp="1"/>
          </p:cNvSpPr>
          <p:nvPr>
            <p:ph type="title"/>
          </p:nvPr>
        </p:nvSpPr>
        <p:spPr/>
        <p:txBody>
          <a:bodyPr>
            <a:normAutofit/>
          </a:bodyPr>
          <a:lstStyle/>
          <a:p>
            <a:r>
              <a:rPr lang="en-US" sz="4000" dirty="0"/>
              <a:t>NADTC: </a:t>
            </a:r>
            <a:r>
              <a:rPr lang="en-US" sz="4000" b="0" dirty="0"/>
              <a:t>Every Ride Counts</a:t>
            </a:r>
          </a:p>
        </p:txBody>
      </p:sp>
      <p:pic>
        <p:nvPicPr>
          <p:cNvPr id="5" name="Content Placeholder 4">
            <a:extLst>
              <a:ext uri="{FF2B5EF4-FFF2-40B4-BE49-F238E27FC236}">
                <a16:creationId xmlns:a16="http://schemas.microsoft.com/office/drawing/2014/main" id="{CCFBD335-ED0D-DA9B-7414-C06D518A4000}"/>
              </a:ext>
            </a:extLst>
          </p:cNvPr>
          <p:cNvPicPr>
            <a:picLocks noGrp="1" noChangeAspect="1"/>
          </p:cNvPicPr>
          <p:nvPr>
            <p:ph idx="1"/>
          </p:nvPr>
        </p:nvPicPr>
        <p:blipFill>
          <a:blip r:embed="rId2"/>
          <a:stretch>
            <a:fillRect/>
          </a:stretch>
        </p:blipFill>
        <p:spPr>
          <a:xfrm>
            <a:off x="6487990" y="1466638"/>
            <a:ext cx="5092352" cy="4408487"/>
          </a:xfrm>
          <a:prstGeom prst="rect">
            <a:avLst/>
          </a:prstGeom>
          <a:noFill/>
          <a:ln w="9525">
            <a:solidFill>
              <a:schemeClr val="tx1"/>
            </a:solidFill>
          </a:ln>
        </p:spPr>
      </p:pic>
      <p:sp>
        <p:nvSpPr>
          <p:cNvPr id="7" name="TextBox 6">
            <a:extLst>
              <a:ext uri="{FF2B5EF4-FFF2-40B4-BE49-F238E27FC236}">
                <a16:creationId xmlns:a16="http://schemas.microsoft.com/office/drawing/2014/main" id="{AF15D1AE-E60D-EA3A-1161-D0BA45025894}"/>
              </a:ext>
            </a:extLst>
          </p:cNvPr>
          <p:cNvSpPr txBox="1"/>
          <p:nvPr/>
        </p:nvSpPr>
        <p:spPr>
          <a:xfrm>
            <a:off x="611658" y="2097226"/>
            <a:ext cx="6240544" cy="293221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Char char="•"/>
              <a:tabLst/>
              <a:defRPr/>
            </a:pPr>
            <a:r>
              <a:rPr kumimoji="0" lang="en-US" sz="336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Build your own campaign </a:t>
            </a:r>
          </a:p>
          <a:p>
            <a:pPr marL="457200" marR="0" lvl="0" indent="-45720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Char char="•"/>
              <a:tabLst/>
              <a:defRPr/>
            </a:pPr>
            <a:r>
              <a:rPr kumimoji="0" lang="en-US" sz="336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Customizable</a:t>
            </a:r>
          </a:p>
          <a:p>
            <a:pPr marL="457200" marR="0" lvl="0" indent="-45720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Char char="•"/>
              <a:tabLst/>
              <a:defRPr/>
            </a:pPr>
            <a:r>
              <a:rPr kumimoji="0" lang="en-US" sz="336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Marketing templates</a:t>
            </a:r>
          </a:p>
          <a:p>
            <a:pPr marL="457200" marR="0" lvl="0" indent="-45720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Char char="•"/>
              <a:tabLst/>
              <a:defRPr/>
            </a:pPr>
            <a:r>
              <a:rPr kumimoji="0" lang="en-US" sz="336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Social media graphics</a:t>
            </a:r>
          </a:p>
          <a:p>
            <a:pPr marL="457200" marR="0" lvl="0" indent="-45720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Char char="•"/>
              <a:tabLst/>
              <a:defRPr/>
            </a:pPr>
            <a:r>
              <a:rPr kumimoji="0" lang="en-US" sz="336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Infographics</a:t>
            </a:r>
          </a:p>
        </p:txBody>
      </p:sp>
    </p:spTree>
    <p:extLst>
      <p:ext uri="{BB962C8B-B14F-4D97-AF65-F5344CB8AC3E}">
        <p14:creationId xmlns:p14="http://schemas.microsoft.com/office/powerpoint/2010/main" val="634985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E4CE54-7B71-B619-3EB7-3668BCB1DD5A}"/>
              </a:ext>
            </a:extLst>
          </p:cNvPr>
          <p:cNvSpPr>
            <a:spLocks noGrp="1"/>
          </p:cNvSpPr>
          <p:nvPr>
            <p:ph type="sldNum" sz="quarter" idx="12"/>
          </p:nvPr>
        </p:nvSpPr>
        <p:spPr/>
        <p:txBody>
          <a:bodyPr/>
          <a:lstStyle/>
          <a:p>
            <a:fld id="{F28791BE-09ED-384A-9D83-EFE1DAB8E595}" type="slidenum">
              <a:rPr lang="en-US" smtClean="0"/>
              <a:pPr/>
              <a:t>52</a:t>
            </a:fld>
            <a:endParaRPr lang="en-US" dirty="0"/>
          </a:p>
        </p:txBody>
      </p:sp>
      <p:sp>
        <p:nvSpPr>
          <p:cNvPr id="4" name="Title 3">
            <a:extLst>
              <a:ext uri="{FF2B5EF4-FFF2-40B4-BE49-F238E27FC236}">
                <a16:creationId xmlns:a16="http://schemas.microsoft.com/office/drawing/2014/main" id="{894CC0E9-4E4A-B8F1-CEB5-C74E42A25D95}"/>
              </a:ext>
            </a:extLst>
          </p:cNvPr>
          <p:cNvSpPr>
            <a:spLocks noGrp="1"/>
          </p:cNvSpPr>
          <p:nvPr>
            <p:ph type="title"/>
          </p:nvPr>
        </p:nvSpPr>
        <p:spPr/>
        <p:txBody>
          <a:bodyPr>
            <a:normAutofit/>
          </a:bodyPr>
          <a:lstStyle/>
          <a:p>
            <a:r>
              <a:rPr lang="en-US" sz="4000" dirty="0"/>
              <a:t>National RTAP: </a:t>
            </a:r>
            <a:r>
              <a:rPr lang="en-US" sz="4000" b="0" dirty="0"/>
              <a:t>Marketing Toolkit</a:t>
            </a:r>
          </a:p>
        </p:txBody>
      </p:sp>
      <p:sp>
        <p:nvSpPr>
          <p:cNvPr id="7" name="TextBox 6">
            <a:extLst>
              <a:ext uri="{FF2B5EF4-FFF2-40B4-BE49-F238E27FC236}">
                <a16:creationId xmlns:a16="http://schemas.microsoft.com/office/drawing/2014/main" id="{AF15D1AE-E60D-EA3A-1161-D0BA45025894}"/>
              </a:ext>
            </a:extLst>
          </p:cNvPr>
          <p:cNvSpPr txBox="1"/>
          <p:nvPr/>
        </p:nvSpPr>
        <p:spPr>
          <a:xfrm>
            <a:off x="7568552" y="2144436"/>
            <a:ext cx="4370356" cy="2932085"/>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Build your own campaign </a:t>
            </a:r>
          </a:p>
          <a:p>
            <a:pPr marL="457200" marR="0" lvl="0" indent="-45720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Customizable</a:t>
            </a:r>
          </a:p>
          <a:p>
            <a:pPr marL="457200" marR="0" lvl="0" indent="-45720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Marketing templates</a:t>
            </a:r>
          </a:p>
          <a:p>
            <a:pPr marL="457200" marR="0" lvl="0" indent="-45720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Social media graphics</a:t>
            </a:r>
          </a:p>
          <a:p>
            <a:pPr marL="457200" marR="0" lvl="0" indent="-457200" algn="l" defTabSz="914400" rtl="0" eaLnBrk="1" fontAlgn="auto" latinLnBrk="0" hangingPunct="1">
              <a:lnSpc>
                <a:spcPct val="90000"/>
              </a:lnSpc>
              <a:spcBef>
                <a:spcPts val="1000"/>
              </a:spcBef>
              <a:spcAft>
                <a:spcPts val="0"/>
              </a:spcAft>
              <a:buClr>
                <a:srgbClr val="00B050"/>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Infographics</a:t>
            </a:r>
          </a:p>
        </p:txBody>
      </p:sp>
      <p:pic>
        <p:nvPicPr>
          <p:cNvPr id="8" name="Picture 7">
            <a:extLst>
              <a:ext uri="{FF2B5EF4-FFF2-40B4-BE49-F238E27FC236}">
                <a16:creationId xmlns:a16="http://schemas.microsoft.com/office/drawing/2014/main" id="{AF9058DA-7090-6DB5-A526-050DA7AAA16B}"/>
              </a:ext>
            </a:extLst>
          </p:cNvPr>
          <p:cNvPicPr>
            <a:picLocks noChangeAspect="1"/>
          </p:cNvPicPr>
          <p:nvPr/>
        </p:nvPicPr>
        <p:blipFill>
          <a:blip r:embed="rId2"/>
          <a:stretch>
            <a:fillRect/>
          </a:stretch>
        </p:blipFill>
        <p:spPr>
          <a:xfrm>
            <a:off x="253092" y="1648709"/>
            <a:ext cx="6847888" cy="3697421"/>
          </a:xfrm>
          <a:prstGeom prst="rect">
            <a:avLst/>
          </a:prstGeom>
        </p:spPr>
      </p:pic>
    </p:spTree>
    <p:extLst>
      <p:ext uri="{BB962C8B-B14F-4D97-AF65-F5344CB8AC3E}">
        <p14:creationId xmlns:p14="http://schemas.microsoft.com/office/powerpoint/2010/main" val="2937145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274638"/>
            <a:ext cx="9875520" cy="1143000"/>
          </a:xfrm>
        </p:spPr>
        <p:txBody>
          <a:bodyPr anchor="ctr">
            <a:normAutofit/>
          </a:bodyPr>
          <a:lstStyle/>
          <a:p>
            <a:r>
              <a:rPr lang="en-US" dirty="0"/>
              <a:t>Questions and Discussion </a:t>
            </a:r>
          </a:p>
        </p:txBody>
      </p:sp>
      <p:pic>
        <p:nvPicPr>
          <p:cNvPr id="7" name="Content Placeholder 6">
            <a:extLst>
              <a:ext uri="{FF2B5EF4-FFF2-40B4-BE49-F238E27FC236}">
                <a16:creationId xmlns:a16="http://schemas.microsoft.com/office/drawing/2014/main" id="{ED1B98BF-8268-40DE-890F-8985EB32CFC0}"/>
              </a:ext>
            </a:extLst>
          </p:cNvPr>
          <p:cNvPicPr>
            <a:picLocks noGrp="1" noChangeAspect="1"/>
          </p:cNvPicPr>
          <p:nvPr>
            <p:ph idx="1"/>
          </p:nvPr>
        </p:nvPicPr>
        <p:blipFill>
          <a:blip r:embed="rId2"/>
          <a:stretch>
            <a:fillRect/>
          </a:stretch>
        </p:blipFill>
        <p:spPr>
          <a:xfrm>
            <a:off x="-59560" y="0"/>
            <a:ext cx="12342686" cy="6858000"/>
          </a:xfrm>
          <a:prstGeom prst="rect">
            <a:avLst/>
          </a:prstGeom>
          <a:noFill/>
        </p:spPr>
      </p:pic>
    </p:spTree>
    <p:extLst>
      <p:ext uri="{BB962C8B-B14F-4D97-AF65-F5344CB8AC3E}">
        <p14:creationId xmlns:p14="http://schemas.microsoft.com/office/powerpoint/2010/main" val="2810973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AE66E7-2618-4FDA-B6C1-3DA14D3B47D6}"/>
              </a:ext>
            </a:extLst>
          </p:cNvPr>
          <p:cNvSpPr>
            <a:spLocks noGrp="1"/>
          </p:cNvSpPr>
          <p:nvPr>
            <p:ph type="sldNum" sz="quarter" idx="12"/>
          </p:nvPr>
        </p:nvSpPr>
        <p:spPr/>
        <p:txBody>
          <a:bodyPr/>
          <a:lstStyle/>
          <a:p>
            <a:fld id="{F28791BE-09ED-384A-9D83-EFE1DAB8E595}" type="slidenum">
              <a:rPr lang="en-US" smtClean="0"/>
              <a:pPr/>
              <a:t>54</a:t>
            </a:fld>
            <a:endParaRPr lang="en-US"/>
          </a:p>
        </p:txBody>
      </p:sp>
      <p:sp>
        <p:nvSpPr>
          <p:cNvPr id="3" name="Content Placeholder 2">
            <a:extLst>
              <a:ext uri="{FF2B5EF4-FFF2-40B4-BE49-F238E27FC236}">
                <a16:creationId xmlns:a16="http://schemas.microsoft.com/office/drawing/2014/main" id="{33F17632-01C9-4C91-8987-9D9E39DFFE3E}"/>
              </a:ext>
            </a:extLst>
          </p:cNvPr>
          <p:cNvSpPr>
            <a:spLocks noGrp="1"/>
          </p:cNvSpPr>
          <p:nvPr>
            <p:ph idx="1"/>
          </p:nvPr>
        </p:nvSpPr>
        <p:spPr/>
        <p:txBody>
          <a:bodyPr/>
          <a:lstStyle/>
          <a:p>
            <a:pPr indent="-457200"/>
            <a:r>
              <a:rPr lang="en-US" sz="3200" dirty="0"/>
              <a:t>What</a:t>
            </a:r>
            <a:r>
              <a:rPr lang="en-US" sz="3200" baseline="0" dirty="0"/>
              <a:t> challenges have you faced with outreach?</a:t>
            </a:r>
          </a:p>
          <a:p>
            <a:pPr indent="-457200"/>
            <a:r>
              <a:rPr lang="en-US" sz="3200" baseline="0" dirty="0"/>
              <a:t>Who are your most unique community partners?</a:t>
            </a:r>
          </a:p>
          <a:p>
            <a:pPr indent="-457200"/>
            <a:r>
              <a:rPr lang="en-US" sz="3200" dirty="0"/>
              <a:t>What</a:t>
            </a:r>
            <a:r>
              <a:rPr lang="en-US" sz="3200" baseline="0" dirty="0"/>
              <a:t> strategies are you using to recruit new partners?</a:t>
            </a:r>
          </a:p>
          <a:p>
            <a:pPr indent="-457200"/>
            <a:r>
              <a:rPr lang="en-US" sz="3200" baseline="0" dirty="0"/>
              <a:t>What strategies are you using to increase attendance at regula</a:t>
            </a:r>
            <a:r>
              <a:rPr lang="en-US" sz="3200" dirty="0"/>
              <a:t>r </a:t>
            </a:r>
            <a:r>
              <a:rPr lang="en-US" sz="3200" baseline="0" dirty="0"/>
              <a:t>meetings?</a:t>
            </a:r>
          </a:p>
          <a:p>
            <a:pPr indent="-457200"/>
            <a:r>
              <a:rPr lang="en-US" sz="3200" baseline="0" dirty="0"/>
              <a:t>What strategies are you using to get members involved in projects, working in-between meetings?</a:t>
            </a:r>
            <a:endParaRPr lang="en-US" sz="3200" dirty="0"/>
          </a:p>
          <a:p>
            <a:endParaRPr lang="en-US" dirty="0"/>
          </a:p>
        </p:txBody>
      </p:sp>
      <p:sp>
        <p:nvSpPr>
          <p:cNvPr id="4" name="Title 3">
            <a:extLst>
              <a:ext uri="{FF2B5EF4-FFF2-40B4-BE49-F238E27FC236}">
                <a16:creationId xmlns:a16="http://schemas.microsoft.com/office/drawing/2014/main" id="{3398F002-845D-4696-8E7B-F0F4E3A0DC5D}"/>
              </a:ext>
            </a:extLst>
          </p:cNvPr>
          <p:cNvSpPr>
            <a:spLocks noGrp="1"/>
          </p:cNvSpPr>
          <p:nvPr>
            <p:ph type="title"/>
          </p:nvPr>
        </p:nvSpPr>
        <p:spPr/>
        <p:txBody>
          <a:bodyPr/>
          <a:lstStyle/>
          <a:p>
            <a:r>
              <a:rPr lang="en-US" dirty="0"/>
              <a:t>Discussion Questions</a:t>
            </a:r>
          </a:p>
        </p:txBody>
      </p:sp>
    </p:spTree>
    <p:extLst>
      <p:ext uri="{BB962C8B-B14F-4D97-AF65-F5344CB8AC3E}">
        <p14:creationId xmlns:p14="http://schemas.microsoft.com/office/powerpoint/2010/main" val="1992487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5234-BFCF-4FFC-BDB8-49C014C0F89D}"/>
              </a:ext>
            </a:extLst>
          </p:cNvPr>
          <p:cNvSpPr>
            <a:spLocks noGrp="1"/>
          </p:cNvSpPr>
          <p:nvPr>
            <p:ph type="title"/>
          </p:nvPr>
        </p:nvSpPr>
        <p:spPr>
          <a:xfrm>
            <a:off x="405080" y="269792"/>
            <a:ext cx="11381840" cy="775252"/>
          </a:xfrm>
        </p:spPr>
        <p:txBody>
          <a:bodyPr vert="horz" lIns="91440" tIns="45720" rIns="91440" bIns="45720" rtlCol="0" anchor="b">
            <a:noAutofit/>
          </a:bodyPr>
          <a:lstStyle/>
          <a:p>
            <a:pPr marL="0" indent="0" defTabSz="914366">
              <a:buClr>
                <a:srgbClr val="5FB346"/>
              </a:buClr>
              <a:buNone/>
            </a:pPr>
            <a:r>
              <a:rPr lang="en-US" sz="3000" b="1" kern="0">
                <a:solidFill>
                  <a:schemeClr val="tx1">
                    <a:lumMod val="75000"/>
                  </a:schemeClr>
                </a:solidFill>
                <a:latin typeface="+mj-lt"/>
              </a:rPr>
              <a:t>National Aging &amp; Disability Transportation Center</a:t>
            </a:r>
            <a:endParaRPr lang="en-US" sz="3000">
              <a:latin typeface="+mj-lt"/>
            </a:endParaRPr>
          </a:p>
        </p:txBody>
      </p:sp>
      <p:sp>
        <p:nvSpPr>
          <p:cNvPr id="6" name="Content Placeholder 5">
            <a:extLst>
              <a:ext uri="{FF2B5EF4-FFF2-40B4-BE49-F238E27FC236}">
                <a16:creationId xmlns:a16="http://schemas.microsoft.com/office/drawing/2014/main" id="{4D5A10B1-D0F8-4136-9F27-5B148D6AA1DD}"/>
              </a:ext>
            </a:extLst>
          </p:cNvPr>
          <p:cNvSpPr>
            <a:spLocks noGrp="1"/>
          </p:cNvSpPr>
          <p:nvPr>
            <p:ph sz="half" idx="1"/>
          </p:nvPr>
        </p:nvSpPr>
        <p:spPr>
          <a:xfrm>
            <a:off x="810160" y="1460412"/>
            <a:ext cx="5421675" cy="4605108"/>
          </a:xfrm>
        </p:spPr>
        <p:txBody>
          <a:bodyPr>
            <a:normAutofit/>
          </a:bodyPr>
          <a:lstStyle/>
          <a:p>
            <a:pPr defTabSz="914366">
              <a:lnSpc>
                <a:spcPct val="108000"/>
              </a:lnSpc>
              <a:buClr>
                <a:srgbClr val="5FB346"/>
              </a:buClr>
            </a:pPr>
            <a:r>
              <a:rPr lang="en-US" b="1" dirty="0">
                <a:solidFill>
                  <a:srgbClr val="5FB346"/>
                </a:solidFill>
                <a:latin typeface="+mn-lt"/>
              </a:rPr>
              <a:t>Where to Find Us:</a:t>
            </a:r>
          </a:p>
          <a:p>
            <a:pPr marL="342886" indent="-342886" defTabSz="914366">
              <a:lnSpc>
                <a:spcPct val="108000"/>
              </a:lnSpc>
              <a:buClr>
                <a:srgbClr val="5FB346"/>
              </a:buClr>
              <a:buFont typeface="Arial" panose="020B0604020202020204" pitchFamily="34" charset="0"/>
              <a:buChar char="•"/>
            </a:pPr>
            <a:r>
              <a:rPr lang="en-US" dirty="0">
                <a:solidFill>
                  <a:prstClr val="black"/>
                </a:solidFill>
                <a:latin typeface="+mn-lt"/>
              </a:rPr>
              <a:t>Website / </a:t>
            </a:r>
            <a:r>
              <a:rPr lang="en-US" dirty="0">
                <a:solidFill>
                  <a:prstClr val="black"/>
                </a:solidFill>
                <a:latin typeface="+mn-lt"/>
                <a:hlinkClick r:id="rId3"/>
              </a:rPr>
              <a:t>www.nadtc.org</a:t>
            </a:r>
            <a:r>
              <a:rPr lang="en-US" dirty="0">
                <a:solidFill>
                  <a:prstClr val="black"/>
                </a:solidFill>
                <a:latin typeface="+mn-lt"/>
              </a:rPr>
              <a:t> </a:t>
            </a:r>
          </a:p>
          <a:p>
            <a:pPr marL="342886" indent="-342886" defTabSz="914366">
              <a:lnSpc>
                <a:spcPct val="108000"/>
              </a:lnSpc>
              <a:buClr>
                <a:srgbClr val="5FB346"/>
              </a:buClr>
              <a:buFont typeface="Arial" panose="020B0604020202020204" pitchFamily="34" charset="0"/>
              <a:buChar char="•"/>
            </a:pPr>
            <a:r>
              <a:rPr lang="en-US" dirty="0">
                <a:solidFill>
                  <a:prstClr val="black"/>
                </a:solidFill>
                <a:latin typeface="+mn-lt"/>
              </a:rPr>
              <a:t>Monthly eNews </a:t>
            </a:r>
            <a:r>
              <a:rPr lang="en-US" dirty="0">
                <a:solidFill>
                  <a:prstClr val="black"/>
                </a:solidFill>
                <a:latin typeface="+mn-lt"/>
                <a:sym typeface="Wingdings" panose="05000000000000000000" pitchFamily="2" charset="2"/>
              </a:rPr>
              <a:t></a:t>
            </a:r>
            <a:endParaRPr lang="en-US" dirty="0">
              <a:solidFill>
                <a:prstClr val="black"/>
              </a:solidFill>
              <a:latin typeface="+mn-lt"/>
            </a:endParaRPr>
          </a:p>
          <a:p>
            <a:pPr marL="342886" indent="-342886" defTabSz="914366">
              <a:lnSpc>
                <a:spcPct val="108000"/>
              </a:lnSpc>
              <a:buClr>
                <a:srgbClr val="5FB346"/>
              </a:buClr>
              <a:buFont typeface="Arial" panose="020B0604020202020204" pitchFamily="34" charset="0"/>
              <a:buChar char="•"/>
            </a:pPr>
            <a:r>
              <a:rPr lang="en-US" dirty="0">
                <a:solidFill>
                  <a:prstClr val="black"/>
                </a:solidFill>
                <a:latin typeface="+mn-lt"/>
              </a:rPr>
              <a:t>Social Media </a:t>
            </a:r>
          </a:p>
          <a:p>
            <a:pPr marL="1028686" lvl="1" indent="-342886" defTabSz="914366">
              <a:lnSpc>
                <a:spcPct val="108000"/>
              </a:lnSpc>
              <a:buClr>
                <a:srgbClr val="5FB346"/>
              </a:buClr>
            </a:pPr>
            <a:r>
              <a:rPr lang="en-US" sz="2800" dirty="0">
                <a:solidFill>
                  <a:prstClr val="black"/>
                </a:solidFill>
                <a:latin typeface="+mn-lt"/>
              </a:rPr>
              <a:t>LinkedIn</a:t>
            </a:r>
          </a:p>
          <a:p>
            <a:pPr marL="1028686" lvl="1" indent="-342886" defTabSz="914366">
              <a:lnSpc>
                <a:spcPct val="108000"/>
              </a:lnSpc>
              <a:buClr>
                <a:srgbClr val="5FB346"/>
              </a:buClr>
            </a:pPr>
            <a:r>
              <a:rPr lang="en-US" sz="2800" dirty="0">
                <a:solidFill>
                  <a:prstClr val="black"/>
                </a:solidFill>
                <a:latin typeface="+mn-lt"/>
              </a:rPr>
              <a:t>Facebook</a:t>
            </a:r>
          </a:p>
          <a:p>
            <a:pPr marL="1028686" lvl="1" indent="-342886" defTabSz="914366">
              <a:lnSpc>
                <a:spcPct val="108000"/>
              </a:lnSpc>
              <a:buClr>
                <a:srgbClr val="5FB346"/>
              </a:buClr>
            </a:pPr>
            <a:r>
              <a:rPr lang="en-US" sz="2800" dirty="0">
                <a:solidFill>
                  <a:prstClr val="black"/>
                </a:solidFill>
                <a:latin typeface="+mn-lt"/>
              </a:rPr>
              <a:t>X/Twitter</a:t>
            </a:r>
          </a:p>
          <a:p>
            <a:pPr marL="1028686" lvl="1" indent="-342886" defTabSz="914366">
              <a:lnSpc>
                <a:spcPct val="108000"/>
              </a:lnSpc>
              <a:buClr>
                <a:srgbClr val="5FB346"/>
              </a:buClr>
            </a:pPr>
            <a:r>
              <a:rPr lang="en-US" sz="2800" dirty="0">
                <a:solidFill>
                  <a:prstClr val="black"/>
                </a:solidFill>
                <a:latin typeface="+mn-lt"/>
              </a:rPr>
              <a:t>YouTube</a:t>
            </a:r>
            <a:endParaRPr lang="en-US" dirty="0">
              <a:latin typeface="+mn-lt"/>
            </a:endParaRPr>
          </a:p>
        </p:txBody>
      </p:sp>
      <p:sp>
        <p:nvSpPr>
          <p:cNvPr id="3" name="Content Placeholder 2">
            <a:extLst>
              <a:ext uri="{FF2B5EF4-FFF2-40B4-BE49-F238E27FC236}">
                <a16:creationId xmlns:a16="http://schemas.microsoft.com/office/drawing/2014/main" id="{F91CC4ED-9437-4B3A-877E-90A4BAA0A970}"/>
              </a:ext>
            </a:extLst>
          </p:cNvPr>
          <p:cNvSpPr>
            <a:spLocks noGrp="1"/>
          </p:cNvSpPr>
          <p:nvPr>
            <p:ph sz="half" idx="2"/>
          </p:nvPr>
        </p:nvSpPr>
        <p:spPr>
          <a:xfrm>
            <a:off x="7326371" y="1708376"/>
            <a:ext cx="4460549" cy="4352544"/>
          </a:xfrm>
        </p:spPr>
        <p:txBody>
          <a:bodyPr/>
          <a:lstStyle/>
          <a:p>
            <a:pPr algn="ctr"/>
            <a:r>
              <a:rPr lang="en-US" b="1" dirty="0">
                <a:solidFill>
                  <a:srgbClr val="5FB346"/>
                </a:solidFill>
                <a:latin typeface="+mn-lt"/>
              </a:rPr>
              <a:t>Join our Mailing List!</a:t>
            </a:r>
          </a:p>
          <a:p>
            <a:endParaRPr lang="en-US" dirty="0"/>
          </a:p>
        </p:txBody>
      </p:sp>
      <p:sp>
        <p:nvSpPr>
          <p:cNvPr id="18" name="Slide Number Placeholder 1">
            <a:extLst>
              <a:ext uri="{FF2B5EF4-FFF2-40B4-BE49-F238E27FC236}">
                <a16:creationId xmlns:a16="http://schemas.microsoft.com/office/drawing/2014/main" id="{29944995-67A0-4E1A-ADE9-C863EC4BAA0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8791BE-09ED-384A-9D83-EFE1DAB8E595}"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4" descr="QR code to sign up for website. https://www.nadtc.org/stay-connected/join-our-mailing-list/ ">
            <a:extLst>
              <a:ext uri="{FF2B5EF4-FFF2-40B4-BE49-F238E27FC236}">
                <a16:creationId xmlns:a16="http://schemas.microsoft.com/office/drawing/2014/main" id="{B74BACBB-6D65-4CA3-AEAD-85345B3AC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165" y="2101062"/>
            <a:ext cx="3512344" cy="351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10">
            <a:extLst>
              <a:ext uri="{FF2B5EF4-FFF2-40B4-BE49-F238E27FC236}">
                <a16:creationId xmlns:a16="http://schemas.microsoft.com/office/drawing/2014/main" id="{928469DE-9B6C-BBB5-281B-EEB0EB4F2FB9}"/>
              </a:ext>
              <a:ext uri="{C183D7F6-B498-43B3-948B-1728B52AA6E4}">
                <adec:decorative xmlns:adec="http://schemas.microsoft.com/office/drawing/2017/decorative" val="1"/>
              </a:ext>
            </a:extLst>
          </p:cNvPr>
          <p:cNvPicPr>
            <a:picLocks noChangeAspect="1"/>
          </p:cNvPicPr>
          <p:nvPr/>
        </p:nvPicPr>
        <p:blipFill rotWithShape="1">
          <a:blip r:embed="rId5"/>
          <a:stretch>
            <a:fillRect/>
          </a:stretch>
        </p:blipFill>
        <p:spPr>
          <a:xfrm>
            <a:off x="4591631" y="5380892"/>
            <a:ext cx="2440992" cy="688485"/>
          </a:xfrm>
          <a:prstGeom prst="rect">
            <a:avLst/>
          </a:prstGeom>
        </p:spPr>
      </p:pic>
    </p:spTree>
    <p:extLst>
      <p:ext uri="{BB962C8B-B14F-4D97-AF65-F5344CB8AC3E}">
        <p14:creationId xmlns:p14="http://schemas.microsoft.com/office/powerpoint/2010/main" val="2344846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A291E3-52F4-4FB8-A6D4-0D198B48D46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 Information</a:t>
            </a:r>
          </a:p>
        </p:txBody>
      </p:sp>
      <p:pic>
        <p:nvPicPr>
          <p:cNvPr id="11" name="Picture Placeholder 10">
            <a:extLst>
              <a:ext uri="{FF2B5EF4-FFF2-40B4-BE49-F238E27FC236}">
                <a16:creationId xmlns:a16="http://schemas.microsoft.com/office/drawing/2014/main" id="{C9D228E1-D209-C940-9D68-6FEF98335CC6}"/>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stretch>
            <a:fillRect/>
          </a:stretch>
        </p:blipFill>
        <p:spPr>
          <a:xfrm>
            <a:off x="7046442" y="5027716"/>
            <a:ext cx="2879792" cy="812249"/>
          </a:xfrm>
          <a:prstGeom prst="rect">
            <a:avLst/>
          </a:prstGeom>
        </p:spPr>
      </p:pic>
      <p:sp>
        <p:nvSpPr>
          <p:cNvPr id="3" name="Content Placeholder 2">
            <a:extLst>
              <a:ext uri="{FF2B5EF4-FFF2-40B4-BE49-F238E27FC236}">
                <a16:creationId xmlns:a16="http://schemas.microsoft.com/office/drawing/2014/main" id="{1E61D046-6FAF-7F4B-BA10-107AA87F9BDE}"/>
              </a:ext>
            </a:extLst>
          </p:cNvPr>
          <p:cNvSpPr>
            <a:spLocks noGrp="1"/>
          </p:cNvSpPr>
          <p:nvPr>
            <p:ph idx="1"/>
          </p:nvPr>
        </p:nvSpPr>
        <p:spPr/>
        <p:txBody>
          <a:bodyPr>
            <a:normAutofit fontScale="92500" lnSpcReduction="10000"/>
          </a:bodyPr>
          <a:lstStyle/>
          <a:p>
            <a:r>
              <a:rPr lang="en-US" b="1" dirty="0"/>
              <a:t>Call toll-free: </a:t>
            </a:r>
            <a:r>
              <a:rPr lang="en-US" dirty="0"/>
              <a:t>866.983.3222</a:t>
            </a:r>
          </a:p>
          <a:p>
            <a:r>
              <a:rPr lang="en-US" b="1" dirty="0"/>
              <a:t>Email:</a:t>
            </a:r>
            <a:r>
              <a:rPr lang="en-US" dirty="0"/>
              <a:t> contact@nadtc.org</a:t>
            </a:r>
          </a:p>
          <a:p>
            <a:r>
              <a:rPr lang="en-US" b="1" dirty="0"/>
              <a:t>Web: </a:t>
            </a:r>
            <a:r>
              <a:rPr lang="en-US" u="sng" dirty="0">
                <a:solidFill>
                  <a:srgbClr val="004473"/>
                </a:solidFill>
              </a:rPr>
              <a:t>http://</a:t>
            </a:r>
            <a:r>
              <a:rPr lang="en-US" u="sng" dirty="0">
                <a:hlinkClick r:id="rId4"/>
              </a:rPr>
              <a:t>www.nadtc.org</a:t>
            </a:r>
            <a:endParaRPr lang="en-US" dirty="0"/>
          </a:p>
          <a:p>
            <a:endParaRPr lang="en-US" dirty="0"/>
          </a:p>
        </p:txBody>
      </p:sp>
      <p:sp>
        <p:nvSpPr>
          <p:cNvPr id="5" name="Content Placeholder 4">
            <a:extLst>
              <a:ext uri="{FF2B5EF4-FFF2-40B4-BE49-F238E27FC236}">
                <a16:creationId xmlns:a16="http://schemas.microsoft.com/office/drawing/2014/main" id="{61129F06-C547-044A-A5E7-3F8A494D4AC7}"/>
              </a:ext>
            </a:extLst>
          </p:cNvPr>
          <p:cNvSpPr>
            <a:spLocks noGrp="1"/>
          </p:cNvSpPr>
          <p:nvPr>
            <p:ph sz="quarter" idx="13"/>
          </p:nvPr>
        </p:nvSpPr>
        <p:spPr>
          <a:xfrm>
            <a:off x="7148677" y="4126629"/>
            <a:ext cx="4431665" cy="901087"/>
          </a:xfrm>
        </p:spPr>
        <p:txBody>
          <a:bodyPr>
            <a:normAutofit fontScale="92500"/>
          </a:bodyPr>
          <a:lstStyle/>
          <a:p>
            <a:r>
              <a:rPr lang="en-US" b="1" dirty="0"/>
              <a:t>Find us </a:t>
            </a:r>
            <a:r>
              <a:rPr lang="en-US" dirty="0"/>
              <a:t>on Facebook, X/Twitter, YouTube &amp; LinkedIn</a:t>
            </a:r>
          </a:p>
          <a:p>
            <a:endParaRPr lang="en-US" dirty="0"/>
          </a:p>
        </p:txBody>
      </p:sp>
      <p:sp>
        <p:nvSpPr>
          <p:cNvPr id="2" name="Slide Number Placeholder 1">
            <a:extLst>
              <a:ext uri="{FF2B5EF4-FFF2-40B4-BE49-F238E27FC236}">
                <a16:creationId xmlns:a16="http://schemas.microsoft.com/office/drawing/2014/main" id="{265C8E84-7375-754B-BF89-C7234D4EB8DB}"/>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54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4" descr="A group of logos on a white background&#10;&#10;Description automatically generated">
            <a:extLst>
              <a:ext uri="{FF2B5EF4-FFF2-40B4-BE49-F238E27FC236}">
                <a16:creationId xmlns:a16="http://schemas.microsoft.com/office/drawing/2014/main" id="{B542E370-0528-A0D6-8E67-AF3BDAF81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185" y="268759"/>
            <a:ext cx="4637988" cy="3565453"/>
          </a:xfrm>
          <a:prstGeom prst="rect">
            <a:avLst/>
          </a:prstGeom>
        </p:spPr>
      </p:pic>
    </p:spTree>
    <p:extLst>
      <p:ext uri="{BB962C8B-B14F-4D97-AF65-F5344CB8AC3E}">
        <p14:creationId xmlns:p14="http://schemas.microsoft.com/office/powerpoint/2010/main" val="197807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4715EC-EA0B-21FF-65DA-3C61A8EEA280}"/>
              </a:ext>
            </a:extLst>
          </p:cNvPr>
          <p:cNvSpPr>
            <a:spLocks noGrp="1"/>
          </p:cNvSpPr>
          <p:nvPr>
            <p:ph type="ctrTitle"/>
          </p:nvPr>
        </p:nvSpPr>
        <p:spPr>
          <a:xfrm>
            <a:off x="745181" y="-2387600"/>
            <a:ext cx="6511653" cy="2387600"/>
          </a:xfrm>
        </p:spPr>
        <p:txBody>
          <a:bodyPr vert="horz" lIns="91440" tIns="45720" rIns="91440" bIns="45720" rtlCol="0" anchor="b">
            <a:noAutofit/>
          </a:bodyPr>
          <a:lstStyle/>
          <a:p>
            <a:r>
              <a:rPr lang="en-US" sz="2800" dirty="0">
                <a:solidFill>
                  <a:srgbClr val="000000"/>
                </a:solidFill>
              </a:rPr>
              <a:t>Elijah Cummings Quote</a:t>
            </a:r>
          </a:p>
        </p:txBody>
      </p:sp>
      <p:sp>
        <p:nvSpPr>
          <p:cNvPr id="6" name="Content Placeholder 3">
            <a:extLst>
              <a:ext uri="{FF2B5EF4-FFF2-40B4-BE49-F238E27FC236}">
                <a16:creationId xmlns:a16="http://schemas.microsoft.com/office/drawing/2014/main" id="{24D60779-E1CC-75CD-463D-F281DD3E21B9}"/>
              </a:ext>
            </a:extLst>
          </p:cNvPr>
          <p:cNvSpPr txBox="1">
            <a:spLocks/>
          </p:cNvSpPr>
          <p:nvPr/>
        </p:nvSpPr>
        <p:spPr>
          <a:xfrm>
            <a:off x="548438" y="797806"/>
            <a:ext cx="6708396" cy="5433378"/>
          </a:xfrm>
          <a:prstGeom prst="rect">
            <a:avLst/>
          </a:prstGeom>
        </p:spPr>
        <p:txBody>
          <a:bodyPr>
            <a:normAutofit lnSpcReduction="10000"/>
          </a:bodyPr>
          <a:lst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ystem Font Regular"/>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bg1">
                  <a:lumMod val="65000"/>
                </a:schemeClr>
              </a:buClr>
              <a:buFont typeface="System Font Regular"/>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“Our decisions about transportation determine much more than where roads or bridges or tunnels or rail lines will be built.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They determine the connections and barriers that people will encounter in their daily lives - and thus how hard or easy it will be for people to get where they need or want to go</a:t>
            </a:r>
            <a:r>
              <a:rPr lang="en-US" sz="3600" dirty="0">
                <a:solidFill>
                  <a:srgbClr val="FFFFFF"/>
                </a:solidFill>
                <a:latin typeface="Calibri" panose="020F0502020204030204"/>
              </a:rPr>
              <a:t>.”</a:t>
            </a:r>
            <a:endParaRPr kumimoji="0" lang="en-US" sz="3600" b="0"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7" name="Group 6" descr="Elijah Cummings, American politician and civil rights advocate who served in the United States House of Representatives.">
            <a:extLst>
              <a:ext uri="{FF2B5EF4-FFF2-40B4-BE49-F238E27FC236}">
                <a16:creationId xmlns:a16="http://schemas.microsoft.com/office/drawing/2014/main" id="{64FB5B72-83D2-A519-AE02-85FF11F81AA6}"/>
              </a:ext>
            </a:extLst>
          </p:cNvPr>
          <p:cNvGrpSpPr/>
          <p:nvPr/>
        </p:nvGrpSpPr>
        <p:grpSpPr>
          <a:xfrm>
            <a:off x="7976680" y="797806"/>
            <a:ext cx="4059680" cy="4675358"/>
            <a:chOff x="7976680" y="797806"/>
            <a:chExt cx="4059680" cy="4675358"/>
          </a:xfrm>
        </p:grpSpPr>
        <p:grpSp>
          <p:nvGrpSpPr>
            <p:cNvPr id="5" name="Group 4">
              <a:extLst>
                <a:ext uri="{FF2B5EF4-FFF2-40B4-BE49-F238E27FC236}">
                  <a16:creationId xmlns:a16="http://schemas.microsoft.com/office/drawing/2014/main" id="{169578B6-3B1E-E904-D7EA-193CDE2CF762}"/>
                </a:ext>
              </a:extLst>
            </p:cNvPr>
            <p:cNvGrpSpPr/>
            <p:nvPr/>
          </p:nvGrpSpPr>
          <p:grpSpPr>
            <a:xfrm>
              <a:off x="7976680" y="797806"/>
              <a:ext cx="3389132" cy="4122564"/>
              <a:chOff x="7976680" y="797806"/>
              <a:chExt cx="3389132" cy="4122564"/>
            </a:xfrm>
          </p:grpSpPr>
          <p:pic>
            <p:nvPicPr>
              <p:cNvPr id="9" name="Picture 8" descr="Elijah Cummings, American politician and civil rights advocate who served in the US House of Representatives.">
                <a:extLst>
                  <a:ext uri="{FF2B5EF4-FFF2-40B4-BE49-F238E27FC236}">
                    <a16:creationId xmlns:a16="http://schemas.microsoft.com/office/drawing/2014/main" id="{F857A929-6F2D-DA7E-1D07-B03AC5932ACF}"/>
                  </a:ext>
                </a:extLst>
              </p:cNvPr>
              <p:cNvPicPr>
                <a:picLocks noChangeAspect="1"/>
              </p:cNvPicPr>
              <p:nvPr/>
            </p:nvPicPr>
            <p:blipFill rotWithShape="1">
              <a:blip r:embed="rId3"/>
              <a:srcRect l="44167" t="5562" r="14167" b="12968"/>
              <a:stretch/>
            </p:blipFill>
            <p:spPr>
              <a:xfrm>
                <a:off x="8245149" y="797806"/>
                <a:ext cx="3120663" cy="3432729"/>
              </a:xfrm>
              <a:prstGeom prst="rect">
                <a:avLst/>
              </a:prstGeom>
            </p:spPr>
          </p:pic>
          <p:sp>
            <p:nvSpPr>
              <p:cNvPr id="3" name="TextBox 2">
                <a:extLst>
                  <a:ext uri="{FF2B5EF4-FFF2-40B4-BE49-F238E27FC236}">
                    <a16:creationId xmlns:a16="http://schemas.microsoft.com/office/drawing/2014/main" id="{D5D2A41C-0AD4-1786-A9B9-690F1D81A359}"/>
                  </a:ext>
                </a:extLst>
              </p:cNvPr>
              <p:cNvSpPr txBox="1"/>
              <p:nvPr/>
            </p:nvSpPr>
            <p:spPr>
              <a:xfrm>
                <a:off x="7976680" y="4335595"/>
                <a:ext cx="29370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Elijah Cummings</a:t>
                </a:r>
              </a:p>
            </p:txBody>
          </p:sp>
        </p:grpSp>
        <p:sp>
          <p:nvSpPr>
            <p:cNvPr id="10" name="TextBox 9">
              <a:extLst>
                <a:ext uri="{FF2B5EF4-FFF2-40B4-BE49-F238E27FC236}">
                  <a16:creationId xmlns:a16="http://schemas.microsoft.com/office/drawing/2014/main" id="{1FDDE77A-3FEC-F78B-BA73-0D248D06CA7C}"/>
                </a:ext>
              </a:extLst>
            </p:cNvPr>
            <p:cNvSpPr txBox="1"/>
            <p:nvPr/>
          </p:nvSpPr>
          <p:spPr>
            <a:xfrm>
              <a:off x="7976680" y="4826833"/>
              <a:ext cx="40596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U.S. House of Representatives and </a:t>
              </a:r>
              <a:b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b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Civil Rights leader</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 name="Slide Number Placeholder 1">
            <a:extLst>
              <a:ext uri="{FF2B5EF4-FFF2-40B4-BE49-F238E27FC236}">
                <a16:creationId xmlns:a16="http://schemas.microsoft.com/office/drawing/2014/main" id="{60DAB39E-DF5F-AA48-8B9A-1B1D45BC79D1}"/>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8791BE-09ED-384A-9D83-EFE1DAB8E595}"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011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CF7D0FB-29C0-432A-9187-4E40320FA03A}"/>
              </a:ext>
            </a:extLst>
          </p:cNvPr>
          <p:cNvSpPr>
            <a:spLocks noGrp="1"/>
          </p:cNvSpPr>
          <p:nvPr>
            <p:ph type="title"/>
          </p:nvPr>
        </p:nvSpPr>
        <p:spPr>
          <a:xfrm>
            <a:off x="502242" y="408152"/>
            <a:ext cx="4892511" cy="1175552"/>
          </a:xfrm>
          <a:noFill/>
        </p:spPr>
        <p:txBody>
          <a:bodyPr vert="horz" lIns="91440" tIns="45720" rIns="91440" bIns="45720" rtlCol="0" anchor="b">
            <a:noAutofit/>
          </a:bodyPr>
          <a:lstStyle/>
          <a:p>
            <a:r>
              <a:rPr lang="en-US" dirty="0">
                <a:latin typeface="+mj-lt"/>
              </a:rPr>
              <a:t>2024 Action Agenda: </a:t>
            </a:r>
            <a:br>
              <a:rPr lang="en-US" dirty="0">
                <a:latin typeface="+mj-lt"/>
              </a:rPr>
            </a:br>
            <a:r>
              <a:rPr lang="en-US" dirty="0">
                <a:latin typeface="+mj-lt"/>
              </a:rPr>
              <a:t>DEIA Statement</a:t>
            </a:r>
          </a:p>
        </p:txBody>
      </p:sp>
      <p:pic>
        <p:nvPicPr>
          <p:cNvPr id="10" name="Picture 9">
            <a:extLst>
              <a:ext uri="{FF2B5EF4-FFF2-40B4-BE49-F238E27FC236}">
                <a16:creationId xmlns:a16="http://schemas.microsoft.com/office/drawing/2014/main" id="{FEED71D3-63B5-ED44-5C1A-5540F841A48D}"/>
              </a:ext>
            </a:extLst>
          </p:cNvPr>
          <p:cNvPicPr>
            <a:picLocks noChangeAspect="1"/>
          </p:cNvPicPr>
          <p:nvPr/>
        </p:nvPicPr>
        <p:blipFill rotWithShape="1">
          <a:blip r:embed="rId3"/>
          <a:srcRect l="1773" t="2818" r="-1" b="1838"/>
          <a:stretch/>
        </p:blipFill>
        <p:spPr>
          <a:xfrm>
            <a:off x="6399609" y="1075915"/>
            <a:ext cx="5156313" cy="4917381"/>
          </a:xfrm>
          <a:prstGeom prst="rect">
            <a:avLst/>
          </a:prstGeom>
        </p:spPr>
      </p:pic>
      <p:sp>
        <p:nvSpPr>
          <p:cNvPr id="2" name="Slide Number Placeholder 1">
            <a:extLst>
              <a:ext uri="{FF2B5EF4-FFF2-40B4-BE49-F238E27FC236}">
                <a16:creationId xmlns:a16="http://schemas.microsoft.com/office/drawing/2014/main" id="{EB166202-8D61-4FF0-82BC-7D055EB22C87}"/>
              </a:ext>
            </a:extLst>
          </p:cNvPr>
          <p:cNvSpPr>
            <a:spLocks noGrp="1"/>
          </p:cNvSpPr>
          <p:nvPr>
            <p:ph type="sldNum" sz="quarter" idx="12"/>
          </p:nvPr>
        </p:nvSpPr>
        <p:spPr>
          <a:xfrm>
            <a:off x="10193124" y="6356350"/>
            <a:ext cx="1160676" cy="365125"/>
          </a:xfrm>
        </p:spPr>
        <p:txBody>
          <a:bodyPr vert="horz" lIns="91440" tIns="45720" rIns="91440" bIns="45720" rtlCol="0" anchor="ctr">
            <a:normAutofit/>
          </a:bodyPr>
          <a:lstStyle/>
          <a:p>
            <a:pPr algn="r">
              <a:spcAft>
                <a:spcPts val="600"/>
              </a:spcAft>
              <a:defRPr/>
            </a:pPr>
            <a:fld id="{F28791BE-09ED-384A-9D83-EFE1DAB8E595}" type="slidenum">
              <a:rPr lang="en-US" sz="1200">
                <a:solidFill>
                  <a:srgbClr val="FFFFFF"/>
                </a:solidFill>
                <a:latin typeface="Calibri" panose="020F0502020204030204"/>
              </a:rPr>
              <a:pPr algn="r">
                <a:spcAft>
                  <a:spcPts val="600"/>
                </a:spcAft>
                <a:defRPr/>
              </a:pPr>
              <a:t>6</a:t>
            </a:fld>
            <a:endParaRPr lang="en-US" sz="1200">
              <a:solidFill>
                <a:srgbClr val="FFFFFF"/>
              </a:solidFill>
              <a:latin typeface="Calibri" panose="020F0502020204030204"/>
            </a:endParaRPr>
          </a:p>
        </p:txBody>
      </p:sp>
      <p:sp>
        <p:nvSpPr>
          <p:cNvPr id="3" name="TextBox 2">
            <a:extLst>
              <a:ext uri="{FF2B5EF4-FFF2-40B4-BE49-F238E27FC236}">
                <a16:creationId xmlns:a16="http://schemas.microsoft.com/office/drawing/2014/main" id="{075FA2B3-9C31-794F-A890-13B738821811}"/>
              </a:ext>
            </a:extLst>
          </p:cNvPr>
          <p:cNvSpPr txBox="1"/>
          <p:nvPr/>
        </p:nvSpPr>
        <p:spPr>
          <a:xfrm>
            <a:off x="517192" y="1828799"/>
            <a:ext cx="5156313" cy="4308872"/>
          </a:xfrm>
          <a:prstGeom prst="rect">
            <a:avLst/>
          </a:prstGeom>
          <a:noFill/>
        </p:spPr>
        <p:txBody>
          <a:bodyPr wrap="square" rtlCol="0">
            <a:spAutoFit/>
          </a:bodyPr>
          <a:lstStyle/>
          <a:p>
            <a:r>
              <a:rPr lang="en-US" sz="2000" b="0" i="1" dirty="0">
                <a:solidFill>
                  <a:schemeClr val="accent5">
                    <a:lumMod val="50000"/>
                  </a:schemeClr>
                </a:solidFill>
                <a:effectLst/>
              </a:rPr>
              <a:t>“At the National Aging and Disability Transportation Center (NADTC), we are dedicated to advancing Diversity, Equity, Inclusion, and Accessibility (DEIA) across all aspects of our work. By embracing diversity, promoting equity, fostering inclusion, and ensuring accessibility, we are committed to taking a comprehensive approach in supporting transportation systems to address mobility needs of all older adults, individuals with disabilities and caregivers, especially those from marginalized and underserved communities.”</a:t>
            </a:r>
          </a:p>
          <a:p>
            <a:endParaRPr lang="en-US" sz="2000" dirty="0">
              <a:solidFill>
                <a:schemeClr val="accent5">
                  <a:lumMod val="50000"/>
                </a:schemeClr>
              </a:solidFill>
            </a:endParaRPr>
          </a:p>
          <a:p>
            <a:r>
              <a:rPr lang="en-US" sz="1400" b="1" dirty="0">
                <a:solidFill>
                  <a:schemeClr val="accent5">
                    <a:lumMod val="50000"/>
                  </a:schemeClr>
                </a:solidFill>
              </a:rPr>
              <a:t>https://www.nadtc.org/diversity-equity-inclusion-initiative/</a:t>
            </a:r>
          </a:p>
        </p:txBody>
      </p:sp>
    </p:spTree>
    <p:extLst>
      <p:ext uri="{BB962C8B-B14F-4D97-AF65-F5344CB8AC3E}">
        <p14:creationId xmlns:p14="http://schemas.microsoft.com/office/powerpoint/2010/main" val="1534408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7D293B-2C16-414C-B6D0-97232047A202}"/>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1EB02D4D-E786-2843-871D-74D53C380451}"/>
              </a:ext>
            </a:extLst>
          </p:cNvPr>
          <p:cNvSpPr>
            <a:spLocks noGrp="1"/>
          </p:cNvSpPr>
          <p:nvPr>
            <p:ph idx="1"/>
          </p:nvPr>
        </p:nvSpPr>
        <p:spPr>
          <a:xfrm>
            <a:off x="543339" y="1798320"/>
            <a:ext cx="11016342" cy="4040777"/>
          </a:xfrm>
        </p:spPr>
        <p:txBody>
          <a:bodyPr>
            <a:normAutofit/>
          </a:bodyPr>
          <a:lstStyle/>
          <a:p>
            <a:pPr indent="-457200">
              <a:lnSpc>
                <a:spcPct val="100000"/>
              </a:lnSpc>
              <a:spcBef>
                <a:spcPts val="0"/>
              </a:spcBef>
              <a:spcAft>
                <a:spcPts val="900"/>
              </a:spcAft>
              <a:buFont typeface="Arial" panose="020B0604020202020204" pitchFamily="34" charset="0"/>
              <a:buChar char="•"/>
            </a:pPr>
            <a:r>
              <a:rPr lang="en-US" dirty="0"/>
              <a:t>Not everyone has the same understanding of transportation diversity, equity </a:t>
            </a:r>
            <a:r>
              <a:rPr lang="en-US" dirty="0">
                <a:solidFill>
                  <a:srgbClr val="004473"/>
                </a:solidFill>
              </a:rPr>
              <a:t>and</a:t>
            </a:r>
            <a:r>
              <a:rPr lang="en-US" dirty="0"/>
              <a:t> inclusion. </a:t>
            </a:r>
          </a:p>
          <a:p>
            <a:pPr indent="-457200">
              <a:lnSpc>
                <a:spcPct val="100000"/>
              </a:lnSpc>
              <a:spcBef>
                <a:spcPts val="0"/>
              </a:spcBef>
              <a:spcAft>
                <a:spcPts val="900"/>
              </a:spcAft>
              <a:buFont typeface="Arial" panose="020B0604020202020204" pitchFamily="34" charset="0"/>
              <a:buChar char="•"/>
            </a:pPr>
            <a:r>
              <a:rPr lang="en-US" dirty="0"/>
              <a:t>Some providers struggle to recognize diversity in their communities stating, “</a:t>
            </a:r>
            <a:r>
              <a:rPr lang="en-US" b="1" dirty="0"/>
              <a:t>We don't focus on any community – we serve everyone</a:t>
            </a:r>
            <a:r>
              <a:rPr lang="en-US" dirty="0"/>
              <a:t>.”</a:t>
            </a:r>
          </a:p>
          <a:p>
            <a:pPr indent="-457200">
              <a:lnSpc>
                <a:spcPct val="100000"/>
              </a:lnSpc>
              <a:spcBef>
                <a:spcPts val="0"/>
              </a:spcBef>
              <a:spcAft>
                <a:spcPts val="900"/>
              </a:spcAft>
              <a:buFont typeface="Arial" panose="020B0604020202020204" pitchFamily="34" charset="0"/>
              <a:buChar char="•"/>
            </a:pPr>
            <a:r>
              <a:rPr lang="en-US" dirty="0"/>
              <a:t>Stakeholders clearly want to know more about transportation DEIA and are ready to borrow ideas from others. </a:t>
            </a:r>
          </a:p>
        </p:txBody>
      </p:sp>
      <p:sp>
        <p:nvSpPr>
          <p:cNvPr id="2" name="Slide Number Placeholder 1">
            <a:extLst>
              <a:ext uri="{FF2B5EF4-FFF2-40B4-BE49-F238E27FC236}">
                <a16:creationId xmlns:a16="http://schemas.microsoft.com/office/drawing/2014/main" id="{7EC1F8E6-61E4-464B-B286-1CC2D52907D8}"/>
              </a:ext>
            </a:extLst>
          </p:cNvPr>
          <p:cNvSpPr>
            <a:spLocks noGrp="1"/>
          </p:cNvSpPr>
          <p:nvPr>
            <p:ph type="sldNum" sz="quarter" idx="12"/>
          </p:nvPr>
        </p:nvSpPr>
        <p:spPr/>
        <p:txBody>
          <a:bodyPr/>
          <a:lstStyle/>
          <a:p>
            <a:fld id="{F28791BE-09ED-384A-9D83-EFE1DAB8E595}" type="slidenum">
              <a:rPr lang="en-US" smtClean="0"/>
              <a:pPr/>
              <a:t>7</a:t>
            </a:fld>
            <a:endParaRPr lang="en-US"/>
          </a:p>
        </p:txBody>
      </p:sp>
    </p:spTree>
    <p:extLst>
      <p:ext uri="{BB962C8B-B14F-4D97-AF65-F5344CB8AC3E}">
        <p14:creationId xmlns:p14="http://schemas.microsoft.com/office/powerpoint/2010/main" val="1156873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F7D0FB-29C0-432A-9187-4E40320FA03A}"/>
              </a:ext>
            </a:extLst>
          </p:cNvPr>
          <p:cNvSpPr>
            <a:spLocks noGrp="1"/>
          </p:cNvSpPr>
          <p:nvPr>
            <p:ph type="title"/>
          </p:nvPr>
        </p:nvSpPr>
        <p:spPr>
          <a:xfrm>
            <a:off x="627017" y="548030"/>
            <a:ext cx="10726782" cy="629343"/>
          </a:xfrm>
        </p:spPr>
        <p:txBody>
          <a:bodyPr/>
          <a:lstStyle/>
          <a:p>
            <a:r>
              <a:rPr lang="en-US" dirty="0"/>
              <a:t>NADTC’s Community Coalition Initiative</a:t>
            </a:r>
          </a:p>
        </p:txBody>
      </p:sp>
      <p:sp>
        <p:nvSpPr>
          <p:cNvPr id="3" name="Content Placeholder 2">
            <a:extLst>
              <a:ext uri="{FF2B5EF4-FFF2-40B4-BE49-F238E27FC236}">
                <a16:creationId xmlns:a16="http://schemas.microsoft.com/office/drawing/2014/main" id="{7F64F240-89BE-4C59-9F0C-9C5C1F6491F3}"/>
              </a:ext>
            </a:extLst>
          </p:cNvPr>
          <p:cNvSpPr>
            <a:spLocks noGrp="1"/>
          </p:cNvSpPr>
          <p:nvPr>
            <p:ph idx="1"/>
          </p:nvPr>
        </p:nvSpPr>
        <p:spPr>
          <a:xfrm>
            <a:off x="627017" y="1633928"/>
            <a:ext cx="10726782" cy="4046699"/>
          </a:xfrm>
        </p:spPr>
        <p:txBody>
          <a:bodyPr>
            <a:normAutofit/>
          </a:bodyPr>
          <a:lstStyle/>
          <a:p>
            <a:pPr marL="0" indent="0">
              <a:spcAft>
                <a:spcPts val="1800"/>
              </a:spcAft>
              <a:buNone/>
            </a:pPr>
            <a:r>
              <a:rPr lang="en-US" dirty="0"/>
              <a:t>[2022] NADTC developed a campaign to gain insights to coordination practices from around the country, specifically how challenges could affect older adults or people with disabilities.</a:t>
            </a:r>
          </a:p>
          <a:p>
            <a:pPr>
              <a:buFont typeface="Arial" panose="020B0604020202020204" pitchFamily="34" charset="0"/>
              <a:buChar char="•"/>
            </a:pPr>
            <a:r>
              <a:rPr lang="en-US" b="1" dirty="0"/>
              <a:t>Gathering information </a:t>
            </a:r>
            <a:r>
              <a:rPr lang="en-US" dirty="0"/>
              <a:t>– Listening sessions and roundtables</a:t>
            </a:r>
          </a:p>
          <a:p>
            <a:pPr>
              <a:buFont typeface="Arial" panose="020B0604020202020204" pitchFamily="34" charset="0"/>
              <a:buChar char="•"/>
            </a:pPr>
            <a:r>
              <a:rPr lang="en-US" b="1" dirty="0"/>
              <a:t>Sharing what we learn </a:t>
            </a:r>
            <a:r>
              <a:rPr lang="en-US" dirty="0"/>
              <a:t>– Report and Case Studies</a:t>
            </a:r>
          </a:p>
          <a:p>
            <a:pPr>
              <a:buFont typeface="Arial" panose="020B0604020202020204" pitchFamily="34" charset="0"/>
              <a:buChar char="•"/>
            </a:pPr>
            <a:r>
              <a:rPr lang="en-US" b="1" dirty="0"/>
              <a:t>Developing helpful resources </a:t>
            </a:r>
            <a:r>
              <a:rPr lang="en-US" dirty="0"/>
              <a:t>– Coordination Toolkit  </a:t>
            </a:r>
          </a:p>
          <a:p>
            <a:pPr>
              <a:buFont typeface="Arial" panose="020B0604020202020204" pitchFamily="34" charset="0"/>
              <a:buChar char="•"/>
            </a:pPr>
            <a:r>
              <a:rPr lang="en-US" b="1" dirty="0"/>
              <a:t>Connecting with communities </a:t>
            </a:r>
            <a:r>
              <a:rPr lang="en-US" dirty="0"/>
              <a:t>– Coalition Groups (KS &amp; MN)</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5" name="TextBox 1">
            <a:extLst>
              <a:ext uri="{FF2B5EF4-FFF2-40B4-BE49-F238E27FC236}">
                <a16:creationId xmlns:a16="http://schemas.microsoft.com/office/drawing/2014/main" id="{0185CDB1-92B6-4F15-BFAA-7ADF18A065E3}"/>
              </a:ext>
            </a:extLst>
          </p:cNvPr>
          <p:cNvSpPr txBox="1"/>
          <p:nvPr/>
        </p:nvSpPr>
        <p:spPr>
          <a:xfrm>
            <a:off x="118553" y="5680627"/>
            <a:ext cx="1132855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dirty="0"/>
              <a:t>NADTC Community Coalition Initiative: https://www.nadtc.org/coordination-initiative/</a:t>
            </a:r>
          </a:p>
        </p:txBody>
      </p:sp>
      <p:sp>
        <p:nvSpPr>
          <p:cNvPr id="2" name="Slide Number Placeholder 1">
            <a:extLst>
              <a:ext uri="{FF2B5EF4-FFF2-40B4-BE49-F238E27FC236}">
                <a16:creationId xmlns:a16="http://schemas.microsoft.com/office/drawing/2014/main" id="{EB166202-8D61-4FF0-82BC-7D055EB22C8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8791BE-09ED-384A-9D83-EFE1DAB8E595}"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898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5C99A8-06A1-4454-BD1B-21CFCFE961ED}"/>
              </a:ext>
            </a:extLst>
          </p:cNvPr>
          <p:cNvSpPr>
            <a:spLocks noGrp="1"/>
          </p:cNvSpPr>
          <p:nvPr>
            <p:ph type="title"/>
          </p:nvPr>
        </p:nvSpPr>
        <p:spPr>
          <a:xfrm>
            <a:off x="216528" y="1041747"/>
            <a:ext cx="6338946" cy="3958246"/>
          </a:xfrm>
        </p:spPr>
        <p:txBody>
          <a:bodyPr/>
          <a:lstStyle/>
          <a:p>
            <a:r>
              <a:rPr lang="en-US" sz="6000" b="0" dirty="0">
                <a:solidFill>
                  <a:srgbClr val="5FB346"/>
                </a:solidFill>
              </a:rPr>
              <a:t>Resource:</a:t>
            </a:r>
            <a:br>
              <a:rPr lang="en-US" sz="6000" dirty="0"/>
            </a:br>
            <a:r>
              <a:rPr lang="en-US" sz="6000" b="0" dirty="0"/>
              <a:t>Coordination Committee Toolkit </a:t>
            </a:r>
          </a:p>
        </p:txBody>
      </p:sp>
      <p:sp>
        <p:nvSpPr>
          <p:cNvPr id="2" name="Slide Number Placeholder 1">
            <a:extLst>
              <a:ext uri="{FF2B5EF4-FFF2-40B4-BE49-F238E27FC236}">
                <a16:creationId xmlns:a16="http://schemas.microsoft.com/office/drawing/2014/main" id="{2FE59AA0-6C00-4ABA-9B94-7E2ECC26FE00}"/>
              </a:ext>
            </a:extLst>
          </p:cNvPr>
          <p:cNvSpPr>
            <a:spLocks noGrp="1"/>
          </p:cNvSpPr>
          <p:nvPr>
            <p:ph type="sldNum" sz="quarter" idx="12"/>
          </p:nvPr>
        </p:nvSpPr>
        <p:spPr/>
        <p:txBody>
          <a:bodyPr/>
          <a:lstStyle/>
          <a:p>
            <a:r>
              <a:rPr lang="en-US" dirty="0"/>
              <a:t>9</a:t>
            </a:r>
          </a:p>
        </p:txBody>
      </p:sp>
      <p:sp>
        <p:nvSpPr>
          <p:cNvPr id="7" name="Text Placeholder 6">
            <a:extLst>
              <a:ext uri="{FF2B5EF4-FFF2-40B4-BE49-F238E27FC236}">
                <a16:creationId xmlns:a16="http://schemas.microsoft.com/office/drawing/2014/main" id="{68B7E8D0-A3F3-49CA-B0CE-BB5CC4DDE39E}"/>
              </a:ext>
            </a:extLst>
          </p:cNvPr>
          <p:cNvSpPr>
            <a:spLocks noGrp="1"/>
          </p:cNvSpPr>
          <p:nvPr>
            <p:ph type="body" sz="quarter" idx="14"/>
          </p:nvPr>
        </p:nvSpPr>
        <p:spPr>
          <a:xfrm>
            <a:off x="676003" y="5703570"/>
            <a:ext cx="5419997" cy="615708"/>
          </a:xfrm>
        </p:spPr>
        <p:txBody>
          <a:bodyPr>
            <a:normAutofit/>
          </a:bodyPr>
          <a:lstStyle/>
          <a:p>
            <a:r>
              <a:rPr lang="en-US" sz="1800" dirty="0">
                <a:solidFill>
                  <a:schemeClr val="bg1"/>
                </a:solidFill>
                <a:hlinkClick r:id="rId3">
                  <a:extLst>
                    <a:ext uri="{A12FA001-AC4F-418D-AE19-62706E023703}">
                      <ahyp:hlinkClr xmlns:ahyp="http://schemas.microsoft.com/office/drawing/2018/hyperlinkcolor" val="tx"/>
                    </a:ext>
                  </a:extLst>
                </a:hlinkClick>
              </a:rPr>
              <a:t>https://www.nadtc.org/resources-publications/resource/coordination-committee-toolkit/</a:t>
            </a:r>
            <a:endParaRPr lang="en-US" sz="1800" dirty="0">
              <a:solidFill>
                <a:schemeClr val="bg1"/>
              </a:solidFill>
            </a:endParaRPr>
          </a:p>
        </p:txBody>
      </p:sp>
      <p:pic>
        <p:nvPicPr>
          <p:cNvPr id="4" name="Picture 3" descr="Coordination Committee Toolkit cover">
            <a:extLst>
              <a:ext uri="{FF2B5EF4-FFF2-40B4-BE49-F238E27FC236}">
                <a16:creationId xmlns:a16="http://schemas.microsoft.com/office/drawing/2014/main" id="{282508EF-44D8-498B-93C0-ACC8CA0AF363}"/>
              </a:ext>
            </a:extLst>
          </p:cNvPr>
          <p:cNvPicPr>
            <a:picLocks noChangeAspect="1"/>
          </p:cNvPicPr>
          <p:nvPr/>
        </p:nvPicPr>
        <p:blipFill>
          <a:blip r:embed="rId4"/>
          <a:stretch>
            <a:fillRect/>
          </a:stretch>
        </p:blipFill>
        <p:spPr>
          <a:xfrm>
            <a:off x="6692901" y="538721"/>
            <a:ext cx="4660898" cy="6007379"/>
          </a:xfrm>
          <a:prstGeom prst="rect">
            <a:avLst/>
          </a:prstGeom>
          <a:ln>
            <a:solidFill>
              <a:srgbClr val="002060"/>
            </a:solidFill>
          </a:ln>
        </p:spPr>
      </p:pic>
    </p:spTree>
    <p:extLst>
      <p:ext uri="{BB962C8B-B14F-4D97-AF65-F5344CB8AC3E}">
        <p14:creationId xmlns:p14="http://schemas.microsoft.com/office/powerpoint/2010/main" val="2778403308"/>
      </p:ext>
    </p:extLst>
  </p:cSld>
  <p:clrMapOvr>
    <a:masterClrMapping/>
  </p:clrMapOvr>
</p:sld>
</file>

<file path=ppt/theme/theme1.xml><?xml version="1.0" encoding="utf-8"?>
<a:theme xmlns:a="http://schemas.openxmlformats.org/drawingml/2006/main" name="1_Office Theme">
  <a:themeElements>
    <a:clrScheme name="Custom 1">
      <a:dk1>
        <a:srgbClr val="004473"/>
      </a:dk1>
      <a:lt1>
        <a:srgbClr val="FFFFFF"/>
      </a:lt1>
      <a:dk2>
        <a:srgbClr val="5FB346"/>
      </a:dk2>
      <a:lt2>
        <a:srgbClr val="E7E6E6"/>
      </a:lt2>
      <a:accent1>
        <a:srgbClr val="5FB346"/>
      </a:accent1>
      <a:accent2>
        <a:srgbClr val="ED7D31"/>
      </a:accent2>
      <a:accent3>
        <a:srgbClr val="A5A5A5"/>
      </a:accent3>
      <a:accent4>
        <a:srgbClr val="FFC000"/>
      </a:accent4>
      <a:accent5>
        <a:srgbClr val="5B9BD5"/>
      </a:accent5>
      <a:accent6>
        <a:srgbClr val="70AD47"/>
      </a:accent6>
      <a:hlink>
        <a:srgbClr val="004473"/>
      </a:hlink>
      <a:folHlink>
        <a:srgbClr val="00447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004473"/>
      </a:dk1>
      <a:lt1>
        <a:srgbClr val="FFFFFF"/>
      </a:lt1>
      <a:dk2>
        <a:srgbClr val="5FB346"/>
      </a:dk2>
      <a:lt2>
        <a:srgbClr val="E7E6E6"/>
      </a:lt2>
      <a:accent1>
        <a:srgbClr val="5FB346"/>
      </a:accent1>
      <a:accent2>
        <a:srgbClr val="ED7D31"/>
      </a:accent2>
      <a:accent3>
        <a:srgbClr val="A5A5A5"/>
      </a:accent3>
      <a:accent4>
        <a:srgbClr val="FFC000"/>
      </a:accent4>
      <a:accent5>
        <a:srgbClr val="5B9BD5"/>
      </a:accent5>
      <a:accent6>
        <a:srgbClr val="70AD47"/>
      </a:accent6>
      <a:hlink>
        <a:srgbClr val="004473"/>
      </a:hlink>
      <a:folHlink>
        <a:srgbClr val="00447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Frame">
  <a:themeElements>
    <a:clrScheme name="Custom 12">
      <a:dk1>
        <a:sysClr val="windowText" lastClr="000000"/>
      </a:dk1>
      <a:lt1>
        <a:sysClr val="window" lastClr="FFFFFF"/>
      </a:lt1>
      <a:dk2>
        <a:srgbClr val="319EB7"/>
      </a:dk2>
      <a:lt2>
        <a:srgbClr val="FAD1BC"/>
      </a:lt2>
      <a:accent1>
        <a:srgbClr val="319EB7"/>
      </a:accent1>
      <a:accent2>
        <a:srgbClr val="F06723"/>
      </a:accent2>
      <a:accent3>
        <a:srgbClr val="C8CCB3"/>
      </a:accent3>
      <a:accent4>
        <a:srgbClr val="F4AE28"/>
      </a:accent4>
      <a:accent5>
        <a:srgbClr val="1D5E6D"/>
      </a:accent5>
      <a:accent6>
        <a:srgbClr val="E7E6E6"/>
      </a:accent6>
      <a:hlink>
        <a:srgbClr val="1C6789"/>
      </a:hlink>
      <a:folHlink>
        <a:srgbClr val="09222D"/>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7310F3A6F3B2488DEF84DE28650708" ma:contentTypeVersion="18" ma:contentTypeDescription="Create a new document." ma:contentTypeScope="" ma:versionID="a65be466466bd2f27ab1b0ebe28d56a6">
  <xsd:schema xmlns:xsd="http://www.w3.org/2001/XMLSchema" xmlns:xs="http://www.w3.org/2001/XMLSchema" xmlns:p="http://schemas.microsoft.com/office/2006/metadata/properties" xmlns:ns2="ffdc6b41-463c-4e0d-b3ea-277650d93f08" xmlns:ns3="1b1c305b-8412-4a45-8dac-c9dd5bdb6181" targetNamespace="http://schemas.microsoft.com/office/2006/metadata/properties" ma:root="true" ma:fieldsID="b8ddd405cbc023c094329f8c20065c8a" ns2:_="" ns3:_="">
    <xsd:import namespace="ffdc6b41-463c-4e0d-b3ea-277650d93f08"/>
    <xsd:import namespace="1b1c305b-8412-4a45-8dac-c9dd5bdb61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c6b41-463c-4e0d-b3ea-277650d93f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f6295c1-ed5c-43b5-a143-d1eb0df131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1c305b-8412-4a45-8dac-c9dd5bdb618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c2faded-fa00-45c8-a6d0-9197d7da427d}" ma:internalName="TaxCatchAll" ma:showField="CatchAllData" ma:web="1b1c305b-8412-4a45-8dac-c9dd5bdb618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b1c305b-8412-4a45-8dac-c9dd5bdb6181">
      <UserInfo>
        <DisplayName>Jane Mahoney</DisplayName>
        <AccountId>37</AccountId>
        <AccountType/>
      </UserInfo>
    </SharedWithUsers>
    <TaxCatchAll xmlns="1b1c305b-8412-4a45-8dac-c9dd5bdb6181" xsi:nil="true"/>
    <lcf76f155ced4ddcb4097134ff3c332f xmlns="ffdc6b41-463c-4e0d-b3ea-277650d93f0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ED0FC7-A024-4994-B2D2-BD9FA2EDE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dc6b41-463c-4e0d-b3ea-277650d93f08"/>
    <ds:schemaRef ds:uri="1b1c305b-8412-4a45-8dac-c9dd5bdb61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F448BB-FB9E-4073-823C-0F7390BF7E46}">
  <ds:schemaRefs>
    <ds:schemaRef ds:uri="http://schemas.microsoft.com/sharepoint/v3/contenttype/forms"/>
  </ds:schemaRefs>
</ds:datastoreItem>
</file>

<file path=customXml/itemProps3.xml><?xml version="1.0" encoding="utf-8"?>
<ds:datastoreItem xmlns:ds="http://schemas.openxmlformats.org/officeDocument/2006/customXml" ds:itemID="{951426A9-C386-4704-AB31-C39089CD70F8}">
  <ds:schemaRefs>
    <ds:schemaRef ds:uri="http://schemas.microsoft.com/office/2006/metadata/properties"/>
    <ds:schemaRef ds:uri="http://schemas.microsoft.com/office/infopath/2007/PartnerControls"/>
    <ds:schemaRef ds:uri="1b1c305b-8412-4a45-8dac-c9dd5bdb6181"/>
    <ds:schemaRef ds:uri="ffdc6b41-463c-4e0d-b3ea-277650d93f08"/>
  </ds:schemaRefs>
</ds:datastoreItem>
</file>

<file path=docProps/app.xml><?xml version="1.0" encoding="utf-8"?>
<Properties xmlns="http://schemas.openxmlformats.org/officeDocument/2006/extended-properties" xmlns:vt="http://schemas.openxmlformats.org/officeDocument/2006/docPropsVTypes">
  <TotalTime>9805</TotalTime>
  <Words>3588</Words>
  <Application>Microsoft Office PowerPoint</Application>
  <PresentationFormat>Widescreen</PresentationFormat>
  <Paragraphs>502</Paragraphs>
  <Slides>57</Slides>
  <Notes>20</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57</vt:i4>
      </vt:variant>
    </vt:vector>
  </HeadingPairs>
  <TitlesOfParts>
    <vt:vector size="79" baseType="lpstr">
      <vt:lpstr>Aptos</vt:lpstr>
      <vt:lpstr>Aptos Display</vt:lpstr>
      <vt:lpstr>Arial</vt:lpstr>
      <vt:lpstr>Arial Black</vt:lpstr>
      <vt:lpstr>ArialMT</vt:lpstr>
      <vt:lpstr>BasicSans-Regular</vt:lpstr>
      <vt:lpstr>Calibri</vt:lpstr>
      <vt:lpstr>Corbel</vt:lpstr>
      <vt:lpstr>Courier New</vt:lpstr>
      <vt:lpstr>Open Sans</vt:lpstr>
      <vt:lpstr>Palatino Linotype</vt:lpstr>
      <vt:lpstr>Prodigy Sans</vt:lpstr>
      <vt:lpstr>Roboto</vt:lpstr>
      <vt:lpstr>Symbol</vt:lpstr>
      <vt:lpstr>System Font Regular</vt:lpstr>
      <vt:lpstr>Verdana</vt:lpstr>
      <vt:lpstr>Wingdings</vt:lpstr>
      <vt:lpstr>Wingdings 2</vt:lpstr>
      <vt:lpstr>1_Office Theme</vt:lpstr>
      <vt:lpstr>2_Office Theme</vt:lpstr>
      <vt:lpstr>Custom Design</vt:lpstr>
      <vt:lpstr>Frame</vt:lpstr>
      <vt:lpstr>Enhanced Planning Efforts Through Inclusive Outreach </vt:lpstr>
      <vt:lpstr>Mission – The Why</vt:lpstr>
      <vt:lpstr>National Aging &amp; Disability Transportation Center</vt:lpstr>
      <vt:lpstr>NADTC’s DEIA Initiative</vt:lpstr>
      <vt:lpstr>Assessment of Transportation Providers</vt:lpstr>
      <vt:lpstr>2024 Action Agenda:  DEIA Statement</vt:lpstr>
      <vt:lpstr>Lessons Learned</vt:lpstr>
      <vt:lpstr>NADTC’s Community Coalition Initiative</vt:lpstr>
      <vt:lpstr>Resource: Coordination Committee Toolkit </vt:lpstr>
      <vt:lpstr>Coordination Committee Toolkit</vt:lpstr>
      <vt:lpstr>Coalition Groups – Kansas &amp; Minnesota </vt:lpstr>
      <vt:lpstr>Why Coordination?</vt:lpstr>
      <vt:lpstr>Benefits of Interagency Coordination</vt:lpstr>
      <vt:lpstr>Polling question:</vt:lpstr>
      <vt:lpstr>If you said yes:</vt:lpstr>
      <vt:lpstr>Where Do I Start?</vt:lpstr>
      <vt:lpstr>Why is Outreach Important?</vt:lpstr>
      <vt:lpstr>How does outreach relate to planning??</vt:lpstr>
      <vt:lpstr>Building an Outreach Plan</vt:lpstr>
      <vt:lpstr>Building a Plan, continued</vt:lpstr>
      <vt:lpstr>Telling the story</vt:lpstr>
      <vt:lpstr>Community Outreach</vt:lpstr>
      <vt:lpstr>Community Outreach, continued</vt:lpstr>
      <vt:lpstr>Community Outreach, continued</vt:lpstr>
      <vt:lpstr>Know Your Audience</vt:lpstr>
      <vt:lpstr>Engage Your Audience</vt:lpstr>
      <vt:lpstr>Talking Points: Sample Worksheet  </vt:lpstr>
      <vt:lpstr>Grow your Audience, continued</vt:lpstr>
      <vt:lpstr>Tell the TRANSIT Story</vt:lpstr>
      <vt:lpstr>Tell the RIDER Story</vt:lpstr>
      <vt:lpstr>Who Can Tell The Story?</vt:lpstr>
      <vt:lpstr>Where do we start?</vt:lpstr>
      <vt:lpstr>Difficult Conversations</vt:lpstr>
      <vt:lpstr>Difficult Conversations with Partners</vt:lpstr>
      <vt:lpstr>Let’s Try That Again!</vt:lpstr>
      <vt:lpstr>Planning &amp; Implementation, just a reminder! </vt:lpstr>
      <vt:lpstr>Planning &amp; Implementation </vt:lpstr>
      <vt:lpstr>Planning &amp; Implementation, continued  </vt:lpstr>
      <vt:lpstr>Time to engage</vt:lpstr>
      <vt:lpstr>Don’t Assume They will Come to You</vt:lpstr>
      <vt:lpstr>Public Meetings</vt:lpstr>
      <vt:lpstr>Listening Sessions</vt:lpstr>
      <vt:lpstr>Educate the Community! </vt:lpstr>
      <vt:lpstr>Conference Presentations or Booths</vt:lpstr>
      <vt:lpstr>“Try Transit” Events</vt:lpstr>
      <vt:lpstr>Community Events </vt:lpstr>
      <vt:lpstr>Surveys</vt:lpstr>
      <vt:lpstr>Report Back to the People. Don’t leave them wondering what happened!</vt:lpstr>
      <vt:lpstr>Newsletters and Notifications</vt:lpstr>
      <vt:lpstr>A few resources</vt:lpstr>
      <vt:lpstr>NADTC: Every Ride Counts</vt:lpstr>
      <vt:lpstr>National RTAP: Marketing Toolkit</vt:lpstr>
      <vt:lpstr>Questions and Discussion </vt:lpstr>
      <vt:lpstr>Discussion Questions</vt:lpstr>
      <vt:lpstr>National Aging &amp; Disability Transportation Center</vt:lpstr>
      <vt:lpstr>Contact Information</vt:lpstr>
      <vt:lpstr>Elijah Cummings Quote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Gray</dc:creator>
  <cp:lastModifiedBy>Jeremy Johnson-Miller</cp:lastModifiedBy>
  <cp:revision>9</cp:revision>
  <dcterms:created xsi:type="dcterms:W3CDTF">2023-06-22T17:12:19Z</dcterms:created>
  <dcterms:modified xsi:type="dcterms:W3CDTF">2024-07-31T13:05:05Z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0x010100B47310F3A6F3B2488DEF84DE28650708</vt:lpwstr>
  </property>
  <property fmtid="{D5CDD505-2E9C-101B-9397-08002B2CF9AE}" pid="3" name="MediaServiceImageTags">
    <vt:lpwstr/>
  </property>
</Properties>
</file>