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654" r:id="rId4"/>
    <p:sldId id="659" r:id="rId5"/>
    <p:sldId id="660" r:id="rId6"/>
    <p:sldId id="656" r:id="rId7"/>
    <p:sldId id="672" r:id="rId8"/>
    <p:sldId id="673" r:id="rId9"/>
    <p:sldId id="664" r:id="rId10"/>
    <p:sldId id="674" r:id="rId11"/>
    <p:sldId id="675" r:id="rId12"/>
    <p:sldId id="545" r:id="rId13"/>
    <p:sldId id="653" r:id="rId14"/>
    <p:sldId id="658" r:id="rId15"/>
    <p:sldId id="682" r:id="rId16"/>
    <p:sldId id="683" r:id="rId17"/>
    <p:sldId id="286" r:id="rId18"/>
    <p:sldId id="676" r:id="rId19"/>
    <p:sldId id="282" r:id="rId20"/>
    <p:sldId id="680" r:id="rId21"/>
    <p:sldId id="677" r:id="rId22"/>
    <p:sldId id="679" r:id="rId23"/>
    <p:sldId id="629" r:id="rId24"/>
    <p:sldId id="678" r:id="rId25"/>
    <p:sldId id="65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CAE3"/>
    <a:srgbClr val="193326"/>
    <a:srgbClr val="CD8662"/>
    <a:srgbClr val="8586C4"/>
    <a:srgbClr val="B48179"/>
    <a:srgbClr val="B5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4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5FEF9-FE38-4891-89A3-722B10A2FC4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5486F-7BA2-4431-8280-D9FC42922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25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486F-7BA2-4431-8280-D9FC42922B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35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Repair and Maintenance of </a:t>
            </a:r>
            <a:r>
              <a:rPr lang="en-US" sz="1200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1.7 mile </a:t>
            </a: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boardwalk and ATV Trail in Tununak</a:t>
            </a:r>
            <a:r>
              <a:rPr lang="en-US" sz="1200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that connects Tununak to Toksook Bay</a:t>
            </a:r>
            <a:r>
              <a:rPr lang="en-US" sz="1200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with </a:t>
            </a:r>
            <a:r>
              <a:rPr lang="en-US" sz="1200" kern="100" dirty="0" err="1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geoblocks</a:t>
            </a:r>
            <a:r>
              <a:rPr lang="en-US" sz="1200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  <a:endParaRPr lang="en-US" sz="1200" b="1" kern="100" dirty="0">
              <a:effectLst/>
              <a:latin typeface="+mj-lt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  <a:p>
            <a:endParaRPr lang="en-US" altLang="en-US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r>
              <a:rPr lang="en-US" altLang="en-US" dirty="0">
                <a:latin typeface="Arial" panose="020B0604020202020204" pitchFamily="34" charset="0"/>
                <a:ea typeface="MS PGothic" panose="020B0600070205080204" pitchFamily="34" charset="-128"/>
              </a:rPr>
              <a:t>Program Partners – Federal Highway Administration, Bureau of Indian Affairs, Alaska Department of Transportation and Public Facilities, The united States Corps of Engineers.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5486F-7BA2-4431-8280-D9FC42922B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479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Repair and Maintenance of </a:t>
            </a:r>
            <a:r>
              <a:rPr lang="en-US" sz="1200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1.7 mile </a:t>
            </a: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boardwalk and ATV Trail in Tununak</a:t>
            </a:r>
            <a:r>
              <a:rPr lang="en-US" sz="1200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that connects Tununak to Toksook Bay</a:t>
            </a:r>
            <a:r>
              <a:rPr lang="en-US" sz="1200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with </a:t>
            </a:r>
            <a:r>
              <a:rPr lang="en-US" sz="1200" kern="100" dirty="0" err="1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geoblocks</a:t>
            </a:r>
            <a:r>
              <a:rPr lang="en-US" sz="1200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  <a:endParaRPr lang="en-US" sz="1200" b="1" kern="100" dirty="0">
              <a:effectLst/>
              <a:latin typeface="+mj-lt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  <a:p>
            <a:endParaRPr lang="en-US" altLang="en-US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r>
              <a:rPr lang="en-US" altLang="en-US" dirty="0">
                <a:latin typeface="Arial" panose="020B0604020202020204" pitchFamily="34" charset="0"/>
                <a:ea typeface="MS PGothic" panose="020B0600070205080204" pitchFamily="34" charset="-128"/>
              </a:rPr>
              <a:t>Program Partners – Federal Highway Administration, Bureau of Indian Affairs, Alaska Department of Transportation and Public Facilities, The united States Corps of Engineers.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5486F-7BA2-4431-8280-D9FC42922B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395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3800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2020-Present Projects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3800" kern="100" dirty="0">
              <a:latin typeface="+mj-lt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3800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Current status of where these projects are at in award process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3400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Developing resource that can be looked 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5486F-7BA2-4431-8280-D9FC42922B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790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5486F-7BA2-4431-8280-D9FC42922B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41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5486F-7BA2-4431-8280-D9FC42922B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759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486F-7BA2-4431-8280-D9FC42922B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47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Planning, maintenance and improvements, gap funding, funding to meet non-federal match requirements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486F-7BA2-4431-8280-D9FC42922B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94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486F-7BA2-4431-8280-D9FC42922B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77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486F-7BA2-4431-8280-D9FC42922B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37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Commission’s Mission in Alaska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486F-7BA2-4431-8280-D9FC42922B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76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  <a:p>
            <a:r>
              <a:rPr lang="en-US" b="0" dirty="0">
                <a:latin typeface="+mj-lt"/>
              </a:rPr>
              <a:t>How many have heard or interacted with your Commission? </a:t>
            </a:r>
          </a:p>
          <a:p>
            <a:endParaRPr lang="en-US" b="0" dirty="0">
              <a:latin typeface="+mj-lt"/>
            </a:endParaRPr>
          </a:p>
          <a:p>
            <a:endParaRPr lang="en-US" b="0" dirty="0">
              <a:latin typeface="+mj-lt"/>
            </a:endParaRPr>
          </a:p>
          <a:p>
            <a:endParaRPr lang="en-US" b="0" dirty="0">
              <a:latin typeface="+mj-lt"/>
            </a:endParaRPr>
          </a:p>
          <a:p>
            <a:r>
              <a:rPr lang="en-US" b="0" dirty="0">
                <a:latin typeface="+mj-lt"/>
              </a:rPr>
              <a:t>Based off existing blueprint –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Only state-based regional commission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486F-7BA2-4431-8280-D9FC42922B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Why only one Commission in Alaska? Geography we cover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486F-7BA2-4431-8280-D9FC42922B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57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Climate diversity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486F-7BA2-4431-8280-D9FC42922B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8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Existing Assets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486F-7BA2-4431-8280-D9FC42922B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35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Factors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486F-7BA2-4431-8280-D9FC42922B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04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Transportation Program Specifics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486F-7BA2-4431-8280-D9FC42922B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6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9E7AB-33DC-5AFB-E47C-D1AD760F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1AD335-30B9-61D9-07B5-4B12C6CE0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43A64-4208-80BF-8697-2802681C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196C-8AFE-44DB-AF6C-D11707D9604E}" type="datetime1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77E46-E528-14DD-09F3-63094913D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F7351-74E1-9791-35C3-8C2372372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24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A7235-FCC2-7531-55FE-AF472B046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8FFB-35A8-72DD-FA9F-975472011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6B419-2DCB-0BFE-2546-8EA9BB07E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3F97-ABD7-4F4F-80C1-FF227871DD83}" type="datetime1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DFDAC-9E98-723D-98F8-5BF789A36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84B0B-C476-22E3-E481-1DCCC1B8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49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F48B7-FAA3-54D9-4EE1-E0141B455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9512C9-EDD4-39F8-5CE5-07ED9268D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E7FE-6362-C8CE-3B02-3046F62A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5AD80-5BAE-4EA6-AA26-9ACDD90F0555}" type="datetime1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2A5D7-745B-8875-6E2A-A77F9EAE6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83946-42AD-F98A-C288-C5D555DC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50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9E7AB-33DC-5AFB-E47C-D1AD760F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1AD335-30B9-61D9-07B5-4B12C6CE0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43A64-4208-80BF-8697-2802681C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05B-DCCA-451D-BCC7-5B373F0D8127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77E46-E528-14DD-09F3-63094913D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F7351-74E1-9791-35C3-8C2372372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19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8DCD0-F9F4-B98F-30BC-CEA9A9A72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BF3CF-1513-3C21-C16E-4BD177773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523E7-5C14-7B43-EF92-E3F459FCB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05B-DCCA-451D-BCC7-5B373F0D8127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834AB-C585-973A-029A-523A7A74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54565-1B96-9054-B746-BEAACD56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22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57109-942B-785E-E9E7-01FEDC686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7FF1D-9B43-6457-65AA-803AA8D3E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3D823-B255-4D23-F796-1B9AFED02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05B-DCCA-451D-BCC7-5B373F0D8127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38EFC-2163-22E3-F136-D349C15EE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60EAD-6E27-322D-9145-43ECCE34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67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7F872-4CE1-7453-8CE6-4ED776AA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67D9C-F526-28D5-3C98-7865089B8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94374-2B85-6BEF-3251-1DD374323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40A8D-9F44-9993-6BAF-F4B220A6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05B-DCCA-451D-BCC7-5B373F0D8127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7F413-C13A-A230-C865-BC264AAD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6FD20-8393-8C70-1B00-3FC50908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33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14AD-EC82-6FF3-E8A0-6C681727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2BDAA-07B0-7E29-62BB-AEFA78344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FCE1B-6CD7-1E8E-304E-D79B871FB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09B16-6C99-7C39-771F-6F2EE6296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F0DC9-A288-211C-365B-91DC55649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C1634B-46BF-586C-A829-215C2A81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05B-DCCA-451D-BCC7-5B373F0D8127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AC8E67-F315-CA70-3459-1FFD0669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63895A-9612-CF90-23FA-06391C4F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86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C838-838C-4154-664B-E703EBFE0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4AB2C-ADA8-A49B-2231-6CE0F9A5A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05B-DCCA-451D-BCC7-5B373F0D8127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14CCBF-C7A4-C1B8-9C0F-4CF023B6F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88E6F-05B1-4D3B-79E4-EF334386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73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4B1657-A4B4-461C-08E9-992AD5872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05B-DCCA-451D-BCC7-5B373F0D8127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CBD67-84C2-522C-E042-644A3B946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5C2F9-4829-A13B-18CE-8AE68D7C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96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8AF-BB2C-CBC7-1272-B9ADE2E56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524BB-16F8-CE71-0877-2A3789206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839B5-FBF7-8489-171F-66D4E3E0E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9DEFC-9E7E-D605-C5B9-A9C7F952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05B-DCCA-451D-BCC7-5B373F0D8127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7956F-E3F9-9E44-0B23-4692B8575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38DE0-E6E9-C24D-B3A1-2AC775F5D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68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8DCD0-F9F4-B98F-30BC-CEA9A9A72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BF3CF-1513-3C21-C16E-4BD177773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523E7-5C14-7B43-EF92-E3F459FCB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4A06-5A7A-4535-9012-848E253C4D41}" type="datetime1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834AB-C585-973A-029A-523A7A74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54565-1B96-9054-B746-BEAACD56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4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BAF07-7100-047F-D1E7-0744C3BA0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B9EDCD-E2F6-F798-8E31-DA0138AED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A3F5F-2AE4-9459-962C-DC37D2D0D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EA385-D51A-A65C-A8DA-61309A10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05B-DCCA-451D-BCC7-5B373F0D8127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51787-D7C8-9B7D-9D8F-102CB3EDC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0FC2D-26C7-3C13-BE75-168B703E1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30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A7235-FCC2-7531-55FE-AF472B046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8FFB-35A8-72DD-FA9F-975472011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6B419-2DCB-0BFE-2546-8EA9BB07E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05B-DCCA-451D-BCC7-5B373F0D8127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DFDAC-9E98-723D-98F8-5BF789A36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84B0B-C476-22E3-E481-1DCCC1B8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52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F48B7-FAA3-54D9-4EE1-E0141B455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9512C9-EDD4-39F8-5CE5-07ED9268D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E7FE-6362-C8CE-3B02-3046F62A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05B-DCCA-451D-BCC7-5B373F0D8127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2A5D7-745B-8875-6E2A-A77F9EAE6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83946-42AD-F98A-C288-C5D555DC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77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57109-942B-785E-E9E7-01FEDC686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7FF1D-9B43-6457-65AA-803AA8D3E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3D823-B255-4D23-F796-1B9AFED02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5543-C461-49FC-B675-513B19D33E41}" type="datetime1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38EFC-2163-22E3-F136-D349C15EE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60EAD-6E27-322D-9145-43ECCE34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1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7F872-4CE1-7453-8CE6-4ED776AA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67D9C-F526-28D5-3C98-7865089B8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94374-2B85-6BEF-3251-1DD374323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40A8D-9F44-9993-6BAF-F4B220A6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15F3-CEB3-4E70-8080-00C28F0E64D6}" type="datetime1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7F413-C13A-A230-C865-BC264AAD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6FD20-8393-8C70-1B00-3FC50908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7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14AD-EC82-6FF3-E8A0-6C681727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2BDAA-07B0-7E29-62BB-AEFA78344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FCE1B-6CD7-1E8E-304E-D79B871FB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09B16-6C99-7C39-771F-6F2EE6296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F0DC9-A288-211C-365B-91DC55649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C1634B-46BF-586C-A829-215C2A81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F9EB-4751-47EF-9795-607CC82C2BDE}" type="datetime1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AC8E67-F315-CA70-3459-1FFD0669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63895A-9612-CF90-23FA-06391C4F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4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C838-838C-4154-664B-E703EBFE0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4AB2C-ADA8-A49B-2231-6CE0F9A5A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DCFE-D370-41A4-B8AD-D9FBDB41C0EB}" type="datetime1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14CCBF-C7A4-C1B8-9C0F-4CF023B6F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88E6F-05B1-4D3B-79E4-EF334386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24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4B1657-A4B4-461C-08E9-992AD5872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0A8E-9E97-432F-9C4E-50B56ACDC6C6}" type="datetime1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CBD67-84C2-522C-E042-644A3B946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5C2F9-4829-A13B-18CE-8AE68D7C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36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8AF-BB2C-CBC7-1272-B9ADE2E56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524BB-16F8-CE71-0877-2A3789206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839B5-FBF7-8489-171F-66D4E3E0E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9DEFC-9E7E-D605-C5B9-A9C7F952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6C08-757C-45E8-8478-E8B6FF9CC087}" type="datetime1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7956F-E3F9-9E44-0B23-4692B8575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38DE0-E6E9-C24D-B3A1-2AC775F5D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9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BAF07-7100-047F-D1E7-0744C3BA0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B9EDCD-E2F6-F798-8E31-DA0138AED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A3F5F-2AE4-9459-962C-DC37D2D0D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EA385-D51A-A65C-A8DA-61309A10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808AE-6C17-4FB3-B7A7-D85F785F9EAE}" type="datetime1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51787-D7C8-9B7D-9D8F-102CB3EDC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0FC2D-26C7-3C13-BE75-168B703E1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1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8B180-44C6-9520-6C58-4D6E89B90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C64F0-91C2-0604-1541-EEC6DEB5B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288DE-22E8-C2E2-CD5B-6A14FCBDC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C96A-B3D6-4F0D-A32B-098B6292BF2C}" type="datetime1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35A6D-BA9C-C6D7-C1D9-F338F5737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BA6C3-B976-784C-9B95-C59083FC2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7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8B180-44C6-9520-6C58-4D6E89B90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C64F0-91C2-0604-1541-EEC6DEB5B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288DE-22E8-C2E2-CD5B-6A14FCBDC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E005B-DCCA-451D-BCC7-5B373F0D8127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35A6D-BA9C-C6D7-C1D9-F338F5737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BA6C3-B976-784C-9B95-C59083FC2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C346A-69DA-4866-936F-95A88E100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74.png"/><Relationship Id="rId3" Type="http://schemas.openxmlformats.org/officeDocument/2006/relationships/image" Target="../media/image7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75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hyperlink" Target="mailto:nnavio@denali.gov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7CD9AEAA-F55A-3470-5DE7-850AC233F5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5" y="153285"/>
            <a:ext cx="11688162" cy="6238556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099E97-06D5-0064-83A9-9C04B3AB77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25341" y="6163582"/>
            <a:ext cx="12208894" cy="393205"/>
          </a:xfrm>
          <a:prstGeom prst="rect">
            <a:avLst/>
          </a:prstGeom>
          <a:solidFill>
            <a:srgbClr val="8586C4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D1364C3-4BBB-03DB-9FDC-A8C380C82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330" y="5724372"/>
            <a:ext cx="2678750" cy="495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93326"/>
                </a:solidFill>
                <a:latin typeface="+mj-lt"/>
              </a:rPr>
              <a:t> 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36319B4-380B-73B5-5A6A-BED605DAB50F}"/>
              </a:ext>
            </a:extLst>
          </p:cNvPr>
          <p:cNvSpPr txBox="1">
            <a:spLocks/>
          </p:cNvSpPr>
          <p:nvPr/>
        </p:nvSpPr>
        <p:spPr>
          <a:xfrm>
            <a:off x="5438330" y="5280707"/>
            <a:ext cx="2678750" cy="495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193326"/>
                </a:solidFill>
                <a:latin typeface="+mj-lt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1FB47C-4109-5655-295D-2A9E169587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00038" y="-13595"/>
            <a:ext cx="13261650" cy="607027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DD029B-05FA-6345-1662-C83C9AA8908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73755" y="2239683"/>
            <a:ext cx="11044490" cy="1563713"/>
            <a:chOff x="765534" y="1709715"/>
            <a:chExt cx="11044490" cy="1563713"/>
          </a:xfrm>
        </p:grpSpPr>
        <p:pic>
          <p:nvPicPr>
            <p:cNvPr id="13" name="Picture 12" descr="A metal bridge over a body of water&#10;&#10;Description automatically generated">
              <a:extLst>
                <a:ext uri="{FF2B5EF4-FFF2-40B4-BE49-F238E27FC236}">
                  <a16:creationId xmlns:a16="http://schemas.microsoft.com/office/drawing/2014/main" id="{30F4BCF3-225E-A041-C356-A514CB7F34F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7804" y="1734263"/>
              <a:ext cx="2052220" cy="1539165"/>
            </a:xfrm>
            <a:prstGeom prst="rect">
              <a:avLst/>
            </a:prstGeom>
          </p:spPr>
        </p:pic>
        <p:pic>
          <p:nvPicPr>
            <p:cNvPr id="15" name="Picture 14" descr="Long shot of a bridge&#10;&#10;Description automatically generated">
              <a:extLst>
                <a:ext uri="{FF2B5EF4-FFF2-40B4-BE49-F238E27FC236}">
                  <a16:creationId xmlns:a16="http://schemas.microsoft.com/office/drawing/2014/main" id="{2750D4DB-5256-9ADD-1982-7DD598E5D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627" y="1735651"/>
              <a:ext cx="2003062" cy="150229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47BA0F-EA8D-CAB2-E483-7E784202F1D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20750"/>
            <a:stretch/>
          </p:blipFill>
          <p:spPr>
            <a:xfrm>
              <a:off x="765534" y="1709715"/>
              <a:ext cx="2003062" cy="15152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C82AEB7-002B-9574-171C-9514655F310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07127" y="1735650"/>
              <a:ext cx="2299067" cy="15308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0F2DB9-0ABE-5777-26C1-16643B95BF5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3298" y="1735651"/>
              <a:ext cx="2052220" cy="1530841"/>
            </a:xfrm>
            <a:prstGeom prst="rect">
              <a:avLst/>
            </a:prstGeom>
          </p:spPr>
        </p:pic>
      </p:grp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D96139-90FC-8CD6-BCBC-8E926A12A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700" y="5034817"/>
            <a:ext cx="1680341" cy="1686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45A024-B8CA-C912-2834-72256EE99E03}"/>
              </a:ext>
            </a:extLst>
          </p:cNvPr>
          <p:cNvSpPr txBox="1"/>
          <p:nvPr/>
        </p:nvSpPr>
        <p:spPr>
          <a:xfrm>
            <a:off x="520241" y="5351642"/>
            <a:ext cx="61053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193326"/>
                </a:solidFill>
                <a:latin typeface="Calibri Light" panose="020F0302020204030204"/>
              </a:rPr>
              <a:t>July 31,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332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NADO 2024 Regional Transportation Conference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F309A-FC21-2C11-17C2-CFE9F9392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1</a:t>
            </a:fld>
            <a:endParaRPr lang="en-US"/>
          </a:p>
        </p:txBody>
      </p:sp>
      <p:sp>
        <p:nvSpPr>
          <p:cNvPr id="18" name="Title 8">
            <a:extLst>
              <a:ext uri="{FF2B5EF4-FFF2-40B4-BE49-F238E27FC236}">
                <a16:creationId xmlns:a16="http://schemas.microsoft.com/office/drawing/2014/main" id="{8C92688A-FE95-FF25-E691-9F374853C6DF}"/>
              </a:ext>
            </a:extLst>
          </p:cNvPr>
          <p:cNvSpPr txBox="1">
            <a:spLocks/>
          </p:cNvSpPr>
          <p:nvPr/>
        </p:nvSpPr>
        <p:spPr>
          <a:xfrm>
            <a:off x="520241" y="4308496"/>
            <a:ext cx="10602386" cy="1213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193326"/>
                </a:solidFill>
              </a:rPr>
              <a:t>Planes, Boats, and Automobiles: Denali Commission’s Transportation Program </a:t>
            </a:r>
          </a:p>
        </p:txBody>
      </p:sp>
    </p:spTree>
    <p:extLst>
      <p:ext uri="{BB962C8B-B14F-4D97-AF65-F5344CB8AC3E}">
        <p14:creationId xmlns:p14="http://schemas.microsoft.com/office/powerpoint/2010/main" val="37964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E6AF-DB42-E8F8-12B0-41547586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736" y="94867"/>
            <a:ext cx="326283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193326"/>
                </a:solidFill>
                <a:ea typeface="+mn-ea"/>
                <a:cs typeface="+mn-cs"/>
              </a:rPr>
              <a:t>Variety of Solutions </a:t>
            </a:r>
            <a:endParaRPr lang="en-US" sz="2800" b="1" dirty="0">
              <a:solidFill>
                <a:srgbClr val="19332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F7C1D-BB33-8A15-E94F-D7F9F4A4B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4104" y="1197193"/>
            <a:ext cx="3547129" cy="297807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+mj-lt"/>
              </a:rPr>
              <a:t>Air Travel </a:t>
            </a:r>
          </a:p>
          <a:p>
            <a:r>
              <a:rPr lang="en-US" dirty="0">
                <a:latin typeface="+mj-lt"/>
              </a:rPr>
              <a:t>Gravel roads</a:t>
            </a:r>
          </a:p>
          <a:p>
            <a:r>
              <a:rPr lang="en-US" dirty="0">
                <a:latin typeface="+mj-lt"/>
              </a:rPr>
              <a:t>Waterfront improvements</a:t>
            </a:r>
          </a:p>
          <a:p>
            <a:r>
              <a:rPr lang="en-US" dirty="0">
                <a:latin typeface="+mj-lt"/>
              </a:rPr>
              <a:t>Seasonal uses </a:t>
            </a:r>
          </a:p>
          <a:p>
            <a:pPr lvl="1"/>
            <a:r>
              <a:rPr lang="en-US" dirty="0">
                <a:latin typeface="+mj-lt"/>
              </a:rPr>
              <a:t>Ice roads </a:t>
            </a:r>
          </a:p>
          <a:p>
            <a:pPr lvl="1"/>
            <a:r>
              <a:rPr lang="en-US" dirty="0">
                <a:latin typeface="+mj-lt"/>
              </a:rPr>
              <a:t>Winter and snowmachine trails </a:t>
            </a:r>
          </a:p>
          <a:p>
            <a:pPr lvl="1"/>
            <a:r>
              <a:rPr lang="en-US" dirty="0">
                <a:latin typeface="+mj-lt"/>
              </a:rPr>
              <a:t>ATV Routes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FF1812-27B8-F9B4-1185-C012DE724D63}"/>
              </a:ext>
            </a:extLst>
          </p:cNvPr>
          <p:cNvSpPr/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615E28E-B2CF-E77D-1531-B95C1AF0A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33" y="5456883"/>
            <a:ext cx="899348" cy="90272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615555-F62E-E944-A705-F641D925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87088-44D8-63A0-C4F0-52F672D53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04"/>
          <a:stretch/>
        </p:blipFill>
        <p:spPr>
          <a:xfrm>
            <a:off x="6837035" y="4152912"/>
            <a:ext cx="3547129" cy="2184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2552F2-CDC1-4FEB-C755-556E8E3C36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15"/>
          <a:stretch/>
        </p:blipFill>
        <p:spPr>
          <a:xfrm>
            <a:off x="3233654" y="2232632"/>
            <a:ext cx="4857312" cy="165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4581E0-E6AD-9061-4227-D481F11B7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91" y="1611613"/>
            <a:ext cx="2611514" cy="32980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89E6E-8521-CBCF-2DF8-6718F53B78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629" b="2343"/>
          <a:stretch/>
        </p:blipFill>
        <p:spPr>
          <a:xfrm>
            <a:off x="3394249" y="299143"/>
            <a:ext cx="3442786" cy="1782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BB800-BD39-CFF4-1B6B-C2724DDBAD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043" y="4102268"/>
            <a:ext cx="3330685" cy="25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65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A18635-B3D4-459C-AE66-944072CF3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0" b="1020"/>
          <a:stretch/>
        </p:blipFill>
        <p:spPr>
          <a:xfrm>
            <a:off x="3781325" y="1045900"/>
            <a:ext cx="8156393" cy="5295796"/>
          </a:xfrm>
          <a:ln w="190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4471C0-B1B6-8444-D23A-381F38191A29}"/>
              </a:ext>
            </a:extLst>
          </p:cNvPr>
          <p:cNvSpPr txBox="1"/>
          <p:nvPr/>
        </p:nvSpPr>
        <p:spPr>
          <a:xfrm>
            <a:off x="3877230" y="1139253"/>
            <a:ext cx="3452639" cy="27699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193326"/>
                </a:solidFill>
                <a:latin typeface="+mj-lt"/>
              </a:rPr>
              <a:t>Investments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93326"/>
                </a:solidFill>
                <a:latin typeface="+mj-lt"/>
              </a:rPr>
              <a:t>$1.7 billion invested in over 230 communities over 25 years – In form of Grants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193326"/>
                </a:solidFill>
                <a:latin typeface="+mj-lt"/>
              </a:rPr>
              <a:t>Needs-based priority lists </a:t>
            </a:r>
            <a:r>
              <a:rPr lang="en-US" sz="1400" dirty="0">
                <a:solidFill>
                  <a:srgbClr val="193326"/>
                </a:solidFill>
                <a:latin typeface="+mj-lt"/>
              </a:rPr>
              <a:t>and </a:t>
            </a:r>
            <a:r>
              <a:rPr lang="en-US" sz="1400" b="1" dirty="0">
                <a:solidFill>
                  <a:srgbClr val="193326"/>
                </a:solidFill>
                <a:latin typeface="+mj-lt"/>
              </a:rPr>
              <a:t>competitive funding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93326"/>
                </a:solidFill>
                <a:latin typeface="+mj-lt"/>
              </a:rPr>
              <a:t>Complement, but not duplicate the work of other Federal and State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93326"/>
                </a:solidFill>
                <a:latin typeface="+mj-lt"/>
              </a:rPr>
              <a:t>Includes maintaining, sustaining, and protecting existing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93326"/>
                </a:solidFill>
                <a:latin typeface="+mj-lt"/>
              </a:rPr>
              <a:t>Partnerships to leverage or unlock future funding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3D87E-5539-0B6B-BCCF-3C2783BF538C}"/>
              </a:ext>
            </a:extLst>
          </p:cNvPr>
          <p:cNvSpPr/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E345E6-3298-FB89-3C84-F6D22B89285A}"/>
              </a:ext>
            </a:extLst>
          </p:cNvPr>
          <p:cNvSpPr txBox="1"/>
          <p:nvPr/>
        </p:nvSpPr>
        <p:spPr>
          <a:xfrm>
            <a:off x="1698171" y="94501"/>
            <a:ext cx="91738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193326"/>
                </a:solidFill>
                <a:latin typeface="+mj-lt"/>
                <a:ea typeface="+mn-ea"/>
                <a:cs typeface="+mn-cs"/>
              </a:rPr>
              <a:t>Commission’s Role &amp; Investments</a:t>
            </a:r>
            <a:endParaRPr lang="en-US" sz="4400" dirty="0">
              <a:solidFill>
                <a:srgbClr val="7030A0"/>
              </a:solidFill>
              <a:latin typeface="+mj-lt"/>
              <a:ea typeface="Segoe UI Black" panose="020B0A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92384A-7A21-63FE-35AC-77EF24BCF553}"/>
              </a:ext>
            </a:extLst>
          </p:cNvPr>
          <p:cNvGrpSpPr/>
          <p:nvPr/>
        </p:nvGrpSpPr>
        <p:grpSpPr>
          <a:xfrm>
            <a:off x="254282" y="932734"/>
            <a:ext cx="5622371" cy="5240636"/>
            <a:chOff x="7573347" y="1238998"/>
            <a:chExt cx="5622371" cy="52406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85EF898-20FF-7809-FF71-8A72292DEFC6}"/>
                </a:ext>
              </a:extLst>
            </p:cNvPr>
            <p:cNvGrpSpPr/>
            <p:nvPr/>
          </p:nvGrpSpPr>
          <p:grpSpPr>
            <a:xfrm>
              <a:off x="7605020" y="1710871"/>
              <a:ext cx="5590698" cy="4768763"/>
              <a:chOff x="452962" y="1616885"/>
              <a:chExt cx="6807282" cy="5065473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770FE66-4690-E198-0303-0DDAE6568D91}"/>
                  </a:ext>
                </a:extLst>
              </p:cNvPr>
              <p:cNvSpPr/>
              <p:nvPr/>
            </p:nvSpPr>
            <p:spPr>
              <a:xfrm>
                <a:off x="457199" y="1616886"/>
                <a:ext cx="3931361" cy="489849"/>
              </a:xfrm>
              <a:prstGeom prst="roundRect">
                <a:avLst>
                  <a:gd name="adj" fmla="val 10000"/>
                </a:avLst>
              </a:pr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96D18C8-0184-6D92-9755-95DADC941FEA}"/>
                  </a:ext>
                </a:extLst>
              </p:cNvPr>
              <p:cNvSpPr/>
              <p:nvPr/>
            </p:nvSpPr>
            <p:spPr>
              <a:xfrm>
                <a:off x="1044219" y="1616885"/>
                <a:ext cx="6216025" cy="489849"/>
              </a:xfrm>
              <a:custGeom>
                <a:avLst/>
                <a:gdLst>
                  <a:gd name="connsiteX0" fmla="*/ 0 w 6216025"/>
                  <a:gd name="connsiteY0" fmla="*/ 0 h 489849"/>
                  <a:gd name="connsiteX1" fmla="*/ 6216025 w 6216025"/>
                  <a:gd name="connsiteY1" fmla="*/ 0 h 489849"/>
                  <a:gd name="connsiteX2" fmla="*/ 6216025 w 6216025"/>
                  <a:gd name="connsiteY2" fmla="*/ 489849 h 489849"/>
                  <a:gd name="connsiteX3" fmla="*/ 0 w 6216025"/>
                  <a:gd name="connsiteY3" fmla="*/ 489849 h 489849"/>
                  <a:gd name="connsiteX4" fmla="*/ 0 w 6216025"/>
                  <a:gd name="connsiteY4" fmla="*/ 0 h 48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6025" h="489849">
                    <a:moveTo>
                      <a:pt x="0" y="0"/>
                    </a:moveTo>
                    <a:lnTo>
                      <a:pt x="6216025" y="0"/>
                    </a:lnTo>
                    <a:lnTo>
                      <a:pt x="6216025" y="489849"/>
                    </a:lnTo>
                    <a:lnTo>
                      <a:pt x="0" y="489849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842" tIns="51842" rIns="51842" bIns="51842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 dirty="0">
                    <a:solidFill>
                      <a:schemeClr val="accent3">
                        <a:lumMod val="50000"/>
                      </a:schemeClr>
                    </a:solidFill>
                    <a:latin typeface="Khmer UI" panose="020B0502040204020203" pitchFamily="34" charset="0"/>
                    <a:cs typeface="Khmer UI" panose="020B0502040204020203" pitchFamily="34" charset="0"/>
                  </a:rPr>
                  <a:t>Energy</a:t>
                </a:r>
                <a:endParaRPr lang="en-US" sz="1600" kern="1200" dirty="0">
                  <a:solidFill>
                    <a:schemeClr val="accent3">
                      <a:lumMod val="50000"/>
                    </a:schemeClr>
                  </a:solidFill>
                  <a:latin typeface="Khmer UI" panose="020B0502040204020203" pitchFamily="34" charset="0"/>
                  <a:cs typeface="Khmer UI" panose="020B0502040204020203" pitchFamily="34" charset="0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6F028F9-21AE-9D8A-91BB-AD0ED3EA93A0}"/>
                  </a:ext>
                </a:extLst>
              </p:cNvPr>
              <p:cNvSpPr/>
              <p:nvPr/>
            </p:nvSpPr>
            <p:spPr>
              <a:xfrm>
                <a:off x="452962" y="2257905"/>
                <a:ext cx="3935598" cy="489849"/>
              </a:xfrm>
              <a:prstGeom prst="roundRect">
                <a:avLst>
                  <a:gd name="adj" fmla="val 10000"/>
                </a:avLst>
              </a:pr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 14" descr="Medical">
                <a:extLst>
                  <a:ext uri="{FF2B5EF4-FFF2-40B4-BE49-F238E27FC236}">
                    <a16:creationId xmlns:a16="http://schemas.microsoft.com/office/drawing/2014/main" id="{18A60405-31B4-8D7A-8CD3-F1580A3EF70E}"/>
                  </a:ext>
                </a:extLst>
              </p:cNvPr>
              <p:cNvSpPr/>
              <p:nvPr/>
            </p:nvSpPr>
            <p:spPr>
              <a:xfrm>
                <a:off x="481926" y="2243927"/>
                <a:ext cx="516321" cy="516321"/>
              </a:xfrm>
              <a:prstGeom prst="rect">
                <a:avLst/>
              </a:prstGeom>
              <a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457FBEB-AB65-7C04-CA1A-3604F60ABB7A}"/>
                  </a:ext>
                </a:extLst>
              </p:cNvPr>
              <p:cNvSpPr/>
              <p:nvPr/>
            </p:nvSpPr>
            <p:spPr>
              <a:xfrm>
                <a:off x="1044219" y="2268607"/>
                <a:ext cx="6216025" cy="489849"/>
              </a:xfrm>
              <a:custGeom>
                <a:avLst/>
                <a:gdLst>
                  <a:gd name="connsiteX0" fmla="*/ 0 w 6216025"/>
                  <a:gd name="connsiteY0" fmla="*/ 0 h 489849"/>
                  <a:gd name="connsiteX1" fmla="*/ 6216025 w 6216025"/>
                  <a:gd name="connsiteY1" fmla="*/ 0 h 489849"/>
                  <a:gd name="connsiteX2" fmla="*/ 6216025 w 6216025"/>
                  <a:gd name="connsiteY2" fmla="*/ 489849 h 489849"/>
                  <a:gd name="connsiteX3" fmla="*/ 0 w 6216025"/>
                  <a:gd name="connsiteY3" fmla="*/ 489849 h 489849"/>
                  <a:gd name="connsiteX4" fmla="*/ 0 w 6216025"/>
                  <a:gd name="connsiteY4" fmla="*/ 0 h 48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6025" h="489849">
                    <a:moveTo>
                      <a:pt x="0" y="0"/>
                    </a:moveTo>
                    <a:lnTo>
                      <a:pt x="6216025" y="0"/>
                    </a:lnTo>
                    <a:lnTo>
                      <a:pt x="6216025" y="489849"/>
                    </a:lnTo>
                    <a:lnTo>
                      <a:pt x="0" y="4898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842" tIns="51842" rIns="51842" bIns="51842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 dirty="0">
                    <a:solidFill>
                      <a:schemeClr val="accent3">
                        <a:lumMod val="50000"/>
                      </a:schemeClr>
                    </a:solidFill>
                    <a:latin typeface="Khmer UI" panose="020B0502040204020203" pitchFamily="34" charset="0"/>
                    <a:cs typeface="Khmer UI" panose="020B0502040204020203" pitchFamily="34" charset="0"/>
                  </a:rPr>
                  <a:t>Health Facilities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C0739B0-5760-2D08-CCBA-354C4868C748}"/>
                  </a:ext>
                </a:extLst>
              </p:cNvPr>
              <p:cNvSpPr/>
              <p:nvPr/>
            </p:nvSpPr>
            <p:spPr>
              <a:xfrm>
                <a:off x="457199" y="2881968"/>
                <a:ext cx="3935598" cy="489849"/>
              </a:xfrm>
              <a:prstGeom prst="roundRect">
                <a:avLst>
                  <a:gd name="adj" fmla="val 10000"/>
                </a:avLst>
              </a:prstGeom>
              <a:solidFill>
                <a:srgbClr val="8586C4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Rectangle 17" descr="Car">
                <a:extLst>
                  <a:ext uri="{FF2B5EF4-FFF2-40B4-BE49-F238E27FC236}">
                    <a16:creationId xmlns:a16="http://schemas.microsoft.com/office/drawing/2014/main" id="{C450E70A-71C0-FEF8-98A2-91EDE9BB2DE6}"/>
                  </a:ext>
                </a:extLst>
              </p:cNvPr>
              <p:cNvSpPr/>
              <p:nvPr/>
            </p:nvSpPr>
            <p:spPr>
              <a:xfrm>
                <a:off x="478544" y="2882710"/>
                <a:ext cx="523083" cy="523083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AE82820-D08B-B02E-6806-50BD2B3BCA06}"/>
                  </a:ext>
                </a:extLst>
              </p:cNvPr>
              <p:cNvSpPr/>
              <p:nvPr/>
            </p:nvSpPr>
            <p:spPr>
              <a:xfrm>
                <a:off x="1044219" y="2922324"/>
                <a:ext cx="6216025" cy="489849"/>
              </a:xfrm>
              <a:custGeom>
                <a:avLst/>
                <a:gdLst>
                  <a:gd name="connsiteX0" fmla="*/ 0 w 6216025"/>
                  <a:gd name="connsiteY0" fmla="*/ 0 h 489849"/>
                  <a:gd name="connsiteX1" fmla="*/ 6216025 w 6216025"/>
                  <a:gd name="connsiteY1" fmla="*/ 0 h 489849"/>
                  <a:gd name="connsiteX2" fmla="*/ 6216025 w 6216025"/>
                  <a:gd name="connsiteY2" fmla="*/ 489849 h 489849"/>
                  <a:gd name="connsiteX3" fmla="*/ 0 w 6216025"/>
                  <a:gd name="connsiteY3" fmla="*/ 489849 h 489849"/>
                  <a:gd name="connsiteX4" fmla="*/ 0 w 6216025"/>
                  <a:gd name="connsiteY4" fmla="*/ 0 h 48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6025" h="489849">
                    <a:moveTo>
                      <a:pt x="0" y="0"/>
                    </a:moveTo>
                    <a:lnTo>
                      <a:pt x="6216025" y="0"/>
                    </a:lnTo>
                    <a:lnTo>
                      <a:pt x="6216025" y="489849"/>
                    </a:lnTo>
                    <a:lnTo>
                      <a:pt x="0" y="4898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842" tIns="51842" rIns="51842" bIns="51842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 dirty="0">
                    <a:solidFill>
                      <a:schemeClr val="accent3">
                        <a:lumMod val="50000"/>
                      </a:schemeClr>
                    </a:solidFill>
                    <a:latin typeface="Khmer UI" panose="020B0502040204020203" pitchFamily="34" charset="0"/>
                    <a:cs typeface="Khmer UI" panose="020B0502040204020203" pitchFamily="34" charset="0"/>
                  </a:rPr>
                  <a:t>Transportation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3D1742D4-138D-BA2B-66BE-04BCAFA240CC}"/>
                  </a:ext>
                </a:extLst>
              </p:cNvPr>
              <p:cNvSpPr/>
              <p:nvPr/>
            </p:nvSpPr>
            <p:spPr>
              <a:xfrm>
                <a:off x="457199" y="3546792"/>
                <a:ext cx="3935600" cy="489849"/>
              </a:xfrm>
              <a:prstGeom prst="roundRect">
                <a:avLst>
                  <a:gd name="adj" fmla="val 10000"/>
                </a:avLst>
              </a:pr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20" descr="Home">
                <a:extLst>
                  <a:ext uri="{FF2B5EF4-FFF2-40B4-BE49-F238E27FC236}">
                    <a16:creationId xmlns:a16="http://schemas.microsoft.com/office/drawing/2014/main" id="{813AC5F3-41BD-1E88-6835-96ABDE466C4B}"/>
                  </a:ext>
                </a:extLst>
              </p:cNvPr>
              <p:cNvSpPr/>
              <p:nvPr/>
            </p:nvSpPr>
            <p:spPr>
              <a:xfrm>
                <a:off x="476626" y="3528257"/>
                <a:ext cx="526920" cy="526920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3A4BCF8-359C-1B40-92C7-B0180693CF27}"/>
                  </a:ext>
                </a:extLst>
              </p:cNvPr>
              <p:cNvSpPr/>
              <p:nvPr/>
            </p:nvSpPr>
            <p:spPr>
              <a:xfrm>
                <a:off x="1093577" y="3565327"/>
                <a:ext cx="2940758" cy="489849"/>
              </a:xfrm>
              <a:custGeom>
                <a:avLst/>
                <a:gdLst>
                  <a:gd name="connsiteX0" fmla="*/ 0 w 6216025"/>
                  <a:gd name="connsiteY0" fmla="*/ 0 h 489849"/>
                  <a:gd name="connsiteX1" fmla="*/ 6216025 w 6216025"/>
                  <a:gd name="connsiteY1" fmla="*/ 0 h 489849"/>
                  <a:gd name="connsiteX2" fmla="*/ 6216025 w 6216025"/>
                  <a:gd name="connsiteY2" fmla="*/ 489849 h 489849"/>
                  <a:gd name="connsiteX3" fmla="*/ 0 w 6216025"/>
                  <a:gd name="connsiteY3" fmla="*/ 489849 h 489849"/>
                  <a:gd name="connsiteX4" fmla="*/ 0 w 6216025"/>
                  <a:gd name="connsiteY4" fmla="*/ 0 h 48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6025" h="489849">
                    <a:moveTo>
                      <a:pt x="0" y="0"/>
                    </a:moveTo>
                    <a:lnTo>
                      <a:pt x="6216025" y="0"/>
                    </a:lnTo>
                    <a:lnTo>
                      <a:pt x="6216025" y="489849"/>
                    </a:lnTo>
                    <a:lnTo>
                      <a:pt x="0" y="4898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842" tIns="51842" rIns="51842" bIns="51842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 dirty="0">
                    <a:solidFill>
                      <a:schemeClr val="accent3">
                        <a:lumMod val="50000"/>
                      </a:schemeClr>
                    </a:solidFill>
                    <a:latin typeface="Khmer UI" panose="020B0502040204020203" pitchFamily="34" charset="0"/>
                    <a:cs typeface="Khmer UI" panose="020B0502040204020203" pitchFamily="34" charset="0"/>
                  </a:rPr>
                  <a:t>Village Infrastructure Protection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3C552432-31CE-EEB3-84B9-E12DFE468403}"/>
                  </a:ext>
                </a:extLst>
              </p:cNvPr>
              <p:cNvSpPr/>
              <p:nvPr/>
            </p:nvSpPr>
            <p:spPr>
              <a:xfrm>
                <a:off x="457198" y="4198514"/>
                <a:ext cx="3935600" cy="489849"/>
              </a:xfrm>
              <a:prstGeom prst="roundRect">
                <a:avLst>
                  <a:gd name="adj" fmla="val 10000"/>
                </a:avLst>
              </a:pr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 23" descr="Shower">
                <a:extLst>
                  <a:ext uri="{FF2B5EF4-FFF2-40B4-BE49-F238E27FC236}">
                    <a16:creationId xmlns:a16="http://schemas.microsoft.com/office/drawing/2014/main" id="{3C038EF5-45E3-AEE6-7C47-1440606A17FC}"/>
                  </a:ext>
                </a:extLst>
              </p:cNvPr>
              <p:cNvSpPr/>
              <p:nvPr/>
            </p:nvSpPr>
            <p:spPr>
              <a:xfrm>
                <a:off x="474288" y="4177639"/>
                <a:ext cx="531597" cy="531597"/>
              </a:xfrm>
              <a:prstGeom prst="rect">
                <a:avLst/>
              </a:prstGeom>
              <a:blipFill>
                <a:blip r:embed="rId9" cstate="screen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2536326-C557-8590-B408-89B39D97CA97}"/>
                  </a:ext>
                </a:extLst>
              </p:cNvPr>
              <p:cNvSpPr/>
              <p:nvPr/>
            </p:nvSpPr>
            <p:spPr>
              <a:xfrm>
                <a:off x="1125943" y="4214318"/>
                <a:ext cx="3253173" cy="489849"/>
              </a:xfrm>
              <a:custGeom>
                <a:avLst/>
                <a:gdLst>
                  <a:gd name="connsiteX0" fmla="*/ 0 w 6216025"/>
                  <a:gd name="connsiteY0" fmla="*/ 0 h 489849"/>
                  <a:gd name="connsiteX1" fmla="*/ 6216025 w 6216025"/>
                  <a:gd name="connsiteY1" fmla="*/ 0 h 489849"/>
                  <a:gd name="connsiteX2" fmla="*/ 6216025 w 6216025"/>
                  <a:gd name="connsiteY2" fmla="*/ 489849 h 489849"/>
                  <a:gd name="connsiteX3" fmla="*/ 0 w 6216025"/>
                  <a:gd name="connsiteY3" fmla="*/ 489849 h 489849"/>
                  <a:gd name="connsiteX4" fmla="*/ 0 w 6216025"/>
                  <a:gd name="connsiteY4" fmla="*/ 0 h 48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6025" h="489849">
                    <a:moveTo>
                      <a:pt x="0" y="0"/>
                    </a:moveTo>
                    <a:lnTo>
                      <a:pt x="6216025" y="0"/>
                    </a:lnTo>
                    <a:lnTo>
                      <a:pt x="6216025" y="489849"/>
                    </a:lnTo>
                    <a:lnTo>
                      <a:pt x="0" y="4898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842" tIns="51842" rIns="51842" bIns="51842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 dirty="0">
                    <a:solidFill>
                      <a:schemeClr val="accent3">
                        <a:lumMod val="50000"/>
                      </a:schemeClr>
                    </a:solidFill>
                    <a:latin typeface="Khmer UI" panose="020B0502040204020203" pitchFamily="34" charset="0"/>
                    <a:cs typeface="Khmer UI" panose="020B0502040204020203" pitchFamily="34" charset="0"/>
                  </a:rPr>
                  <a:t>Sanitation and Solid Waste</a:t>
                </a:r>
                <a:endParaRPr lang="en-US" sz="1600" kern="1200" dirty="0">
                  <a:solidFill>
                    <a:schemeClr val="accent3">
                      <a:lumMod val="50000"/>
                    </a:schemeClr>
                  </a:solidFill>
                  <a:latin typeface="Khmer UI" panose="020B0502040204020203" pitchFamily="34" charset="0"/>
                  <a:cs typeface="Khmer UI" panose="020B0502040204020203" pitchFamily="34" charset="0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F6B4AA3-FBDB-B9FE-119B-63E6F3D34FC5}"/>
                  </a:ext>
                </a:extLst>
              </p:cNvPr>
              <p:cNvSpPr/>
              <p:nvPr/>
            </p:nvSpPr>
            <p:spPr>
              <a:xfrm>
                <a:off x="457199" y="4854954"/>
                <a:ext cx="3939841" cy="489849"/>
              </a:xfrm>
              <a:prstGeom prst="roundRect">
                <a:avLst>
                  <a:gd name="adj" fmla="val 10000"/>
                </a:avLst>
              </a:pr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Rectangle 26" descr="Money">
                <a:extLst>
                  <a:ext uri="{FF2B5EF4-FFF2-40B4-BE49-F238E27FC236}">
                    <a16:creationId xmlns:a16="http://schemas.microsoft.com/office/drawing/2014/main" id="{70E06124-75E3-189D-AA46-8BD8127B120D}"/>
                  </a:ext>
                </a:extLst>
              </p:cNvPr>
              <p:cNvSpPr/>
              <p:nvPr/>
            </p:nvSpPr>
            <p:spPr>
              <a:xfrm>
                <a:off x="452962" y="4831698"/>
                <a:ext cx="536358" cy="536358"/>
              </a:xfrm>
              <a:prstGeom prst="rect">
                <a:avLst/>
              </a:prstGeom>
              <a:blipFill>
                <a:blip r:embed="rId11" cstate="screen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4777F770-E5C2-DCF1-9D22-558AD68F69F8}"/>
                  </a:ext>
                </a:extLst>
              </p:cNvPr>
              <p:cNvSpPr/>
              <p:nvPr/>
            </p:nvSpPr>
            <p:spPr>
              <a:xfrm>
                <a:off x="457199" y="5516604"/>
                <a:ext cx="3939840" cy="489849"/>
              </a:xfrm>
              <a:prstGeom prst="roundRect">
                <a:avLst>
                  <a:gd name="adj" fmla="val 10000"/>
                </a:avLst>
              </a:pr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9" name="Rectangle 28" descr="Wireless">
                <a:extLst>
                  <a:ext uri="{FF2B5EF4-FFF2-40B4-BE49-F238E27FC236}">
                    <a16:creationId xmlns:a16="http://schemas.microsoft.com/office/drawing/2014/main" id="{E0C22C07-7723-4816-42E4-5BE56DB7123C}"/>
                  </a:ext>
                </a:extLst>
              </p:cNvPr>
              <p:cNvSpPr/>
              <p:nvPr/>
            </p:nvSpPr>
            <p:spPr>
              <a:xfrm>
                <a:off x="461570" y="5495590"/>
                <a:ext cx="548359" cy="507638"/>
              </a:xfrm>
              <a:prstGeom prst="rect">
                <a:avLst/>
              </a:prstGeom>
              <a:blipFill>
                <a:blip r:embed="rId13" cstate="screen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ABC51C2-C423-61A9-C7EF-FB1BEF6DB53C}"/>
                  </a:ext>
                </a:extLst>
              </p:cNvPr>
              <p:cNvSpPr/>
              <p:nvPr/>
            </p:nvSpPr>
            <p:spPr>
              <a:xfrm>
                <a:off x="457199" y="6184396"/>
                <a:ext cx="3939840" cy="489849"/>
              </a:xfrm>
              <a:prstGeom prst="roundRect">
                <a:avLst>
                  <a:gd name="adj" fmla="val 10000"/>
                </a:avLst>
              </a:pr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Rectangle 30" descr="Group">
                <a:extLst>
                  <a:ext uri="{FF2B5EF4-FFF2-40B4-BE49-F238E27FC236}">
                    <a16:creationId xmlns:a16="http://schemas.microsoft.com/office/drawing/2014/main" id="{A2240A7D-236F-7BBF-1597-5500B8EDF1CE}"/>
                  </a:ext>
                </a:extLst>
              </p:cNvPr>
              <p:cNvSpPr/>
              <p:nvPr/>
            </p:nvSpPr>
            <p:spPr>
              <a:xfrm>
                <a:off x="480955" y="6163113"/>
                <a:ext cx="542018" cy="519245"/>
              </a:xfrm>
              <a:prstGeom prst="rect">
                <a:avLst/>
              </a:prstGeom>
              <a:blipFill>
                <a:blip r:embed="rId15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AFAAEF6-3308-3210-FC0D-41D09183B22A}"/>
                  </a:ext>
                </a:extLst>
              </p:cNvPr>
              <p:cNvSpPr/>
              <p:nvPr/>
            </p:nvSpPr>
            <p:spPr>
              <a:xfrm>
                <a:off x="1116500" y="6192509"/>
                <a:ext cx="3272060" cy="489849"/>
              </a:xfrm>
              <a:custGeom>
                <a:avLst/>
                <a:gdLst>
                  <a:gd name="connsiteX0" fmla="*/ 0 w 6216025"/>
                  <a:gd name="connsiteY0" fmla="*/ 0 h 489849"/>
                  <a:gd name="connsiteX1" fmla="*/ 6216025 w 6216025"/>
                  <a:gd name="connsiteY1" fmla="*/ 0 h 489849"/>
                  <a:gd name="connsiteX2" fmla="*/ 6216025 w 6216025"/>
                  <a:gd name="connsiteY2" fmla="*/ 489849 h 489849"/>
                  <a:gd name="connsiteX3" fmla="*/ 0 w 6216025"/>
                  <a:gd name="connsiteY3" fmla="*/ 489849 h 489849"/>
                  <a:gd name="connsiteX4" fmla="*/ 0 w 6216025"/>
                  <a:gd name="connsiteY4" fmla="*/ 0 h 48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6025" h="489849">
                    <a:moveTo>
                      <a:pt x="0" y="0"/>
                    </a:moveTo>
                    <a:lnTo>
                      <a:pt x="6216025" y="0"/>
                    </a:lnTo>
                    <a:lnTo>
                      <a:pt x="6216025" y="489849"/>
                    </a:lnTo>
                    <a:lnTo>
                      <a:pt x="0" y="4898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842" tIns="51842" rIns="51842" bIns="51842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 dirty="0">
                    <a:solidFill>
                      <a:schemeClr val="accent3">
                        <a:lumMod val="50000"/>
                      </a:schemeClr>
                    </a:solidFill>
                    <a:latin typeface="Khmer UI" panose="020B0502040204020203" pitchFamily="34" charset="0"/>
                    <a:cs typeface="Khmer UI" panose="020B0502040204020203" pitchFamily="34" charset="0"/>
                  </a:rPr>
                  <a:t>Housing, Health, &amp; Wellness</a:t>
                </a:r>
              </a:p>
            </p:txBody>
          </p:sp>
        </p:grp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C920AA6-3CF0-AD7F-A697-083DD1FC9D2A}"/>
                </a:ext>
              </a:extLst>
            </p:cNvPr>
            <p:cNvSpPr/>
            <p:nvPr/>
          </p:nvSpPr>
          <p:spPr>
            <a:xfrm>
              <a:off x="8149972" y="4777070"/>
              <a:ext cx="2671772" cy="461156"/>
            </a:xfrm>
            <a:custGeom>
              <a:avLst/>
              <a:gdLst>
                <a:gd name="connsiteX0" fmla="*/ 0 w 6216025"/>
                <a:gd name="connsiteY0" fmla="*/ 0 h 489849"/>
                <a:gd name="connsiteX1" fmla="*/ 6216025 w 6216025"/>
                <a:gd name="connsiteY1" fmla="*/ 0 h 489849"/>
                <a:gd name="connsiteX2" fmla="*/ 6216025 w 6216025"/>
                <a:gd name="connsiteY2" fmla="*/ 489849 h 489849"/>
                <a:gd name="connsiteX3" fmla="*/ 0 w 6216025"/>
                <a:gd name="connsiteY3" fmla="*/ 489849 h 489849"/>
                <a:gd name="connsiteX4" fmla="*/ 0 w 6216025"/>
                <a:gd name="connsiteY4" fmla="*/ 0 h 48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6025" h="489849">
                  <a:moveTo>
                    <a:pt x="0" y="0"/>
                  </a:moveTo>
                  <a:lnTo>
                    <a:pt x="6216025" y="0"/>
                  </a:lnTo>
                  <a:lnTo>
                    <a:pt x="6216025" y="489849"/>
                  </a:lnTo>
                  <a:lnTo>
                    <a:pt x="0" y="4898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842" tIns="51842" rIns="51842" bIns="51842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accent3">
                      <a:lumMod val="50000"/>
                    </a:schemeClr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Workforce&amp; Economic Development</a:t>
              </a:r>
              <a:endParaRPr lang="en-US" sz="1600" kern="1200" dirty="0">
                <a:solidFill>
                  <a:schemeClr val="accent3">
                    <a:lumMod val="50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6AB3282-AAD2-B994-86CE-3C22D87C71FD}"/>
                </a:ext>
              </a:extLst>
            </p:cNvPr>
            <p:cNvSpPr/>
            <p:nvPr/>
          </p:nvSpPr>
          <p:spPr>
            <a:xfrm>
              <a:off x="8157727" y="5382163"/>
              <a:ext cx="2671772" cy="461156"/>
            </a:xfrm>
            <a:custGeom>
              <a:avLst/>
              <a:gdLst>
                <a:gd name="connsiteX0" fmla="*/ 0 w 6216025"/>
                <a:gd name="connsiteY0" fmla="*/ 0 h 489849"/>
                <a:gd name="connsiteX1" fmla="*/ 6216025 w 6216025"/>
                <a:gd name="connsiteY1" fmla="*/ 0 h 489849"/>
                <a:gd name="connsiteX2" fmla="*/ 6216025 w 6216025"/>
                <a:gd name="connsiteY2" fmla="*/ 489849 h 489849"/>
                <a:gd name="connsiteX3" fmla="*/ 0 w 6216025"/>
                <a:gd name="connsiteY3" fmla="*/ 489849 h 489849"/>
                <a:gd name="connsiteX4" fmla="*/ 0 w 6216025"/>
                <a:gd name="connsiteY4" fmla="*/ 0 h 48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6025" h="489849">
                  <a:moveTo>
                    <a:pt x="0" y="0"/>
                  </a:moveTo>
                  <a:lnTo>
                    <a:pt x="6216025" y="0"/>
                  </a:lnTo>
                  <a:lnTo>
                    <a:pt x="6216025" y="489849"/>
                  </a:lnTo>
                  <a:lnTo>
                    <a:pt x="0" y="4898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842" tIns="51842" rIns="51842" bIns="51842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accent3">
                      <a:lumMod val="50000"/>
                    </a:schemeClr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Broadband</a:t>
              </a:r>
              <a:endParaRPr lang="en-US" sz="1600" kern="1200" dirty="0">
                <a:solidFill>
                  <a:schemeClr val="accent3">
                    <a:lumMod val="50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1F9B18-75FE-3202-ED61-7A7B8F7E8E99}"/>
                </a:ext>
              </a:extLst>
            </p:cNvPr>
            <p:cNvSpPr txBox="1"/>
            <p:nvPr/>
          </p:nvSpPr>
          <p:spPr>
            <a:xfrm>
              <a:off x="7573347" y="1238998"/>
              <a:ext cx="34677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Programs</a:t>
              </a:r>
              <a:endParaRPr lang="en-US" sz="1800" kern="1200" dirty="0">
                <a:solidFill>
                  <a:schemeClr val="accent3">
                    <a:lumMod val="50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705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E6AF-DB42-E8F8-12B0-41547586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09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193326"/>
                </a:solidFill>
                <a:ea typeface="+mn-ea"/>
                <a:cs typeface="+mn-cs"/>
              </a:rPr>
              <a:t>Spe</a:t>
            </a:r>
            <a:r>
              <a:rPr lang="en-US" sz="4400" dirty="0">
                <a:solidFill>
                  <a:srgbClr val="193326"/>
                </a:solidFill>
                <a:ea typeface="+mn-ea"/>
                <a:cs typeface="+mn-cs"/>
              </a:rPr>
              <a:t>cial Tools</a:t>
            </a:r>
            <a:endParaRPr lang="en-US" dirty="0">
              <a:solidFill>
                <a:srgbClr val="19332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F7C1D-BB33-8A15-E94F-D7F9F4A4B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186" y="129910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Transfer and Gift Authority </a:t>
            </a:r>
          </a:p>
          <a:p>
            <a:pPr marL="857250" lvl="1" indent="-457200"/>
            <a:r>
              <a:rPr lang="en-US" dirty="0">
                <a:latin typeface="+mj-lt"/>
              </a:rPr>
              <a:t>Authority to accept funds from 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non-federal</a:t>
            </a:r>
            <a:r>
              <a:rPr lang="en-US" dirty="0">
                <a:latin typeface="+mj-lt"/>
              </a:rPr>
              <a:t> and 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federal</a:t>
            </a:r>
            <a:r>
              <a:rPr lang="en-US" dirty="0">
                <a:latin typeface="+mj-lt"/>
              </a:rPr>
              <a:t> sources</a:t>
            </a:r>
          </a:p>
          <a:p>
            <a:pPr marL="857250" lvl="1" indent="-457200"/>
            <a:r>
              <a:rPr lang="en-US" dirty="0">
                <a:latin typeface="+mj-lt"/>
              </a:rPr>
              <a:t>Registers funds as expended, eliminating risk of “sweep-back”</a:t>
            </a:r>
          </a:p>
          <a:p>
            <a:pPr marL="857250" lvl="1" indent="-457200"/>
            <a:r>
              <a:rPr lang="en-US" dirty="0">
                <a:latin typeface="+mj-lt"/>
              </a:rPr>
              <a:t>Becomes Commission funds with statutory flexibility</a:t>
            </a:r>
          </a:p>
          <a:p>
            <a:pPr marL="0" indent="0">
              <a:buNone/>
            </a:pPr>
            <a:r>
              <a:rPr lang="en-US" b="1" dirty="0">
                <a:latin typeface="+mj-lt"/>
              </a:rPr>
              <a:t>Non-Federal Cost Share Match</a:t>
            </a:r>
          </a:p>
          <a:p>
            <a:pPr marL="857250" lvl="1" indent="-457200"/>
            <a:r>
              <a:rPr lang="en-US" dirty="0">
                <a:latin typeface="+mj-lt"/>
              </a:rPr>
              <a:t>Ability to match funds with other federal agencies</a:t>
            </a:r>
          </a:p>
          <a:p>
            <a:pPr marL="857250" lvl="1" indent="-457200"/>
            <a:r>
              <a:rPr lang="en-US" dirty="0">
                <a:latin typeface="+mj-lt"/>
              </a:rPr>
              <a:t>Acts like private or state funds </a:t>
            </a:r>
          </a:p>
          <a:p>
            <a:pPr marL="0" indent="0">
              <a:buNone/>
            </a:pPr>
            <a:r>
              <a:rPr lang="en-US" b="1" dirty="0">
                <a:latin typeface="+mj-lt"/>
              </a:rPr>
              <a:t>No-Year Funds</a:t>
            </a:r>
          </a:p>
          <a:p>
            <a:pPr marL="857250" lvl="1" indent="-457200"/>
            <a:r>
              <a:rPr lang="en-US" dirty="0">
                <a:latin typeface="+mj-lt"/>
              </a:rPr>
              <a:t>Does not expire at end of fiscal year </a:t>
            </a:r>
          </a:p>
          <a:p>
            <a:pPr marL="857250" lvl="1" indent="-457200"/>
            <a:r>
              <a:rPr lang="en-US" dirty="0">
                <a:latin typeface="+mj-lt"/>
              </a:rPr>
              <a:t>Allows for long-term capital “banking”</a:t>
            </a:r>
          </a:p>
          <a:p>
            <a:endParaRPr lang="en-US" dirty="0">
              <a:solidFill>
                <a:srgbClr val="193326"/>
              </a:solidFill>
              <a:latin typeface="+mj-lt"/>
            </a:endParaRPr>
          </a:p>
        </p:txBody>
      </p:sp>
      <p:pic>
        <p:nvPicPr>
          <p:cNvPr id="6" name="Graphic 5" descr="Transfer with solid fill">
            <a:extLst>
              <a:ext uri="{FF2B5EF4-FFF2-40B4-BE49-F238E27FC236}">
                <a16:creationId xmlns:a16="http://schemas.microsoft.com/office/drawing/2014/main" id="{37F8A3E1-02C4-FCE5-FE18-15600A804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656" y="1382681"/>
            <a:ext cx="1507476" cy="1507476"/>
          </a:xfrm>
          <a:prstGeom prst="rect">
            <a:avLst/>
          </a:prstGeom>
        </p:spPr>
      </p:pic>
      <p:pic>
        <p:nvPicPr>
          <p:cNvPr id="7" name="Graphic 6" descr="Dollar with solid fill">
            <a:extLst>
              <a:ext uri="{FF2B5EF4-FFF2-40B4-BE49-F238E27FC236}">
                <a16:creationId xmlns:a16="http://schemas.microsoft.com/office/drawing/2014/main" id="{6023C8AD-36CC-780F-C162-F7CF01137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656" y="2721033"/>
            <a:ext cx="1507476" cy="1507476"/>
          </a:xfrm>
          <a:prstGeom prst="rect">
            <a:avLst/>
          </a:prstGeom>
        </p:spPr>
      </p:pic>
      <p:pic>
        <p:nvPicPr>
          <p:cNvPr id="9" name="Graphic 8" descr="Stopwatch with solid fill">
            <a:extLst>
              <a:ext uri="{FF2B5EF4-FFF2-40B4-BE49-F238E27FC236}">
                <a16:creationId xmlns:a16="http://schemas.microsoft.com/office/drawing/2014/main" id="{8A475BDB-011B-CB7B-2F8A-A9703C02E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656" y="4278664"/>
            <a:ext cx="1507476" cy="15074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FF1812-27B8-F9B4-1185-C012DE724D63}"/>
              </a:ext>
            </a:extLst>
          </p:cNvPr>
          <p:cNvSpPr/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615E28E-B2CF-E77D-1531-B95C1AF0A6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33" y="5456883"/>
            <a:ext cx="899348" cy="90272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615555-F62E-E944-A705-F641D925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51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70E51C89-AF54-A24F-E9BF-D0EC7B29F3F0}"/>
              </a:ext>
            </a:extLst>
          </p:cNvPr>
          <p:cNvSpPr/>
          <p:nvPr/>
        </p:nvSpPr>
        <p:spPr>
          <a:xfrm>
            <a:off x="630588" y="2631039"/>
            <a:ext cx="3948760" cy="4036837"/>
          </a:xfrm>
          <a:prstGeom prst="ellipse">
            <a:avLst/>
          </a:prstGeom>
          <a:solidFill>
            <a:srgbClr val="CD8662"/>
          </a:solidFill>
          <a:ln>
            <a:solidFill>
              <a:srgbClr val="CD86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D1E6AF-DB42-E8F8-12B0-41547586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250" y="451301"/>
            <a:ext cx="11312818" cy="1325563"/>
          </a:xfrm>
        </p:spPr>
        <p:txBody>
          <a:bodyPr/>
          <a:lstStyle/>
          <a:p>
            <a:r>
              <a:rPr lang="en-US" sz="4400" dirty="0">
                <a:solidFill>
                  <a:srgbClr val="193326"/>
                </a:solidFill>
                <a:ea typeface="+mn-ea"/>
                <a:cs typeface="+mn-cs"/>
              </a:rPr>
              <a:t>Denali Access System Program  </a:t>
            </a:r>
            <a:endParaRPr lang="en-US" dirty="0">
              <a:solidFill>
                <a:srgbClr val="193326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7A99AD-FAD5-2D18-C51A-325E015D1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214" y="2861432"/>
            <a:ext cx="6452650" cy="3017514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 sz="2400" dirty="0">
                <a:latin typeface="+mj-lt"/>
              </a:rPr>
              <a:t>Funded &gt;$125 Million in FY2006 – 2017</a:t>
            </a:r>
          </a:p>
          <a:p>
            <a:r>
              <a:rPr lang="en-US" sz="2400" dirty="0">
                <a:latin typeface="+mj-lt"/>
              </a:rPr>
              <a:t>USDOT, FHWA, FTA, BIA, MARAD w/$400 Million match</a:t>
            </a:r>
          </a:p>
          <a:p>
            <a:r>
              <a:rPr lang="en-US" sz="2400" dirty="0">
                <a:latin typeface="+mj-lt"/>
              </a:rPr>
              <a:t>Over 112 surface projects, 124 waterfront projects, 140+ communities</a:t>
            </a:r>
          </a:p>
          <a:p>
            <a:r>
              <a:rPr lang="en-US" sz="2400" dirty="0">
                <a:latin typeface="+mj-lt"/>
              </a:rPr>
              <a:t>Transportation Advisory Committee</a:t>
            </a:r>
          </a:p>
          <a:p>
            <a:pPr lvl="1"/>
            <a:r>
              <a:rPr lang="en-US" sz="2000" dirty="0">
                <a:latin typeface="+mj-lt"/>
              </a:rPr>
              <a:t>Stipulated by Statute, represent regions</a:t>
            </a:r>
          </a:p>
          <a:p>
            <a:pPr lvl="1"/>
            <a:r>
              <a:rPr lang="en-US" sz="2000" dirty="0">
                <a:latin typeface="+mj-lt"/>
              </a:rPr>
              <a:t>Appointed by the Governor of Alaska </a:t>
            </a:r>
          </a:p>
          <a:p>
            <a:pPr lvl="1"/>
            <a:r>
              <a:rPr lang="en-US" sz="2000" dirty="0">
                <a:latin typeface="+mj-lt"/>
              </a:rPr>
              <a:t>Advise on transportation needs of rural communities</a:t>
            </a:r>
          </a:p>
          <a:p>
            <a:pPr lvl="1"/>
            <a:r>
              <a:rPr lang="en-US" sz="2000" dirty="0">
                <a:latin typeface="+mj-lt"/>
              </a:rPr>
              <a:t>Provide project recommendations and priorities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CDAC7-56C8-AD6D-CA9E-E619B088B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602" y="2861432"/>
            <a:ext cx="4022686" cy="3017514"/>
          </a:xfrm>
          <a:prstGeom prst="rect">
            <a:avLst/>
          </a:prstGeom>
        </p:spPr>
      </p:pic>
      <p:pic>
        <p:nvPicPr>
          <p:cNvPr id="7" name="Graphic 6" descr="Road with solid fill">
            <a:extLst>
              <a:ext uri="{FF2B5EF4-FFF2-40B4-BE49-F238E27FC236}">
                <a16:creationId xmlns:a16="http://schemas.microsoft.com/office/drawing/2014/main" id="{458DE341-DE55-C291-62AD-FCD66D5B6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3826" y="1606098"/>
            <a:ext cx="914400" cy="914400"/>
          </a:xfrm>
          <a:prstGeom prst="rect">
            <a:avLst/>
          </a:prstGeom>
        </p:spPr>
      </p:pic>
      <p:pic>
        <p:nvPicPr>
          <p:cNvPr id="9" name="Graphic 8" descr="Boat launch with solid fill">
            <a:extLst>
              <a:ext uri="{FF2B5EF4-FFF2-40B4-BE49-F238E27FC236}">
                <a16:creationId xmlns:a16="http://schemas.microsoft.com/office/drawing/2014/main" id="{7C7D1632-162A-AE6A-93D4-BC9516015A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98226" y="1690617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0D86DD-0651-1756-BE5E-6F8D2250DAE2}"/>
              </a:ext>
            </a:extLst>
          </p:cNvPr>
          <p:cNvSpPr txBox="1"/>
          <p:nvPr/>
        </p:nvSpPr>
        <p:spPr>
          <a:xfrm>
            <a:off x="1156602" y="1886207"/>
            <a:ext cx="9415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Transportation Program covers </a:t>
            </a:r>
            <a:r>
              <a:rPr lang="en-US" sz="2800" b="1" dirty="0">
                <a:latin typeface="+mj-lt"/>
              </a:rPr>
              <a:t>Surface &amp; Waterfront </a:t>
            </a:r>
            <a:endParaRPr lang="en-US" sz="28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A4255-C3DC-2B66-3037-F0D8D3B4BDDC}"/>
              </a:ext>
            </a:extLst>
          </p:cNvPr>
          <p:cNvSpPr/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75C95411-474E-2BDC-C5D3-501F75FCCC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33" y="5456883"/>
            <a:ext cx="899348" cy="90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46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D3208BC-82F6-4A2C-3F3E-9CB7CA976B31}"/>
              </a:ext>
            </a:extLst>
          </p:cNvPr>
          <p:cNvSpPr txBox="1"/>
          <p:nvPr/>
        </p:nvSpPr>
        <p:spPr>
          <a:xfrm>
            <a:off x="474049" y="478681"/>
            <a:ext cx="561276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Surface Transportation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Project Examples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Improvements to community roads and streets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ATV board roads and boardwalks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Trails 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Bridge rehabilitation, drainage and/or drainage structure development or improvement</a:t>
            </a:r>
          </a:p>
        </p:txBody>
      </p:sp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39C3D4D7-41B1-1E3E-8D08-BC8D26B4B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078" y="5787643"/>
            <a:ext cx="876936" cy="88023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6A9430F-FB28-52CF-19B2-1BB2D7740254}"/>
              </a:ext>
            </a:extLst>
          </p:cNvPr>
          <p:cNvSpPr/>
          <p:nvPr/>
        </p:nvSpPr>
        <p:spPr>
          <a:xfrm>
            <a:off x="9181454" y="1482430"/>
            <a:ext cx="2404014" cy="438751"/>
          </a:xfrm>
          <a:prstGeom prst="round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+mj-lt"/>
              </a:rPr>
              <a:t>Cross Trail Connector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Sitka Trail Works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00E4D79-8568-5F35-3524-2A87B918AE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67"/>
          <a:stretch/>
        </p:blipFill>
        <p:spPr>
          <a:xfrm>
            <a:off x="9181454" y="2080654"/>
            <a:ext cx="2880570" cy="281654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946C3C9-0809-60AC-EF37-BE9713251C6D}"/>
              </a:ext>
            </a:extLst>
          </p:cNvPr>
          <p:cNvSpPr txBox="1"/>
          <p:nvPr/>
        </p:nvSpPr>
        <p:spPr>
          <a:xfrm>
            <a:off x="9266410" y="4897199"/>
            <a:ext cx="38253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Photo Courtesy of Sitka Trail Works.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5A5699-6E13-AB63-B74F-981294DDC332}"/>
              </a:ext>
            </a:extLst>
          </p:cNvPr>
          <p:cNvSpPr/>
          <p:nvPr/>
        </p:nvSpPr>
        <p:spPr>
          <a:xfrm>
            <a:off x="5815139" y="1561093"/>
            <a:ext cx="2789797" cy="720175"/>
          </a:xfrm>
          <a:prstGeom prst="round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+mj-lt"/>
              </a:rPr>
              <a:t>Shishmaref Sanitation Road Erosion Control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+mj-lt"/>
              </a:rPr>
              <a:t>Native Village of Shishmaref </a:t>
            </a:r>
          </a:p>
        </p:txBody>
      </p:sp>
      <p:pic>
        <p:nvPicPr>
          <p:cNvPr id="5" name="Picture 2" descr="Shishmaref">
            <a:extLst>
              <a:ext uri="{FF2B5EF4-FFF2-40B4-BE49-F238E27FC236}">
                <a16:creationId xmlns:a16="http://schemas.microsoft.com/office/drawing/2014/main" id="{521BF824-34B8-B36E-2BF7-362E4704E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t="882" r="16796" b="-882"/>
          <a:stretch/>
        </p:blipFill>
        <p:spPr bwMode="auto">
          <a:xfrm>
            <a:off x="5742740" y="2381249"/>
            <a:ext cx="3302382" cy="25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E4AAF5-C6FF-E990-FBBA-23E3972A2367}"/>
              </a:ext>
            </a:extLst>
          </p:cNvPr>
          <p:cNvSpPr/>
          <p:nvPr/>
        </p:nvSpPr>
        <p:spPr>
          <a:xfrm>
            <a:off x="2936358" y="3058351"/>
            <a:ext cx="2560072" cy="570357"/>
          </a:xfrm>
          <a:prstGeom prst="round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+mj-lt"/>
              </a:rPr>
              <a:t>Ruby Slough Road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+mj-lt"/>
              </a:rPr>
              <a:t>Native Village of Ruby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BD39AD-D3AA-E855-7BAB-408329E4ED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529" t="2018" r="12739" b="-2018"/>
          <a:stretch/>
        </p:blipFill>
        <p:spPr>
          <a:xfrm>
            <a:off x="1639872" y="3726763"/>
            <a:ext cx="3920196" cy="2462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AA1864-6ADC-8C51-C750-CEBC1298ECA5}"/>
              </a:ext>
            </a:extLst>
          </p:cNvPr>
          <p:cNvSpPr txBox="1"/>
          <p:nvPr/>
        </p:nvSpPr>
        <p:spPr>
          <a:xfrm>
            <a:off x="3964016" y="6058313"/>
            <a:ext cx="29370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kern="100" dirty="0">
                <a:latin typeface="+mj-lt"/>
                <a:cs typeface="Calibri Light" panose="020F0302020204030204" pitchFamily="34" charset="0"/>
              </a:rPr>
              <a:t>Photo Courtesy of DOT&amp;PF.</a:t>
            </a:r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6DE872-2F96-832F-9CD5-D1555712A8C5}"/>
              </a:ext>
            </a:extLst>
          </p:cNvPr>
          <p:cNvSpPr txBox="1"/>
          <p:nvPr/>
        </p:nvSpPr>
        <p:spPr>
          <a:xfrm>
            <a:off x="5667898" y="4845379"/>
            <a:ext cx="29370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kern="100" dirty="0">
                <a:latin typeface="+mj-lt"/>
                <a:cs typeface="Calibri Light" panose="020F0302020204030204" pitchFamily="34" charset="0"/>
              </a:rPr>
              <a:t>Photo Courtesy of DCCED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20617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8CB56FA4-6794-57F4-5A2B-D09D868671E4}"/>
              </a:ext>
            </a:extLst>
          </p:cNvPr>
          <p:cNvSpPr txBox="1"/>
          <p:nvPr/>
        </p:nvSpPr>
        <p:spPr>
          <a:xfrm>
            <a:off x="8660853" y="2195537"/>
            <a:ext cx="34271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Waterfront Transportation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Project Examples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Small Ports and Harbors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Community Docks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Barge Landings</a:t>
            </a:r>
          </a:p>
        </p:txBody>
      </p:sp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39C3D4D7-41B1-1E3E-8D08-BC8D26B4B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078" y="5787643"/>
            <a:ext cx="876936" cy="880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4CAA56-19F6-18B0-46FD-F52449E2C6B4}"/>
              </a:ext>
            </a:extLst>
          </p:cNvPr>
          <p:cNvSpPr txBox="1"/>
          <p:nvPr/>
        </p:nvSpPr>
        <p:spPr>
          <a:xfrm>
            <a:off x="3003649" y="6461769"/>
            <a:ext cx="25079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100" dirty="0">
                <a:latin typeface="+mj-lt"/>
                <a:cs typeface="Calibri Light" panose="020F0302020204030204" pitchFamily="34" charset="0"/>
              </a:rPr>
              <a:t>Photo from City of Cordova.</a:t>
            </a:r>
            <a:endParaRPr lang="en-US" sz="1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0CCDB7-CC91-2E72-EF1C-FE0994D16953}"/>
              </a:ext>
            </a:extLst>
          </p:cNvPr>
          <p:cNvSpPr/>
          <p:nvPr/>
        </p:nvSpPr>
        <p:spPr>
          <a:xfrm>
            <a:off x="1073136" y="3742450"/>
            <a:ext cx="3766448" cy="595055"/>
          </a:xfrm>
          <a:prstGeom prst="round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+mj-lt"/>
              </a:rPr>
              <a:t>South Harbor Reconstruction Project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+mj-lt"/>
              </a:rPr>
              <a:t>City of Cordova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0394AE3-A869-AB44-C802-C3A154D4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25" y="4416423"/>
            <a:ext cx="3766448" cy="211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A0BC4-7DD4-9B93-E3F0-9077E7B0B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244" y="3659075"/>
            <a:ext cx="3431566" cy="254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50C918-0205-9C4E-6E5F-D14495FEF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3577" y="1156197"/>
            <a:ext cx="2871997" cy="22728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1A1DE3-216C-201B-785F-41F9BFB6EBBD}"/>
              </a:ext>
            </a:extLst>
          </p:cNvPr>
          <p:cNvSpPr/>
          <p:nvPr/>
        </p:nvSpPr>
        <p:spPr>
          <a:xfrm>
            <a:off x="5603577" y="402871"/>
            <a:ext cx="3057276" cy="671508"/>
          </a:xfrm>
          <a:prstGeom prst="round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+mj-lt"/>
              </a:rPr>
              <a:t>Angoon Harbor Reconstruction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City of Angoon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1E3B63-075D-C1F7-2692-932C8F45619F}"/>
              </a:ext>
            </a:extLst>
          </p:cNvPr>
          <p:cNvSpPr txBox="1"/>
          <p:nvPr/>
        </p:nvSpPr>
        <p:spPr>
          <a:xfrm>
            <a:off x="6363510" y="6200596"/>
            <a:ext cx="2189822" cy="26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Photos Courtesy of City of Angoon.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151AA3-FB7D-96AA-8A5B-4C1EB8EB0855}"/>
              </a:ext>
            </a:extLst>
          </p:cNvPr>
          <p:cNvSpPr/>
          <p:nvPr/>
        </p:nvSpPr>
        <p:spPr>
          <a:xfrm>
            <a:off x="2175746" y="518335"/>
            <a:ext cx="3242553" cy="595056"/>
          </a:xfrm>
          <a:prstGeom prst="round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+mj-lt"/>
              </a:rPr>
              <a:t>Annette Bay Emergency Boat Launch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+mj-lt"/>
              </a:rPr>
              <a:t>Metlakatla Indian Community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3A25F7-E154-F9DF-8104-36285DB10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0396" y="1192309"/>
            <a:ext cx="3078455" cy="23088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8D90FC-651D-1E47-C3D9-CB90DD55755B}"/>
              </a:ext>
            </a:extLst>
          </p:cNvPr>
          <p:cNvSpPr txBox="1"/>
          <p:nvPr/>
        </p:nvSpPr>
        <p:spPr>
          <a:xfrm>
            <a:off x="3234517" y="3470172"/>
            <a:ext cx="38253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Photo Courtesy of MIC. </a:t>
            </a:r>
          </a:p>
        </p:txBody>
      </p:sp>
    </p:spTree>
    <p:extLst>
      <p:ext uri="{BB962C8B-B14F-4D97-AF65-F5344CB8AC3E}">
        <p14:creationId xmlns:p14="http://schemas.microsoft.com/office/powerpoint/2010/main" val="1443102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80C4FC8-842C-8D3D-3AB3-08341727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42" b="15914"/>
          <a:stretch/>
        </p:blipFill>
        <p:spPr bwMode="auto">
          <a:xfrm>
            <a:off x="612128" y="1055396"/>
            <a:ext cx="6872748" cy="5530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C5C631A-1974-DBCF-1A15-0007C4276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627128"/>
              </p:ext>
            </p:extLst>
          </p:nvPr>
        </p:nvGraphicFramePr>
        <p:xfrm>
          <a:off x="7736426" y="2091021"/>
          <a:ext cx="4064000" cy="3000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935">
                  <a:extLst>
                    <a:ext uri="{9D8B030D-6E8A-4147-A177-3AD203B41FA5}">
                      <a16:colId xmlns:a16="http://schemas.microsoft.com/office/drawing/2014/main" val="3049369084"/>
                    </a:ext>
                  </a:extLst>
                </a:gridCol>
                <a:gridCol w="2570065">
                  <a:extLst>
                    <a:ext uri="{9D8B030D-6E8A-4147-A177-3AD203B41FA5}">
                      <a16:colId xmlns:a16="http://schemas.microsoft.com/office/drawing/2014/main" val="1924035526"/>
                    </a:ext>
                  </a:extLst>
                </a:gridCol>
              </a:tblGrid>
              <a:tr h="109913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Years 2020-2023 Total Transportation Investments </a:t>
                      </a:r>
                    </a:p>
                  </a:txBody>
                  <a:tcPr anchor="ctr">
                    <a:solidFill>
                      <a:srgbClr val="1933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527993"/>
                  </a:ext>
                </a:extLst>
              </a:tr>
              <a:tr h="6367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Waterfront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$12,231,549.00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2135276"/>
                  </a:ext>
                </a:extLst>
              </a:tr>
              <a:tr h="62807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Surface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$20,313,468.00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5345787"/>
                  </a:ext>
                </a:extLst>
              </a:tr>
              <a:tr h="636797">
                <a:tc>
                  <a:txBody>
                    <a:bodyPr/>
                    <a:lstStyle/>
                    <a:p>
                      <a:pPr lvl="1" algn="ctr"/>
                      <a:r>
                        <a:rPr lang="en-US" b="1" dirty="0"/>
                        <a:t>Total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$32,545,017.00</a:t>
                      </a: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036648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7D93B7C-0BC1-DF1A-65D5-2D34AD247524}"/>
              </a:ext>
            </a:extLst>
          </p:cNvPr>
          <p:cNvSpPr txBox="1"/>
          <p:nvPr/>
        </p:nvSpPr>
        <p:spPr>
          <a:xfrm>
            <a:off x="497828" y="190124"/>
            <a:ext cx="116941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9332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2020-2023 Transportation Projects by Location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7121E685-9C21-1B0F-E665-3EBA33C72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078" y="5787643"/>
            <a:ext cx="876936" cy="88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08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4A0DA2-A5BF-EB20-005F-7D7C8400B0D9}"/>
              </a:ext>
            </a:extLst>
          </p:cNvPr>
          <p:cNvSpPr txBox="1"/>
          <p:nvPr/>
        </p:nvSpPr>
        <p:spPr>
          <a:xfrm>
            <a:off x="1541593" y="2683086"/>
            <a:ext cx="965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193326"/>
                </a:solidFill>
                <a:latin typeface="Calibri Light" panose="020F0302020204030204"/>
              </a:rPr>
              <a:t>Supporting Regional Transportation Challenges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93326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61D7F-63B4-4D16-438E-4CEB317FC9A1}"/>
              </a:ext>
            </a:extLst>
          </p:cNvPr>
          <p:cNvSpPr/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34B55A5-0A0A-0EA3-92C2-CDA79CF0A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593" y="5435679"/>
            <a:ext cx="876936" cy="88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1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3DDABC-C3E0-5711-E18D-0F68A81B3F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C97FE8-69CE-B607-DA9F-28E2CC2D15A0}"/>
              </a:ext>
            </a:extLst>
          </p:cNvPr>
          <p:cNvSpPr txBox="1"/>
          <p:nvPr/>
        </p:nvSpPr>
        <p:spPr>
          <a:xfrm>
            <a:off x="7440582" y="1515126"/>
            <a:ext cx="4513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Improve access to public health facilities and emergency response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Regional Connectivity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b="0" i="0" u="none" strike="noStrike" baseline="0" dirty="0">
                <a:solidFill>
                  <a:srgbClr val="000000"/>
                </a:solidFill>
                <a:latin typeface="+mj-lt"/>
              </a:rPr>
              <a:t>Preserve Nelson Island tundra ecosystem </a:t>
            </a:r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12F2982-14B8-0309-5EDC-A027B403C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593" y="5435679"/>
            <a:ext cx="876936" cy="8802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7CA33C-835B-4F89-9FC8-F973BCD98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49" y="845893"/>
            <a:ext cx="6763694" cy="50299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797991-258C-061E-B714-97727A238962}"/>
              </a:ext>
            </a:extLst>
          </p:cNvPr>
          <p:cNvSpPr txBox="1"/>
          <p:nvPr/>
        </p:nvSpPr>
        <p:spPr>
          <a:xfrm>
            <a:off x="7440582" y="896113"/>
            <a:ext cx="5349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Nelson Island Trail Network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07FF40-38D7-9F7C-FB4F-4E28227DD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582" y="2946088"/>
            <a:ext cx="3671219" cy="264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4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3DDABC-C3E0-5711-E18D-0F68A81B3F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87822-9E6A-E6B0-871C-D84B8C0B9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44" y="1502632"/>
            <a:ext cx="5462954" cy="3757384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A952AEFE-8CF9-43C4-2C0F-B10AD022A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593" y="5435679"/>
            <a:ext cx="876936" cy="880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A8A266B-F142-11BE-073A-2E0B4003DC21}"/>
              </a:ext>
            </a:extLst>
          </p:cNvPr>
          <p:cNvSpPr txBox="1"/>
          <p:nvPr/>
        </p:nvSpPr>
        <p:spPr>
          <a:xfrm>
            <a:off x="1350937" y="5365357"/>
            <a:ext cx="41792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+mj-lt"/>
              </a:rPr>
              <a:t>Hardened trails, in the case of Alaska’s Yukon-Kuskokwim Delta, are typically made with a plastic surface </a:t>
            </a:r>
            <a:r>
              <a:rPr lang="en-US" dirty="0">
                <a:latin typeface="+mj-lt"/>
              </a:rPr>
              <a:t>or treated wood.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89BD5A-EF54-E3EB-273D-5715A16EC6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t="3192" r="42174"/>
          <a:stretch/>
        </p:blipFill>
        <p:spPr>
          <a:xfrm rot="5400000">
            <a:off x="9033980" y="3350624"/>
            <a:ext cx="2431513" cy="3520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C2B7BD-F4AC-D7F8-3B1C-15EBDE753573}"/>
              </a:ext>
            </a:extLst>
          </p:cNvPr>
          <p:cNvSpPr txBox="1"/>
          <p:nvPr/>
        </p:nvSpPr>
        <p:spPr>
          <a:xfrm>
            <a:off x="159416" y="623057"/>
            <a:ext cx="61053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+mj-lt"/>
              </a:rPr>
              <a:t>Tununak Boardwalk and ATV Trail Improvements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Native Village of Tununak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147D0-92E1-CB72-ABC2-8C52631A2F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874" r="16874"/>
          <a:stretch/>
        </p:blipFill>
        <p:spPr>
          <a:xfrm>
            <a:off x="6305073" y="623057"/>
            <a:ext cx="5576824" cy="27682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9C1117-0CA6-D325-B22F-2B9F4DAAAF8B}"/>
              </a:ext>
            </a:extLst>
          </p:cNvPr>
          <p:cNvSpPr txBox="1"/>
          <p:nvPr/>
        </p:nvSpPr>
        <p:spPr>
          <a:xfrm>
            <a:off x="6264794" y="3722064"/>
            <a:ext cx="2094111" cy="21537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Repair and Maintenance of </a:t>
            </a:r>
            <a:r>
              <a:rPr lang="en-US" sz="1800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1.7 mile of 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ATV Trail </a:t>
            </a:r>
            <a:r>
              <a:rPr lang="en-US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of the 6-</a:t>
            </a:r>
            <a:r>
              <a:rPr lang="en-US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mile</a:t>
            </a:r>
            <a:r>
              <a:rPr lang="en-US" sz="1800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connection between Tununak to Toksook Bay</a:t>
            </a:r>
            <a:r>
              <a:rPr lang="en-US" sz="1800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with </a:t>
            </a:r>
            <a:r>
              <a:rPr lang="en-US" sz="1800" kern="100" dirty="0" err="1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geomats</a:t>
            </a:r>
            <a:r>
              <a:rPr lang="en-US" sz="1800" kern="100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  <a:endParaRPr lang="en-US" sz="1800" b="1" kern="100" dirty="0">
              <a:effectLst/>
              <a:latin typeface="+mj-lt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BA0CA8-AE00-FA7A-692E-DF06FEDB5C65}"/>
              </a:ext>
            </a:extLst>
          </p:cNvPr>
          <p:cNvSpPr txBox="1"/>
          <p:nvPr/>
        </p:nvSpPr>
        <p:spPr>
          <a:xfrm>
            <a:off x="9093484" y="3519532"/>
            <a:ext cx="209411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After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CE8DA8-8CC8-7C83-8407-6D59415747D6}"/>
              </a:ext>
            </a:extLst>
          </p:cNvPr>
          <p:cNvSpPr txBox="1"/>
          <p:nvPr/>
        </p:nvSpPr>
        <p:spPr>
          <a:xfrm>
            <a:off x="8046429" y="247505"/>
            <a:ext cx="209411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kern="1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863081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3DDABC-C3E0-5711-E18D-0F68A81B3F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D96139-90FC-8CD6-BCBC-8E926A12A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33" y="5456883"/>
            <a:ext cx="899348" cy="9027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F7C1D-BB33-8A15-E94F-D7F9F4A4B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6848" y="354836"/>
            <a:ext cx="7917877" cy="3039673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3600" kern="100" dirty="0">
              <a:latin typeface="+mj-lt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Roadmap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Introduction to the Commission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Transportation context in Alaska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Supporting regional transportation challenges </a:t>
            </a:r>
            <a:endParaRPr lang="en-US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kern="100" dirty="0">
              <a:highlight>
                <a:srgbClr val="FFFF00"/>
              </a:highligh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kern="100" dirty="0">
              <a:effectLst/>
              <a:highlight>
                <a:srgbClr val="FFFF00"/>
              </a:highligh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kern="100" dirty="0">
              <a:highlight>
                <a:srgbClr val="FFFF00"/>
              </a:highligh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8AAA0E-ECE7-7019-2D07-68954067C8CC}"/>
              </a:ext>
            </a:extLst>
          </p:cNvPr>
          <p:cNvGrpSpPr/>
          <p:nvPr/>
        </p:nvGrpSpPr>
        <p:grpSpPr>
          <a:xfrm>
            <a:off x="573755" y="3893170"/>
            <a:ext cx="11044490" cy="1563713"/>
            <a:chOff x="765534" y="1709715"/>
            <a:chExt cx="11044490" cy="1563713"/>
          </a:xfrm>
        </p:grpSpPr>
        <p:pic>
          <p:nvPicPr>
            <p:cNvPr id="6" name="Picture 5" descr="A metal bridge over a body of water&#10;&#10;Description automatically generated">
              <a:extLst>
                <a:ext uri="{FF2B5EF4-FFF2-40B4-BE49-F238E27FC236}">
                  <a16:creationId xmlns:a16="http://schemas.microsoft.com/office/drawing/2014/main" id="{D0E2ED1C-20EE-DFD0-70DD-0B26D7174914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7804" y="1734263"/>
              <a:ext cx="2052220" cy="1539165"/>
            </a:xfrm>
            <a:prstGeom prst="rect">
              <a:avLst/>
            </a:prstGeom>
          </p:spPr>
        </p:pic>
        <p:pic>
          <p:nvPicPr>
            <p:cNvPr id="8" name="Picture 7" descr="Long shot of a bridge&#10;&#10;Description automatically generated">
              <a:extLst>
                <a:ext uri="{FF2B5EF4-FFF2-40B4-BE49-F238E27FC236}">
                  <a16:creationId xmlns:a16="http://schemas.microsoft.com/office/drawing/2014/main" id="{B0B7E3D1-236F-0B11-5215-35FB77201AE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627" y="1735651"/>
              <a:ext cx="2003062" cy="15022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DA7072-A4A1-8E13-3D70-14DFC18E148D}"/>
                </a:ext>
              </a:extLst>
            </p:cNvPr>
            <p:cNvPicPr/>
            <p:nvPr/>
          </p:nvPicPr>
          <p:blipFill rotWithShape="1">
            <a:blip r:embed="rId6"/>
            <a:srcRect r="20750"/>
            <a:stretch/>
          </p:blipFill>
          <p:spPr>
            <a:xfrm>
              <a:off x="765534" y="1709715"/>
              <a:ext cx="2003062" cy="151527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58AB5D-9FF3-9430-9089-46219993D2E2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307127" y="1735650"/>
              <a:ext cx="2299067" cy="153084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AEB24A-3FF6-C205-778E-2AC4776427E1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5103298" y="1735651"/>
              <a:ext cx="2052220" cy="1530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8367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E7754-B0AE-8188-6F2B-166990371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303"/>
            <a:ext cx="10515600" cy="883243"/>
          </a:xfrm>
        </p:spPr>
        <p:txBody>
          <a:bodyPr>
            <a:normAutofit/>
          </a:bodyPr>
          <a:lstStyle/>
          <a:p>
            <a:r>
              <a:rPr lang="en-US" sz="4000" dirty="0"/>
              <a:t>Transportation with Non-Profit Tribal Consortiums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2217B-DF89-618E-E9DF-B6F948E1A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9717" y="1103546"/>
            <a:ext cx="2959118" cy="374928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+mj-lt"/>
              </a:rPr>
              <a:t>Kawerak serving 17 communities in the Bering Straits Region</a:t>
            </a:r>
          </a:p>
          <a:p>
            <a:r>
              <a:rPr lang="en-US" dirty="0">
                <a:latin typeface="+mj-lt"/>
              </a:rPr>
              <a:t>Pooled funds for planning, designing, construction and maintenance activities to address transportation needs. </a:t>
            </a:r>
          </a:p>
          <a:p>
            <a:r>
              <a:rPr lang="en-US" dirty="0">
                <a:latin typeface="+mj-lt"/>
              </a:rPr>
              <a:t>Winter Trail Marking project along Nome-Teller Highway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24E239-BB7D-4734-F112-26E694844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89" y="1390941"/>
            <a:ext cx="5094245" cy="47505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39E258-D6B0-4C1A-3B2E-DA07A675093C}"/>
              </a:ext>
            </a:extLst>
          </p:cNvPr>
          <p:cNvSpPr/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4A801AC8-BCDC-6BCE-0116-E2CCCEF1D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33" y="5456883"/>
            <a:ext cx="899348" cy="9027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3BAE77-EEE6-86A1-E10A-247FD794F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81"/>
          <a:stretch/>
        </p:blipFill>
        <p:spPr>
          <a:xfrm>
            <a:off x="6231367" y="4878313"/>
            <a:ext cx="3361659" cy="17379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5074C2-4DBC-2471-926F-26F6F06DD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857" y="1205963"/>
            <a:ext cx="2600637" cy="346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79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E7754-B0AE-8188-6F2B-166990371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8683" y="402205"/>
            <a:ext cx="4923464" cy="78188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Alaska Copper Valley RPO Pilot Program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87EB17-DE11-F024-0D7D-53D85C04B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99" y="221908"/>
            <a:ext cx="6411043" cy="48973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27D828-A1A2-235B-4439-379B97512752}"/>
              </a:ext>
            </a:extLst>
          </p:cNvPr>
          <p:cNvSpPr/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3D3EE0A1-2069-BBF5-F0E4-7996B70AF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33" y="5456883"/>
            <a:ext cx="899348" cy="9027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CED307-2EE1-BB02-9BCB-264A8486EFC0}"/>
              </a:ext>
            </a:extLst>
          </p:cNvPr>
          <p:cNvSpPr txBox="1"/>
          <p:nvPr/>
        </p:nvSpPr>
        <p:spPr>
          <a:xfrm>
            <a:off x="7148684" y="1331244"/>
            <a:ext cx="49234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212529"/>
                </a:solidFill>
                <a:effectLst/>
                <a:latin typeface="+mj-lt"/>
              </a:rPr>
              <a:t>Copper Valley Development Association (CVDA), and the Alaska Department of Transportation &amp; Public Facilities (DOT&amp;PF)</a:t>
            </a:r>
            <a:endParaRPr lang="en-US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64AF9F-E459-D63F-C724-E7DE5995E1E9}"/>
              </a:ext>
            </a:extLst>
          </p:cNvPr>
          <p:cNvSpPr txBox="1"/>
          <p:nvPr/>
        </p:nvSpPr>
        <p:spPr>
          <a:xfrm>
            <a:off x="7084462" y="2346149"/>
            <a:ext cx="46758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Supports and enhances the Statewide planning process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Prioritize transportation projects in their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Provides a forum for public participation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Insures for the regional and local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Fostering coordination of local planning, land use, and economic development plans at state, regional, and local levels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Cooperating on the development of the Statewide Transportation Plan, and development of the STIP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6649E6D-4603-BCFC-0D54-9776C5458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799" y="4733773"/>
            <a:ext cx="2817507" cy="1944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0C2D4A-C568-0CC6-FD85-F27FB4EAA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626" y="4692012"/>
            <a:ext cx="2919992" cy="194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08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E6AF-DB42-E8F8-12B0-41547586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58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193326"/>
                </a:solidFill>
                <a:ea typeface="+mn-ea"/>
                <a:cs typeface="+mn-cs"/>
              </a:rPr>
              <a:t>Annual Unified Funding Opportunity </a:t>
            </a:r>
            <a:endParaRPr lang="en-US" dirty="0">
              <a:solidFill>
                <a:srgbClr val="193326"/>
              </a:solidFill>
            </a:endParaRPr>
          </a:p>
        </p:txBody>
      </p:sp>
      <p:pic>
        <p:nvPicPr>
          <p:cNvPr id="66" name="Picture 65" descr="A picture containing shape&#10;&#10;Description automatically generated">
            <a:extLst>
              <a:ext uri="{FF2B5EF4-FFF2-40B4-BE49-F238E27FC236}">
                <a16:creationId xmlns:a16="http://schemas.microsoft.com/office/drawing/2014/main" id="{5BF4C96A-2C1F-F9D8-E85E-0AF66EAEB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078" y="5787643"/>
            <a:ext cx="876936" cy="880233"/>
          </a:xfrm>
          <a:prstGeom prst="rect">
            <a:avLst/>
          </a:prstGeom>
        </p:spPr>
      </p:pic>
      <p:sp>
        <p:nvSpPr>
          <p:cNvPr id="70" name="Arrow: Right 69">
            <a:extLst>
              <a:ext uri="{FF2B5EF4-FFF2-40B4-BE49-F238E27FC236}">
                <a16:creationId xmlns:a16="http://schemas.microsoft.com/office/drawing/2014/main" id="{6B002300-238F-8C43-B2D2-04FFFE61D49B}"/>
              </a:ext>
            </a:extLst>
          </p:cNvPr>
          <p:cNvSpPr/>
          <p:nvPr/>
        </p:nvSpPr>
        <p:spPr>
          <a:xfrm>
            <a:off x="2313877" y="1951385"/>
            <a:ext cx="5104273" cy="1282409"/>
          </a:xfrm>
          <a:prstGeom prst="rightArrow">
            <a:avLst>
              <a:gd name="adj1" fmla="val 75000"/>
              <a:gd name="adj2" fmla="val 50000"/>
            </a:avLst>
          </a:pr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dirty="0"/>
              <a:t>Rural projects and workforce/economic development programs to encourage infrastructure development in Rural Alaska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D41826-472D-3306-C297-C725FD169939}"/>
              </a:ext>
            </a:extLst>
          </p:cNvPr>
          <p:cNvGrpSpPr/>
          <p:nvPr/>
        </p:nvGrpSpPr>
        <p:grpSpPr>
          <a:xfrm>
            <a:off x="249219" y="3506822"/>
            <a:ext cx="1926708" cy="1036954"/>
            <a:chOff x="857891" y="0"/>
            <a:chExt cx="2869379" cy="772991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AF3E1A6-E09C-60EF-EC15-E1BDBFD07B78}"/>
                </a:ext>
              </a:extLst>
            </p:cNvPr>
            <p:cNvSpPr/>
            <p:nvPr/>
          </p:nvSpPr>
          <p:spPr>
            <a:xfrm>
              <a:off x="857891" y="0"/>
              <a:ext cx="2869379" cy="772991"/>
            </a:xfrm>
            <a:prstGeom prst="round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3" name="Rectangle: Rounded Corners 4">
              <a:extLst>
                <a:ext uri="{FF2B5EF4-FFF2-40B4-BE49-F238E27FC236}">
                  <a16:creationId xmlns:a16="http://schemas.microsoft.com/office/drawing/2014/main" id="{973CCEAA-6A39-4F5C-21EC-06D0171429FA}"/>
                </a:ext>
              </a:extLst>
            </p:cNvPr>
            <p:cNvSpPr txBox="1"/>
            <p:nvPr/>
          </p:nvSpPr>
          <p:spPr>
            <a:xfrm>
              <a:off x="895625" y="37734"/>
              <a:ext cx="2793910" cy="6975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dirty="0"/>
                <a:t>Amount</a:t>
              </a:r>
              <a:endParaRPr lang="en-US" sz="2100" kern="1200" dirty="0"/>
            </a:p>
          </p:txBody>
        </p:sp>
      </p:grp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8BAE109D-20A1-ED7E-5003-F8A62929C5F0}"/>
              </a:ext>
            </a:extLst>
          </p:cNvPr>
          <p:cNvSpPr/>
          <p:nvPr/>
        </p:nvSpPr>
        <p:spPr>
          <a:xfrm>
            <a:off x="2334380" y="3371751"/>
            <a:ext cx="5104273" cy="1282409"/>
          </a:xfrm>
          <a:prstGeom prst="rightArrow">
            <a:avLst>
              <a:gd name="adj1" fmla="val 75000"/>
              <a:gd name="adj2" fmla="val 50000"/>
            </a:avLst>
          </a:pr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dirty="0"/>
              <a:t>$35.8 Million - All Programs </a:t>
            </a:r>
          </a:p>
          <a:p>
            <a:pPr algn="ctr"/>
            <a:r>
              <a:rPr lang="en-US" b="1" dirty="0"/>
              <a:t>$4.5 Million Waterfront Program</a:t>
            </a:r>
          </a:p>
          <a:p>
            <a:pPr algn="ctr"/>
            <a:r>
              <a:rPr lang="en-US" b="1" dirty="0"/>
              <a:t> $13.5 Million Surface Program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4FA3FF2-3DB3-A3ED-13DF-3A017C6435C0}"/>
              </a:ext>
            </a:extLst>
          </p:cNvPr>
          <p:cNvGrpSpPr/>
          <p:nvPr/>
        </p:nvGrpSpPr>
        <p:grpSpPr>
          <a:xfrm>
            <a:off x="223882" y="2142114"/>
            <a:ext cx="1926708" cy="1036954"/>
            <a:chOff x="857891" y="0"/>
            <a:chExt cx="2869379" cy="772991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E9E66D1-C190-B0C7-5981-11B7F24B8104}"/>
                </a:ext>
              </a:extLst>
            </p:cNvPr>
            <p:cNvSpPr/>
            <p:nvPr/>
          </p:nvSpPr>
          <p:spPr>
            <a:xfrm>
              <a:off x="857891" y="0"/>
              <a:ext cx="2869379" cy="772991"/>
            </a:xfrm>
            <a:prstGeom prst="round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0" name="Rectangle: Rounded Corners 4">
              <a:extLst>
                <a:ext uri="{FF2B5EF4-FFF2-40B4-BE49-F238E27FC236}">
                  <a16:creationId xmlns:a16="http://schemas.microsoft.com/office/drawing/2014/main" id="{E9F78F63-2D4A-2A41-221D-7350839DAD08}"/>
                </a:ext>
              </a:extLst>
            </p:cNvPr>
            <p:cNvSpPr txBox="1"/>
            <p:nvPr/>
          </p:nvSpPr>
          <p:spPr>
            <a:xfrm>
              <a:off x="895625" y="37734"/>
              <a:ext cx="2793910" cy="6975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Funding Purpose</a:t>
              </a:r>
            </a:p>
          </p:txBody>
        </p:sp>
      </p:grpSp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345C18CC-34DA-3A9B-5F6F-DE2D362D954F}"/>
              </a:ext>
            </a:extLst>
          </p:cNvPr>
          <p:cNvSpPr/>
          <p:nvPr/>
        </p:nvSpPr>
        <p:spPr>
          <a:xfrm>
            <a:off x="2313877" y="4808013"/>
            <a:ext cx="5104273" cy="1282409"/>
          </a:xfrm>
          <a:prstGeom prst="rightArrow">
            <a:avLst>
              <a:gd name="adj1" fmla="val 75000"/>
              <a:gd name="adj2" fmla="val 50000"/>
            </a:avLst>
          </a:pr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April 12, 2024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F94BAA38-A967-0B50-F504-3857A5E2EC79}"/>
              </a:ext>
            </a:extLst>
          </p:cNvPr>
          <p:cNvGrpSpPr/>
          <p:nvPr/>
        </p:nvGrpSpPr>
        <p:grpSpPr>
          <a:xfrm>
            <a:off x="223881" y="4914844"/>
            <a:ext cx="1926708" cy="1036954"/>
            <a:chOff x="857891" y="0"/>
            <a:chExt cx="2869379" cy="772991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F3E9AF77-FBCA-3FE7-A2FD-113A8687E536}"/>
                </a:ext>
              </a:extLst>
            </p:cNvPr>
            <p:cNvSpPr/>
            <p:nvPr/>
          </p:nvSpPr>
          <p:spPr>
            <a:xfrm>
              <a:off x="857891" y="0"/>
              <a:ext cx="2869379" cy="772991"/>
            </a:xfrm>
            <a:prstGeom prst="round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8" name="Rectangle: Rounded Corners 4">
              <a:extLst>
                <a:ext uri="{FF2B5EF4-FFF2-40B4-BE49-F238E27FC236}">
                  <a16:creationId xmlns:a16="http://schemas.microsoft.com/office/drawing/2014/main" id="{AED3C65B-C994-FBBD-7906-724544D4879C}"/>
                </a:ext>
              </a:extLst>
            </p:cNvPr>
            <p:cNvSpPr txBox="1"/>
            <p:nvPr/>
          </p:nvSpPr>
          <p:spPr>
            <a:xfrm>
              <a:off x="895625" y="37734"/>
              <a:ext cx="2793910" cy="6975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Deadline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8C0FF9B-5C0A-6E51-6CCC-5EDA5F02D7C4}"/>
              </a:ext>
            </a:extLst>
          </p:cNvPr>
          <p:cNvGrpSpPr/>
          <p:nvPr/>
        </p:nvGrpSpPr>
        <p:grpSpPr>
          <a:xfrm>
            <a:off x="7649282" y="1224674"/>
            <a:ext cx="5622371" cy="5240636"/>
            <a:chOff x="7573347" y="1238998"/>
            <a:chExt cx="5622371" cy="52406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72FF29E-853E-1ABD-0AF4-7A6A5EF1C741}"/>
                </a:ext>
              </a:extLst>
            </p:cNvPr>
            <p:cNvGrpSpPr/>
            <p:nvPr/>
          </p:nvGrpSpPr>
          <p:grpSpPr>
            <a:xfrm>
              <a:off x="7605020" y="1710871"/>
              <a:ext cx="5590698" cy="4768763"/>
              <a:chOff x="452962" y="1616885"/>
              <a:chExt cx="6807282" cy="506547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612A0E4-68F7-14EB-F20E-09EBB9AD783A}"/>
                  </a:ext>
                </a:extLst>
              </p:cNvPr>
              <p:cNvSpPr/>
              <p:nvPr/>
            </p:nvSpPr>
            <p:spPr>
              <a:xfrm>
                <a:off x="457199" y="1616886"/>
                <a:ext cx="3931361" cy="489849"/>
              </a:xfrm>
              <a:prstGeom prst="roundRect">
                <a:avLst>
                  <a:gd name="adj" fmla="val 10000"/>
                </a:avLst>
              </a:pr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2F1783D-4253-CACA-2E76-1F579EA267D7}"/>
                  </a:ext>
                </a:extLst>
              </p:cNvPr>
              <p:cNvSpPr/>
              <p:nvPr/>
            </p:nvSpPr>
            <p:spPr>
              <a:xfrm>
                <a:off x="1044219" y="1616885"/>
                <a:ext cx="6216025" cy="489849"/>
              </a:xfrm>
              <a:custGeom>
                <a:avLst/>
                <a:gdLst>
                  <a:gd name="connsiteX0" fmla="*/ 0 w 6216025"/>
                  <a:gd name="connsiteY0" fmla="*/ 0 h 489849"/>
                  <a:gd name="connsiteX1" fmla="*/ 6216025 w 6216025"/>
                  <a:gd name="connsiteY1" fmla="*/ 0 h 489849"/>
                  <a:gd name="connsiteX2" fmla="*/ 6216025 w 6216025"/>
                  <a:gd name="connsiteY2" fmla="*/ 489849 h 489849"/>
                  <a:gd name="connsiteX3" fmla="*/ 0 w 6216025"/>
                  <a:gd name="connsiteY3" fmla="*/ 489849 h 489849"/>
                  <a:gd name="connsiteX4" fmla="*/ 0 w 6216025"/>
                  <a:gd name="connsiteY4" fmla="*/ 0 h 48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6025" h="489849">
                    <a:moveTo>
                      <a:pt x="0" y="0"/>
                    </a:moveTo>
                    <a:lnTo>
                      <a:pt x="6216025" y="0"/>
                    </a:lnTo>
                    <a:lnTo>
                      <a:pt x="6216025" y="489849"/>
                    </a:lnTo>
                    <a:lnTo>
                      <a:pt x="0" y="489849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842" tIns="51842" rIns="51842" bIns="51842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 dirty="0">
                    <a:solidFill>
                      <a:schemeClr val="accent3">
                        <a:lumMod val="50000"/>
                      </a:schemeClr>
                    </a:solidFill>
                    <a:latin typeface="Khmer UI" panose="020B0502040204020203" pitchFamily="34" charset="0"/>
                    <a:cs typeface="Khmer UI" panose="020B0502040204020203" pitchFamily="34" charset="0"/>
                  </a:rPr>
                  <a:t>Energy</a:t>
                </a:r>
                <a:endParaRPr lang="en-US" sz="1600" kern="1200" dirty="0">
                  <a:solidFill>
                    <a:schemeClr val="accent3">
                      <a:lumMod val="50000"/>
                    </a:schemeClr>
                  </a:solidFill>
                  <a:latin typeface="Khmer UI" panose="020B0502040204020203" pitchFamily="34" charset="0"/>
                  <a:cs typeface="Khmer UI" panose="020B0502040204020203" pitchFamily="34" charset="0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C536FEA-F878-CED3-0F96-7E04077A9C93}"/>
                  </a:ext>
                </a:extLst>
              </p:cNvPr>
              <p:cNvSpPr/>
              <p:nvPr/>
            </p:nvSpPr>
            <p:spPr>
              <a:xfrm>
                <a:off x="452962" y="2257905"/>
                <a:ext cx="3935598" cy="489849"/>
              </a:xfrm>
              <a:prstGeom prst="roundRect">
                <a:avLst>
                  <a:gd name="adj" fmla="val 10000"/>
                </a:avLst>
              </a:pr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10" descr="Medical">
                <a:extLst>
                  <a:ext uri="{FF2B5EF4-FFF2-40B4-BE49-F238E27FC236}">
                    <a16:creationId xmlns:a16="http://schemas.microsoft.com/office/drawing/2014/main" id="{2BC754F6-6910-041D-E9A3-A2BC21736CD3}"/>
                  </a:ext>
                </a:extLst>
              </p:cNvPr>
              <p:cNvSpPr/>
              <p:nvPr/>
            </p:nvSpPr>
            <p:spPr>
              <a:xfrm>
                <a:off x="481926" y="2243927"/>
                <a:ext cx="516321" cy="516321"/>
              </a:xfrm>
              <a:prstGeom prst="rect">
                <a:avLst/>
              </a:prstGeom>
              <a:blipFill>
                <a:blip r:embed="rId4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AAD5F78-9443-226A-5439-165E92F534DA}"/>
                  </a:ext>
                </a:extLst>
              </p:cNvPr>
              <p:cNvSpPr/>
              <p:nvPr/>
            </p:nvSpPr>
            <p:spPr>
              <a:xfrm>
                <a:off x="1044219" y="2268607"/>
                <a:ext cx="6216025" cy="489849"/>
              </a:xfrm>
              <a:custGeom>
                <a:avLst/>
                <a:gdLst>
                  <a:gd name="connsiteX0" fmla="*/ 0 w 6216025"/>
                  <a:gd name="connsiteY0" fmla="*/ 0 h 489849"/>
                  <a:gd name="connsiteX1" fmla="*/ 6216025 w 6216025"/>
                  <a:gd name="connsiteY1" fmla="*/ 0 h 489849"/>
                  <a:gd name="connsiteX2" fmla="*/ 6216025 w 6216025"/>
                  <a:gd name="connsiteY2" fmla="*/ 489849 h 489849"/>
                  <a:gd name="connsiteX3" fmla="*/ 0 w 6216025"/>
                  <a:gd name="connsiteY3" fmla="*/ 489849 h 489849"/>
                  <a:gd name="connsiteX4" fmla="*/ 0 w 6216025"/>
                  <a:gd name="connsiteY4" fmla="*/ 0 h 48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6025" h="489849">
                    <a:moveTo>
                      <a:pt x="0" y="0"/>
                    </a:moveTo>
                    <a:lnTo>
                      <a:pt x="6216025" y="0"/>
                    </a:lnTo>
                    <a:lnTo>
                      <a:pt x="6216025" y="489849"/>
                    </a:lnTo>
                    <a:lnTo>
                      <a:pt x="0" y="4898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842" tIns="51842" rIns="51842" bIns="51842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 dirty="0">
                    <a:solidFill>
                      <a:schemeClr val="accent3">
                        <a:lumMod val="50000"/>
                      </a:schemeClr>
                    </a:solidFill>
                    <a:latin typeface="Khmer UI" panose="020B0502040204020203" pitchFamily="34" charset="0"/>
                    <a:cs typeface="Khmer UI" panose="020B0502040204020203" pitchFamily="34" charset="0"/>
                  </a:rPr>
                  <a:t>Health Facilities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09D1F81E-54E4-A2A3-5510-B4480899842B}"/>
                  </a:ext>
                </a:extLst>
              </p:cNvPr>
              <p:cNvSpPr/>
              <p:nvPr/>
            </p:nvSpPr>
            <p:spPr>
              <a:xfrm>
                <a:off x="457199" y="2881968"/>
                <a:ext cx="3935598" cy="489849"/>
              </a:xfrm>
              <a:prstGeom prst="roundRect">
                <a:avLst>
                  <a:gd name="adj" fmla="val 10000"/>
                </a:avLst>
              </a:prstGeom>
              <a:solidFill>
                <a:srgbClr val="8586C4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Rectangle 13" descr="Car">
                <a:extLst>
                  <a:ext uri="{FF2B5EF4-FFF2-40B4-BE49-F238E27FC236}">
                    <a16:creationId xmlns:a16="http://schemas.microsoft.com/office/drawing/2014/main" id="{86FAB5C5-0A3B-953E-F100-52F3C7B6F749}"/>
                  </a:ext>
                </a:extLst>
              </p:cNvPr>
              <p:cNvSpPr/>
              <p:nvPr/>
            </p:nvSpPr>
            <p:spPr>
              <a:xfrm>
                <a:off x="478544" y="2882710"/>
                <a:ext cx="523083" cy="523083"/>
              </a:xfrm>
              <a:prstGeom prst="rect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95C8BA9-5698-BF8F-4B4B-8C83B71939F9}"/>
                  </a:ext>
                </a:extLst>
              </p:cNvPr>
              <p:cNvSpPr/>
              <p:nvPr/>
            </p:nvSpPr>
            <p:spPr>
              <a:xfrm>
                <a:off x="1044219" y="2922324"/>
                <a:ext cx="6216025" cy="489849"/>
              </a:xfrm>
              <a:custGeom>
                <a:avLst/>
                <a:gdLst>
                  <a:gd name="connsiteX0" fmla="*/ 0 w 6216025"/>
                  <a:gd name="connsiteY0" fmla="*/ 0 h 489849"/>
                  <a:gd name="connsiteX1" fmla="*/ 6216025 w 6216025"/>
                  <a:gd name="connsiteY1" fmla="*/ 0 h 489849"/>
                  <a:gd name="connsiteX2" fmla="*/ 6216025 w 6216025"/>
                  <a:gd name="connsiteY2" fmla="*/ 489849 h 489849"/>
                  <a:gd name="connsiteX3" fmla="*/ 0 w 6216025"/>
                  <a:gd name="connsiteY3" fmla="*/ 489849 h 489849"/>
                  <a:gd name="connsiteX4" fmla="*/ 0 w 6216025"/>
                  <a:gd name="connsiteY4" fmla="*/ 0 h 48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6025" h="489849">
                    <a:moveTo>
                      <a:pt x="0" y="0"/>
                    </a:moveTo>
                    <a:lnTo>
                      <a:pt x="6216025" y="0"/>
                    </a:lnTo>
                    <a:lnTo>
                      <a:pt x="6216025" y="489849"/>
                    </a:lnTo>
                    <a:lnTo>
                      <a:pt x="0" y="4898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842" tIns="51842" rIns="51842" bIns="51842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 dirty="0">
                    <a:solidFill>
                      <a:schemeClr val="accent3">
                        <a:lumMod val="50000"/>
                      </a:schemeClr>
                    </a:solidFill>
                    <a:latin typeface="Khmer UI" panose="020B0502040204020203" pitchFamily="34" charset="0"/>
                    <a:cs typeface="Khmer UI" panose="020B0502040204020203" pitchFamily="34" charset="0"/>
                  </a:rPr>
                  <a:t>Transportation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24885FAD-CE41-B463-A3A4-31298F2F0282}"/>
                  </a:ext>
                </a:extLst>
              </p:cNvPr>
              <p:cNvSpPr/>
              <p:nvPr/>
            </p:nvSpPr>
            <p:spPr>
              <a:xfrm>
                <a:off x="457199" y="3546792"/>
                <a:ext cx="3935600" cy="489849"/>
              </a:xfrm>
              <a:prstGeom prst="roundRect">
                <a:avLst>
                  <a:gd name="adj" fmla="val 10000"/>
                </a:avLst>
              </a:pr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16" descr="Home">
                <a:extLst>
                  <a:ext uri="{FF2B5EF4-FFF2-40B4-BE49-F238E27FC236}">
                    <a16:creationId xmlns:a16="http://schemas.microsoft.com/office/drawing/2014/main" id="{12D475D0-E874-207F-2A8E-235F204D2CB1}"/>
                  </a:ext>
                </a:extLst>
              </p:cNvPr>
              <p:cNvSpPr/>
              <p:nvPr/>
            </p:nvSpPr>
            <p:spPr>
              <a:xfrm>
                <a:off x="476626" y="3528257"/>
                <a:ext cx="526920" cy="526920"/>
              </a:xfrm>
              <a:prstGeom prst="rect">
                <a:avLst/>
              </a:pr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FB04080-5700-C7F8-ACC6-4A9968B8CFDB}"/>
                  </a:ext>
                </a:extLst>
              </p:cNvPr>
              <p:cNvSpPr/>
              <p:nvPr/>
            </p:nvSpPr>
            <p:spPr>
              <a:xfrm>
                <a:off x="1093577" y="3565327"/>
                <a:ext cx="2940758" cy="489849"/>
              </a:xfrm>
              <a:custGeom>
                <a:avLst/>
                <a:gdLst>
                  <a:gd name="connsiteX0" fmla="*/ 0 w 6216025"/>
                  <a:gd name="connsiteY0" fmla="*/ 0 h 489849"/>
                  <a:gd name="connsiteX1" fmla="*/ 6216025 w 6216025"/>
                  <a:gd name="connsiteY1" fmla="*/ 0 h 489849"/>
                  <a:gd name="connsiteX2" fmla="*/ 6216025 w 6216025"/>
                  <a:gd name="connsiteY2" fmla="*/ 489849 h 489849"/>
                  <a:gd name="connsiteX3" fmla="*/ 0 w 6216025"/>
                  <a:gd name="connsiteY3" fmla="*/ 489849 h 489849"/>
                  <a:gd name="connsiteX4" fmla="*/ 0 w 6216025"/>
                  <a:gd name="connsiteY4" fmla="*/ 0 h 48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6025" h="489849">
                    <a:moveTo>
                      <a:pt x="0" y="0"/>
                    </a:moveTo>
                    <a:lnTo>
                      <a:pt x="6216025" y="0"/>
                    </a:lnTo>
                    <a:lnTo>
                      <a:pt x="6216025" y="489849"/>
                    </a:lnTo>
                    <a:lnTo>
                      <a:pt x="0" y="4898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842" tIns="51842" rIns="51842" bIns="51842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 dirty="0">
                    <a:solidFill>
                      <a:schemeClr val="accent3">
                        <a:lumMod val="50000"/>
                      </a:schemeClr>
                    </a:solidFill>
                    <a:latin typeface="Khmer UI" panose="020B0502040204020203" pitchFamily="34" charset="0"/>
                    <a:cs typeface="Khmer UI" panose="020B0502040204020203" pitchFamily="34" charset="0"/>
                  </a:rPr>
                  <a:t>Village Infrastructure Protection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228080B-7E0B-CCD4-326F-3DC57EF79299}"/>
                  </a:ext>
                </a:extLst>
              </p:cNvPr>
              <p:cNvSpPr/>
              <p:nvPr/>
            </p:nvSpPr>
            <p:spPr>
              <a:xfrm>
                <a:off x="457198" y="4198514"/>
                <a:ext cx="3935600" cy="489849"/>
              </a:xfrm>
              <a:prstGeom prst="roundRect">
                <a:avLst>
                  <a:gd name="adj" fmla="val 10000"/>
                </a:avLst>
              </a:pr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9" descr="Shower">
                <a:extLst>
                  <a:ext uri="{FF2B5EF4-FFF2-40B4-BE49-F238E27FC236}">
                    <a16:creationId xmlns:a16="http://schemas.microsoft.com/office/drawing/2014/main" id="{326314E2-4C22-6F9A-EDFF-51D911A6F38D}"/>
                  </a:ext>
                </a:extLst>
              </p:cNvPr>
              <p:cNvSpPr/>
              <p:nvPr/>
            </p:nvSpPr>
            <p:spPr>
              <a:xfrm>
                <a:off x="474288" y="4177639"/>
                <a:ext cx="531597" cy="531597"/>
              </a:xfrm>
              <a:prstGeom prst="rect">
                <a:avLst/>
              </a:prstGeom>
              <a:blipFill>
                <a:blip r:embed="rId10" cstate="screen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1571F08-271D-3E9B-2617-778B2F72DDB0}"/>
                  </a:ext>
                </a:extLst>
              </p:cNvPr>
              <p:cNvSpPr/>
              <p:nvPr/>
            </p:nvSpPr>
            <p:spPr>
              <a:xfrm>
                <a:off x="1125943" y="4214318"/>
                <a:ext cx="3253173" cy="489849"/>
              </a:xfrm>
              <a:custGeom>
                <a:avLst/>
                <a:gdLst>
                  <a:gd name="connsiteX0" fmla="*/ 0 w 6216025"/>
                  <a:gd name="connsiteY0" fmla="*/ 0 h 489849"/>
                  <a:gd name="connsiteX1" fmla="*/ 6216025 w 6216025"/>
                  <a:gd name="connsiteY1" fmla="*/ 0 h 489849"/>
                  <a:gd name="connsiteX2" fmla="*/ 6216025 w 6216025"/>
                  <a:gd name="connsiteY2" fmla="*/ 489849 h 489849"/>
                  <a:gd name="connsiteX3" fmla="*/ 0 w 6216025"/>
                  <a:gd name="connsiteY3" fmla="*/ 489849 h 489849"/>
                  <a:gd name="connsiteX4" fmla="*/ 0 w 6216025"/>
                  <a:gd name="connsiteY4" fmla="*/ 0 h 48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6025" h="489849">
                    <a:moveTo>
                      <a:pt x="0" y="0"/>
                    </a:moveTo>
                    <a:lnTo>
                      <a:pt x="6216025" y="0"/>
                    </a:lnTo>
                    <a:lnTo>
                      <a:pt x="6216025" y="489849"/>
                    </a:lnTo>
                    <a:lnTo>
                      <a:pt x="0" y="4898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842" tIns="51842" rIns="51842" bIns="51842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 dirty="0">
                    <a:solidFill>
                      <a:schemeClr val="accent3">
                        <a:lumMod val="50000"/>
                      </a:schemeClr>
                    </a:solidFill>
                    <a:latin typeface="Khmer UI" panose="020B0502040204020203" pitchFamily="34" charset="0"/>
                    <a:cs typeface="Khmer UI" panose="020B0502040204020203" pitchFamily="34" charset="0"/>
                  </a:rPr>
                  <a:t>Sanitation and Solid Waste</a:t>
                </a:r>
                <a:endParaRPr lang="en-US" sz="1600" kern="1200" dirty="0">
                  <a:solidFill>
                    <a:schemeClr val="accent3">
                      <a:lumMod val="50000"/>
                    </a:schemeClr>
                  </a:solidFill>
                  <a:latin typeface="Khmer UI" panose="020B0502040204020203" pitchFamily="34" charset="0"/>
                  <a:cs typeface="Khmer UI" panose="020B0502040204020203" pitchFamily="34" charset="0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49344600-12FF-82FB-DF54-6650A068A156}"/>
                  </a:ext>
                </a:extLst>
              </p:cNvPr>
              <p:cNvSpPr/>
              <p:nvPr/>
            </p:nvSpPr>
            <p:spPr>
              <a:xfrm>
                <a:off x="457199" y="4854954"/>
                <a:ext cx="3939841" cy="489849"/>
              </a:xfrm>
              <a:prstGeom prst="roundRect">
                <a:avLst>
                  <a:gd name="adj" fmla="val 10000"/>
                </a:avLst>
              </a:pr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Rectangle 22" descr="Money">
                <a:extLst>
                  <a:ext uri="{FF2B5EF4-FFF2-40B4-BE49-F238E27FC236}">
                    <a16:creationId xmlns:a16="http://schemas.microsoft.com/office/drawing/2014/main" id="{0BE17401-9A11-51F9-06CC-19F0A235410F}"/>
                  </a:ext>
                </a:extLst>
              </p:cNvPr>
              <p:cNvSpPr/>
              <p:nvPr/>
            </p:nvSpPr>
            <p:spPr>
              <a:xfrm>
                <a:off x="452962" y="4831698"/>
                <a:ext cx="536358" cy="536358"/>
              </a:xfrm>
              <a:prstGeom prst="rect">
                <a:avLst/>
              </a:prstGeom>
              <a:blipFill>
                <a:blip r:embed="rId12" cstate="screen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C963E195-DB16-BE62-2EDA-A5303B28D6AE}"/>
                  </a:ext>
                </a:extLst>
              </p:cNvPr>
              <p:cNvSpPr/>
              <p:nvPr/>
            </p:nvSpPr>
            <p:spPr>
              <a:xfrm>
                <a:off x="457199" y="5516604"/>
                <a:ext cx="3939840" cy="489849"/>
              </a:xfrm>
              <a:prstGeom prst="roundRect">
                <a:avLst>
                  <a:gd name="adj" fmla="val 10000"/>
                </a:avLst>
              </a:pr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Rectangle 24" descr="Wireless">
                <a:extLst>
                  <a:ext uri="{FF2B5EF4-FFF2-40B4-BE49-F238E27FC236}">
                    <a16:creationId xmlns:a16="http://schemas.microsoft.com/office/drawing/2014/main" id="{F0C78CDF-02A9-3B3D-DF42-D9AFBFAE2A1F}"/>
                  </a:ext>
                </a:extLst>
              </p:cNvPr>
              <p:cNvSpPr/>
              <p:nvPr/>
            </p:nvSpPr>
            <p:spPr>
              <a:xfrm>
                <a:off x="461570" y="5495590"/>
                <a:ext cx="548359" cy="507638"/>
              </a:xfrm>
              <a:prstGeom prst="rect">
                <a:avLst/>
              </a:prstGeom>
              <a:blipFill>
                <a:blip r:embed="rId14" cstate="screen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AAF3C99D-7F1C-BA74-4CED-70913E46E313}"/>
                  </a:ext>
                </a:extLst>
              </p:cNvPr>
              <p:cNvSpPr/>
              <p:nvPr/>
            </p:nvSpPr>
            <p:spPr>
              <a:xfrm>
                <a:off x="457199" y="6184396"/>
                <a:ext cx="3939840" cy="489849"/>
              </a:xfrm>
              <a:prstGeom prst="roundRect">
                <a:avLst>
                  <a:gd name="adj" fmla="val 10000"/>
                </a:avLst>
              </a:pr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6" descr="Group">
                <a:extLst>
                  <a:ext uri="{FF2B5EF4-FFF2-40B4-BE49-F238E27FC236}">
                    <a16:creationId xmlns:a16="http://schemas.microsoft.com/office/drawing/2014/main" id="{12A3C7D9-4D66-AE42-3CBB-E1019881D1B5}"/>
                  </a:ext>
                </a:extLst>
              </p:cNvPr>
              <p:cNvSpPr/>
              <p:nvPr/>
            </p:nvSpPr>
            <p:spPr>
              <a:xfrm>
                <a:off x="480955" y="6163113"/>
                <a:ext cx="542018" cy="519245"/>
              </a:xfrm>
              <a:prstGeom prst="rect">
                <a:avLst/>
              </a:prstGeom>
              <a:blipFill>
                <a:blip r:embed="rId16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A4D9475-A681-6CBC-F274-2753FA9DF068}"/>
                  </a:ext>
                </a:extLst>
              </p:cNvPr>
              <p:cNvSpPr/>
              <p:nvPr/>
            </p:nvSpPr>
            <p:spPr>
              <a:xfrm>
                <a:off x="1116500" y="6192509"/>
                <a:ext cx="3272060" cy="489849"/>
              </a:xfrm>
              <a:custGeom>
                <a:avLst/>
                <a:gdLst>
                  <a:gd name="connsiteX0" fmla="*/ 0 w 6216025"/>
                  <a:gd name="connsiteY0" fmla="*/ 0 h 489849"/>
                  <a:gd name="connsiteX1" fmla="*/ 6216025 w 6216025"/>
                  <a:gd name="connsiteY1" fmla="*/ 0 h 489849"/>
                  <a:gd name="connsiteX2" fmla="*/ 6216025 w 6216025"/>
                  <a:gd name="connsiteY2" fmla="*/ 489849 h 489849"/>
                  <a:gd name="connsiteX3" fmla="*/ 0 w 6216025"/>
                  <a:gd name="connsiteY3" fmla="*/ 489849 h 489849"/>
                  <a:gd name="connsiteX4" fmla="*/ 0 w 6216025"/>
                  <a:gd name="connsiteY4" fmla="*/ 0 h 48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6025" h="489849">
                    <a:moveTo>
                      <a:pt x="0" y="0"/>
                    </a:moveTo>
                    <a:lnTo>
                      <a:pt x="6216025" y="0"/>
                    </a:lnTo>
                    <a:lnTo>
                      <a:pt x="6216025" y="489849"/>
                    </a:lnTo>
                    <a:lnTo>
                      <a:pt x="0" y="4898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AE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842" tIns="51842" rIns="51842" bIns="51842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 dirty="0">
                    <a:solidFill>
                      <a:schemeClr val="accent3">
                        <a:lumMod val="50000"/>
                      </a:schemeClr>
                    </a:solidFill>
                    <a:latin typeface="Khmer UI" panose="020B0502040204020203" pitchFamily="34" charset="0"/>
                    <a:cs typeface="Khmer UI" panose="020B0502040204020203" pitchFamily="34" charset="0"/>
                  </a:rPr>
                  <a:t>Housing, Health, &amp; Wellness</a:t>
                </a:r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C3D1DCA-6ED9-A5C5-89ED-8ED54D779E49}"/>
                </a:ext>
              </a:extLst>
            </p:cNvPr>
            <p:cNvSpPr/>
            <p:nvPr/>
          </p:nvSpPr>
          <p:spPr>
            <a:xfrm>
              <a:off x="8149972" y="4777070"/>
              <a:ext cx="2671772" cy="461156"/>
            </a:xfrm>
            <a:custGeom>
              <a:avLst/>
              <a:gdLst>
                <a:gd name="connsiteX0" fmla="*/ 0 w 6216025"/>
                <a:gd name="connsiteY0" fmla="*/ 0 h 489849"/>
                <a:gd name="connsiteX1" fmla="*/ 6216025 w 6216025"/>
                <a:gd name="connsiteY1" fmla="*/ 0 h 489849"/>
                <a:gd name="connsiteX2" fmla="*/ 6216025 w 6216025"/>
                <a:gd name="connsiteY2" fmla="*/ 489849 h 489849"/>
                <a:gd name="connsiteX3" fmla="*/ 0 w 6216025"/>
                <a:gd name="connsiteY3" fmla="*/ 489849 h 489849"/>
                <a:gd name="connsiteX4" fmla="*/ 0 w 6216025"/>
                <a:gd name="connsiteY4" fmla="*/ 0 h 48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6025" h="489849">
                  <a:moveTo>
                    <a:pt x="0" y="0"/>
                  </a:moveTo>
                  <a:lnTo>
                    <a:pt x="6216025" y="0"/>
                  </a:lnTo>
                  <a:lnTo>
                    <a:pt x="6216025" y="489849"/>
                  </a:lnTo>
                  <a:lnTo>
                    <a:pt x="0" y="4898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842" tIns="51842" rIns="51842" bIns="51842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accent3">
                      <a:lumMod val="50000"/>
                    </a:schemeClr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Workforce&amp; Economic Development</a:t>
              </a:r>
              <a:endParaRPr lang="en-US" sz="1600" kern="1200" dirty="0">
                <a:solidFill>
                  <a:schemeClr val="accent3">
                    <a:lumMod val="50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B26E0A3-130F-4BD2-614C-771F4AF7730C}"/>
                </a:ext>
              </a:extLst>
            </p:cNvPr>
            <p:cNvSpPr/>
            <p:nvPr/>
          </p:nvSpPr>
          <p:spPr>
            <a:xfrm>
              <a:off x="8157727" y="5382163"/>
              <a:ext cx="2671772" cy="461156"/>
            </a:xfrm>
            <a:custGeom>
              <a:avLst/>
              <a:gdLst>
                <a:gd name="connsiteX0" fmla="*/ 0 w 6216025"/>
                <a:gd name="connsiteY0" fmla="*/ 0 h 489849"/>
                <a:gd name="connsiteX1" fmla="*/ 6216025 w 6216025"/>
                <a:gd name="connsiteY1" fmla="*/ 0 h 489849"/>
                <a:gd name="connsiteX2" fmla="*/ 6216025 w 6216025"/>
                <a:gd name="connsiteY2" fmla="*/ 489849 h 489849"/>
                <a:gd name="connsiteX3" fmla="*/ 0 w 6216025"/>
                <a:gd name="connsiteY3" fmla="*/ 489849 h 489849"/>
                <a:gd name="connsiteX4" fmla="*/ 0 w 6216025"/>
                <a:gd name="connsiteY4" fmla="*/ 0 h 48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6025" h="489849">
                  <a:moveTo>
                    <a:pt x="0" y="0"/>
                  </a:moveTo>
                  <a:lnTo>
                    <a:pt x="6216025" y="0"/>
                  </a:lnTo>
                  <a:lnTo>
                    <a:pt x="6216025" y="489849"/>
                  </a:lnTo>
                  <a:lnTo>
                    <a:pt x="0" y="4898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842" tIns="51842" rIns="51842" bIns="51842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accent3">
                      <a:lumMod val="50000"/>
                    </a:schemeClr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Broadband</a:t>
              </a:r>
              <a:endParaRPr lang="en-US" sz="1600" kern="1200" dirty="0">
                <a:solidFill>
                  <a:schemeClr val="accent3">
                    <a:lumMod val="50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1EA51-324A-593E-ED5C-6A9D4625DE0F}"/>
                </a:ext>
              </a:extLst>
            </p:cNvPr>
            <p:cNvSpPr txBox="1"/>
            <p:nvPr/>
          </p:nvSpPr>
          <p:spPr>
            <a:xfrm>
              <a:off x="7573347" y="1238998"/>
              <a:ext cx="3467789" cy="3476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Denali Commission Programs</a:t>
              </a:r>
              <a:endParaRPr lang="en-US" sz="1800" kern="1200" dirty="0">
                <a:solidFill>
                  <a:schemeClr val="accent3">
                    <a:lumMod val="50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</p:grpSp>
      <p:pic>
        <p:nvPicPr>
          <p:cNvPr id="29" name="Graphic 28" descr="Fluorescent Light Bulb with solid fill">
            <a:extLst>
              <a:ext uri="{FF2B5EF4-FFF2-40B4-BE49-F238E27FC236}">
                <a16:creationId xmlns:a16="http://schemas.microsoft.com/office/drawing/2014/main" id="{56181BAC-5206-D9DE-7A15-CE28049487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28779" y="1867639"/>
            <a:ext cx="461156" cy="461156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63775841-7CC3-325E-C3CC-FF47A3E6D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30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E6AF-DB42-E8F8-12B0-41547586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981" y="58138"/>
            <a:ext cx="2259114" cy="1325563"/>
          </a:xfrm>
        </p:spPr>
        <p:txBody>
          <a:bodyPr/>
          <a:lstStyle/>
          <a:p>
            <a:r>
              <a:rPr lang="en-US" dirty="0">
                <a:solidFill>
                  <a:srgbClr val="193326"/>
                </a:solidFill>
                <a:ea typeface="+mn-ea"/>
                <a:cs typeface="+mn-cs"/>
              </a:rPr>
              <a:t>In Wraps </a:t>
            </a:r>
            <a:endParaRPr lang="en-US" dirty="0">
              <a:solidFill>
                <a:srgbClr val="19332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F7C1D-BB33-8A15-E94F-D7F9F4A4B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989" y="93447"/>
            <a:ext cx="8065477" cy="53072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+mj-lt"/>
              </a:rPr>
              <a:t>Rely on needs-based priority lists and 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competitive annual funding opportunity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7030A0"/>
                </a:solidFill>
                <a:latin typeface="+mj-lt"/>
              </a:rPr>
              <a:t>Complement,</a:t>
            </a:r>
            <a:r>
              <a:rPr lang="en-US" sz="2600" dirty="0">
                <a:latin typeface="+mj-lt"/>
              </a:rPr>
              <a:t> not duplicate the work of other Federal and State agencies</a:t>
            </a:r>
          </a:p>
          <a:p>
            <a:pPr marL="742950" lvl="1" indent="-285750"/>
            <a:r>
              <a:rPr lang="en-US" dirty="0">
                <a:latin typeface="+mj-lt"/>
              </a:rPr>
              <a:t>Authority to accept funds from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 non-federal and federal </a:t>
            </a:r>
            <a:r>
              <a:rPr lang="en-US" dirty="0">
                <a:latin typeface="+mj-lt"/>
              </a:rPr>
              <a:t>sources </a:t>
            </a:r>
          </a:p>
          <a:p>
            <a:pPr marL="742950" lvl="1" indent="-285750"/>
            <a:r>
              <a:rPr lang="en-US" dirty="0">
                <a:latin typeface="+mj-lt"/>
              </a:rPr>
              <a:t>Ability to match funds with other federal agencies as 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non-federal cost-share match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+mj-lt"/>
              </a:rPr>
              <a:t>Serve to maintain, sustain, and protect existing infrastructure while supporting workforce/economic development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+mj-lt"/>
              </a:rPr>
              <a:t>Continue to 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build and maintain partnerships </a:t>
            </a:r>
            <a:r>
              <a:rPr lang="en-US" sz="2600" dirty="0">
                <a:latin typeface="+mj-lt"/>
              </a:rPr>
              <a:t>with Federal, State, Tribal Consortiums, ARDORs, and Local Tribes/Cities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FF1812-27B8-F9B4-1185-C012DE724D63}"/>
              </a:ext>
            </a:extLst>
          </p:cNvPr>
          <p:cNvSpPr/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615E28E-B2CF-E77D-1531-B95C1AF0A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33" y="5456883"/>
            <a:ext cx="899348" cy="90272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615555-F62E-E944-A705-F641D925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23</a:t>
            </a:fld>
            <a:endParaRPr lang="en-US"/>
          </a:p>
        </p:txBody>
      </p:sp>
      <p:pic>
        <p:nvPicPr>
          <p:cNvPr id="13" name="Picture 12" descr="A group of people cutting a red ribbon&#10;&#10;Description automatically generated">
            <a:extLst>
              <a:ext uri="{FF2B5EF4-FFF2-40B4-BE49-F238E27FC236}">
                <a16:creationId xmlns:a16="http://schemas.microsoft.com/office/drawing/2014/main" id="{CD392F2E-AFF2-519A-37C3-8725A8452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45" y="1118686"/>
            <a:ext cx="3121050" cy="2340787"/>
          </a:xfrm>
          <a:prstGeom prst="rect">
            <a:avLst/>
          </a:prstGeom>
        </p:spPr>
      </p:pic>
      <p:pic>
        <p:nvPicPr>
          <p:cNvPr id="15" name="Picture 14" descr="A group of construction workers working on a road&#10;&#10;Description automatically generated">
            <a:extLst>
              <a:ext uri="{FF2B5EF4-FFF2-40B4-BE49-F238E27FC236}">
                <a16:creationId xmlns:a16="http://schemas.microsoft.com/office/drawing/2014/main" id="{C2D087CB-3A87-4BFC-51B7-189F25673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84914" y="4136797"/>
            <a:ext cx="2945381" cy="1963587"/>
          </a:xfrm>
          <a:prstGeom prst="rect">
            <a:avLst/>
          </a:prstGeom>
        </p:spPr>
      </p:pic>
      <p:pic>
        <p:nvPicPr>
          <p:cNvPr id="17" name="Picture 16" descr="A bridge with a broken bridge&#10;&#10;Description automatically generated with medium confidence">
            <a:extLst>
              <a:ext uri="{FF2B5EF4-FFF2-40B4-BE49-F238E27FC236}">
                <a16:creationId xmlns:a16="http://schemas.microsoft.com/office/drawing/2014/main" id="{046CBE6F-15E7-19D1-3B05-72D7CA7C76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82"/>
          <a:stretch/>
        </p:blipFill>
        <p:spPr>
          <a:xfrm>
            <a:off x="2410247" y="3619549"/>
            <a:ext cx="1747742" cy="29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23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7CD9AEAA-F55A-3470-5DE7-850AC233F5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5" y="153285"/>
            <a:ext cx="11688162" cy="6238556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099E97-06D5-0064-83A9-9C04B3AB77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25341" y="6163582"/>
            <a:ext cx="12208894" cy="393205"/>
          </a:xfrm>
          <a:prstGeom prst="rect">
            <a:avLst/>
          </a:prstGeom>
          <a:solidFill>
            <a:srgbClr val="8586C4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D1364C3-4BBB-03DB-9FDC-A8C380C82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330" y="5724372"/>
            <a:ext cx="2678750" cy="495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93326"/>
                </a:solidFill>
                <a:latin typeface="+mj-lt"/>
              </a:rPr>
              <a:t> 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36319B4-380B-73B5-5A6A-BED605DAB50F}"/>
              </a:ext>
            </a:extLst>
          </p:cNvPr>
          <p:cNvSpPr txBox="1">
            <a:spLocks/>
          </p:cNvSpPr>
          <p:nvPr/>
        </p:nvSpPr>
        <p:spPr>
          <a:xfrm>
            <a:off x="5438330" y="5280707"/>
            <a:ext cx="2678750" cy="495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193326"/>
                </a:solidFill>
                <a:latin typeface="+mj-lt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1FB47C-4109-5655-295D-2A9E169587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00038" y="-13595"/>
            <a:ext cx="13261650" cy="607027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DD029B-05FA-6345-1662-C83C9AA8908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73755" y="2239683"/>
            <a:ext cx="11044490" cy="1563713"/>
            <a:chOff x="765534" y="1709715"/>
            <a:chExt cx="11044490" cy="1563713"/>
          </a:xfrm>
        </p:grpSpPr>
        <p:pic>
          <p:nvPicPr>
            <p:cNvPr id="13" name="Picture 12" descr="A metal bridge over a body of water&#10;&#10;Description automatically generated">
              <a:extLst>
                <a:ext uri="{FF2B5EF4-FFF2-40B4-BE49-F238E27FC236}">
                  <a16:creationId xmlns:a16="http://schemas.microsoft.com/office/drawing/2014/main" id="{30F4BCF3-225E-A041-C356-A514CB7F34F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7804" y="1734263"/>
              <a:ext cx="2052220" cy="1539165"/>
            </a:xfrm>
            <a:prstGeom prst="rect">
              <a:avLst/>
            </a:prstGeom>
          </p:spPr>
        </p:pic>
        <p:pic>
          <p:nvPicPr>
            <p:cNvPr id="15" name="Picture 14" descr="Long shot of a bridge&#10;&#10;Description automatically generated">
              <a:extLst>
                <a:ext uri="{FF2B5EF4-FFF2-40B4-BE49-F238E27FC236}">
                  <a16:creationId xmlns:a16="http://schemas.microsoft.com/office/drawing/2014/main" id="{2750D4DB-5256-9ADD-1982-7DD598E5D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627" y="1735651"/>
              <a:ext cx="2003062" cy="150229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47BA0F-EA8D-CAB2-E483-7E784202F1D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20750"/>
            <a:stretch/>
          </p:blipFill>
          <p:spPr>
            <a:xfrm>
              <a:off x="765534" y="1709715"/>
              <a:ext cx="2003062" cy="15152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C82AEB7-002B-9574-171C-9514655F310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07127" y="1735650"/>
              <a:ext cx="2299067" cy="15308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0F2DB9-0ABE-5777-26C1-16643B95BF5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3298" y="1735651"/>
              <a:ext cx="2052220" cy="1530841"/>
            </a:xfrm>
            <a:prstGeom prst="rect">
              <a:avLst/>
            </a:prstGeom>
          </p:spPr>
        </p:pic>
      </p:grp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D96139-90FC-8CD6-BCBC-8E926A12A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2" y="4311978"/>
            <a:ext cx="1680341" cy="168665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5870448-220D-C005-B461-5F93CBCF4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848" y="4625676"/>
            <a:ext cx="3953918" cy="121307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193326"/>
                </a:solidFill>
              </a:rPr>
              <a:t>Thank you  </a:t>
            </a:r>
            <a:br>
              <a:rPr lang="en-US" sz="3200" dirty="0">
                <a:solidFill>
                  <a:srgbClr val="193326"/>
                </a:solidFill>
              </a:rPr>
            </a:br>
            <a:r>
              <a:rPr lang="en-US" sz="2000" dirty="0">
                <a:solidFill>
                  <a:srgbClr val="193326"/>
                </a:solidFill>
              </a:rPr>
              <a:t>Nikki Navio</a:t>
            </a:r>
            <a:br>
              <a:rPr lang="en-US" sz="2000" dirty="0">
                <a:solidFill>
                  <a:srgbClr val="193326"/>
                </a:solidFill>
              </a:rPr>
            </a:br>
            <a:r>
              <a:rPr lang="en-US" sz="2000" dirty="0">
                <a:solidFill>
                  <a:srgbClr val="193326"/>
                </a:solidFill>
                <a:hlinkClick r:id="rId10"/>
              </a:rPr>
              <a:t>nnavio@denali.gov</a:t>
            </a:r>
            <a:br>
              <a:rPr lang="en-US" sz="2000" dirty="0">
                <a:solidFill>
                  <a:srgbClr val="193326"/>
                </a:solidFill>
              </a:rPr>
            </a:br>
            <a:r>
              <a:rPr lang="en-US" sz="2000" dirty="0">
                <a:solidFill>
                  <a:srgbClr val="193326"/>
                </a:solidFill>
              </a:rPr>
              <a:t>907-271-1413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F309A-FC21-2C11-17C2-CFE9F9392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02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66E3565B-0073-41D6-D8C0-00914487F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94" y="803576"/>
            <a:ext cx="7353113" cy="392472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1E6AF-DB42-E8F8-12B0-41547586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47" y="1748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193326"/>
                </a:solidFill>
              </a:rPr>
              <a:t>An Independent Federal Regional Commission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F7C1D-BB33-8A15-E94F-D7F9F4A4B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394" y="4421922"/>
            <a:ext cx="8570843" cy="1440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93326"/>
                </a:solidFill>
                <a:latin typeface="+mj-lt"/>
              </a:rPr>
              <a:t>Mission: Promote economic development with a focus on critical infrastructure and workforce training for </a:t>
            </a:r>
            <a:r>
              <a:rPr lang="en-US" b="1" u="sng" dirty="0">
                <a:solidFill>
                  <a:srgbClr val="193326"/>
                </a:solidFill>
                <a:latin typeface="+mj-lt"/>
              </a:rPr>
              <a:t>rural communitie</a:t>
            </a:r>
            <a:r>
              <a:rPr lang="en-US" b="1" dirty="0">
                <a:solidFill>
                  <a:srgbClr val="193326"/>
                </a:solidFill>
                <a:latin typeface="+mj-lt"/>
              </a:rPr>
              <a:t>s </a:t>
            </a:r>
            <a:r>
              <a:rPr lang="en-US" dirty="0">
                <a:solidFill>
                  <a:srgbClr val="193326"/>
                </a:solidFill>
                <a:latin typeface="+mj-lt"/>
              </a:rPr>
              <a:t>in Alaska. </a:t>
            </a:r>
          </a:p>
          <a:p>
            <a:endParaRPr lang="en-US" dirty="0">
              <a:solidFill>
                <a:srgbClr val="193326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90834C-76D9-5C5C-979A-9FDFBDA89B14}"/>
              </a:ext>
            </a:extLst>
          </p:cNvPr>
          <p:cNvSpPr/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72A0E82-4EB3-4243-D7AD-50A3116E2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33" y="5456883"/>
            <a:ext cx="899348" cy="902729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1B67D54-6843-3D6D-5F5D-A2D994780875}"/>
              </a:ext>
            </a:extLst>
          </p:cNvPr>
          <p:cNvSpPr txBox="1">
            <a:spLocks/>
          </p:cNvSpPr>
          <p:nvPr/>
        </p:nvSpPr>
        <p:spPr>
          <a:xfrm>
            <a:off x="646596" y="-53146"/>
            <a:ext cx="8258865" cy="5195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+mj-lt"/>
              </a:rPr>
              <a:t>In 1998, Congress created the Denali Commission.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+mj-lt"/>
              </a:rPr>
              <a:t>Place-based, intergovernmental, and multifaceted in programmatic orientation</a:t>
            </a:r>
            <a:endParaRPr lang="en-US" sz="2000" dirty="0">
              <a:solidFill>
                <a:srgbClr val="193326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+mj-lt"/>
              </a:rPr>
              <a:t>Address Alaska’s unique infrastructure needs</a:t>
            </a:r>
            <a:endParaRPr lang="en-US" dirty="0">
              <a:solidFill>
                <a:srgbClr val="193326"/>
              </a:solidFill>
              <a:latin typeface="+mj-lt"/>
            </a:endParaRPr>
          </a:p>
        </p:txBody>
      </p:sp>
      <p:pic>
        <p:nvPicPr>
          <p:cNvPr id="11" name="Graphic 10" descr="Marker with solid fill">
            <a:extLst>
              <a:ext uri="{FF2B5EF4-FFF2-40B4-BE49-F238E27FC236}">
                <a16:creationId xmlns:a16="http://schemas.microsoft.com/office/drawing/2014/main" id="{9625EE1F-0F98-F504-D4D3-21AEEFCE4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087338"/>
            <a:ext cx="914400" cy="914400"/>
          </a:xfrm>
          <a:prstGeom prst="rect">
            <a:avLst/>
          </a:prstGeom>
        </p:spPr>
      </p:pic>
      <p:pic>
        <p:nvPicPr>
          <p:cNvPr id="12" name="Graphic 11" descr="Marker with solid fill">
            <a:extLst>
              <a:ext uri="{FF2B5EF4-FFF2-40B4-BE49-F238E27FC236}">
                <a16:creationId xmlns:a16="http://schemas.microsoft.com/office/drawing/2014/main" id="{EA8C68DB-AB5D-2B0B-9901-758E95508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2" y="30969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23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8A706B-F36D-99BA-7B05-3647A230FA3E}"/>
              </a:ext>
            </a:extLst>
          </p:cNvPr>
          <p:cNvSpPr/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7E95095-5949-0C5C-72E1-348173BBC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33" y="5456883"/>
            <a:ext cx="899348" cy="902729"/>
          </a:xfrm>
          <a:prstGeom prst="rect">
            <a:avLst/>
          </a:prstGeom>
        </p:spPr>
      </p:pic>
      <p:pic>
        <p:nvPicPr>
          <p:cNvPr id="8" name="Picture 7" descr="A map of the united states&#10;&#10;Description automatically generated">
            <a:extLst>
              <a:ext uri="{FF2B5EF4-FFF2-40B4-BE49-F238E27FC236}">
                <a16:creationId xmlns:a16="http://schemas.microsoft.com/office/drawing/2014/main" id="{1ECD28F0-DFAB-4877-299C-054E0B1F9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07" y="1230612"/>
            <a:ext cx="8935946" cy="511398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28F55A1-B127-2E2E-2E95-68C0DD6F1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47" y="1748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193326"/>
                </a:solidFill>
              </a:rPr>
              <a:t>An Independent Federal Regional Commission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94378-905A-C859-0439-C566812E3E3C}"/>
              </a:ext>
            </a:extLst>
          </p:cNvPr>
          <p:cNvSpPr txBox="1"/>
          <p:nvPr/>
        </p:nvSpPr>
        <p:spPr>
          <a:xfrm>
            <a:off x="8394492" y="3094630"/>
            <a:ext cx="3464063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193326"/>
                </a:solidFill>
                <a:latin typeface="+mj-lt"/>
              </a:rPr>
              <a:t>Federal-state partnerships that seek to </a:t>
            </a:r>
            <a:r>
              <a:rPr lang="en-US" sz="1800" b="1" dirty="0">
                <a:solidFill>
                  <a:srgbClr val="193326"/>
                </a:solidFill>
                <a:latin typeface="+mj-lt"/>
              </a:rPr>
              <a:t>address economic distress </a:t>
            </a:r>
            <a:r>
              <a:rPr lang="en-US" sz="1800" dirty="0">
                <a:solidFill>
                  <a:srgbClr val="193326"/>
                </a:solidFill>
                <a:latin typeface="+mj-lt"/>
              </a:rPr>
              <a:t>in the regions they serve.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193326"/>
                </a:solidFill>
                <a:latin typeface="+mj-lt"/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+mj-lt"/>
              </a:rPr>
              <a:t>May use congressional appropriations, state contributions, or other funding sources for grants.</a:t>
            </a:r>
            <a:endParaRPr lang="en-US" sz="1800" dirty="0">
              <a:solidFill>
                <a:srgbClr val="19332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9371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B289544-4892-BDC7-3EB0-CECDD465A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47" y="1533110"/>
            <a:ext cx="4342103" cy="4460654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733,000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Population </a:t>
            </a:r>
            <a:endParaRPr lang="en-US" sz="20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144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Cities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19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 Boroughs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229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 Federally Recognized Tribes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 Federally Incorporated Reservation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Regional, local, and tribal governments and regional tribal non-profits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BAEC4C-1C0D-A3A9-AF3D-ED91B2BCA935}"/>
              </a:ext>
            </a:extLst>
          </p:cNvPr>
          <p:cNvSpPr txBox="1"/>
          <p:nvPr/>
        </p:nvSpPr>
        <p:spPr>
          <a:xfrm>
            <a:off x="361273" y="97619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Across the State, there are: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B9AE30-A36C-EAD3-1423-D878AC4A637B}"/>
              </a:ext>
            </a:extLst>
          </p:cNvPr>
          <p:cNvSpPr/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41913B63-6C27-F282-1696-2D8D53157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33" y="5456883"/>
            <a:ext cx="899348" cy="90272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A20B122-D4A3-D82E-3CB9-558892B2C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50" y="755400"/>
            <a:ext cx="6463596" cy="503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489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78F3D0-D33E-4BDE-FBEF-9D45030E4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87" y="495740"/>
            <a:ext cx="6507712" cy="5028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20AEBB-CA91-930E-B537-C5DAC102F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673" y="2542620"/>
            <a:ext cx="3693440" cy="207756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D901F1-6585-774A-124E-1F718CF11E91}"/>
              </a:ext>
            </a:extLst>
          </p:cNvPr>
          <p:cNvCxnSpPr>
            <a:cxnSpLocks/>
          </p:cNvCxnSpPr>
          <p:nvPr/>
        </p:nvCxnSpPr>
        <p:spPr>
          <a:xfrm flipV="1">
            <a:off x="3213100" y="841816"/>
            <a:ext cx="3571499" cy="131264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WHERE WE ARE-ALLAKAKET — A-CHILL">
            <a:extLst>
              <a:ext uri="{FF2B5EF4-FFF2-40B4-BE49-F238E27FC236}">
                <a16:creationId xmlns:a16="http://schemas.microsoft.com/office/drawing/2014/main" id="{1C390E53-79D2-796D-0EF2-14455F48A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625" y="249600"/>
            <a:ext cx="3254624" cy="21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7E7576-F274-C1A7-29C1-F7B754812125}"/>
              </a:ext>
            </a:extLst>
          </p:cNvPr>
          <p:cNvCxnSpPr>
            <a:cxnSpLocks/>
          </p:cNvCxnSpPr>
          <p:nvPr/>
        </p:nvCxnSpPr>
        <p:spPr>
          <a:xfrm>
            <a:off x="3970328" y="3581400"/>
            <a:ext cx="4596609" cy="180670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D5C38B6-0F44-0C0E-41F7-B7187ECEC48F}"/>
              </a:ext>
            </a:extLst>
          </p:cNvPr>
          <p:cNvCxnSpPr>
            <a:cxnSpLocks/>
          </p:cNvCxnSpPr>
          <p:nvPr/>
        </p:nvCxnSpPr>
        <p:spPr>
          <a:xfrm>
            <a:off x="2110300" y="2572592"/>
            <a:ext cx="4674299" cy="23796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665584D-EFBC-F065-6E15-1B256357663D}"/>
              </a:ext>
            </a:extLst>
          </p:cNvPr>
          <p:cNvSpPr txBox="1"/>
          <p:nvPr/>
        </p:nvSpPr>
        <p:spPr>
          <a:xfrm>
            <a:off x="10194249" y="249600"/>
            <a:ext cx="162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Allakaket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DEDD2C-C3C4-58DC-E095-FF11EF876381}"/>
              </a:ext>
            </a:extLst>
          </p:cNvPr>
          <p:cNvSpPr txBox="1"/>
          <p:nvPr/>
        </p:nvSpPr>
        <p:spPr>
          <a:xfrm>
            <a:off x="6784599" y="2546332"/>
            <a:ext cx="162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Shaktoolik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8C5FC7-8B48-EA96-5605-B7D82BAEE792}"/>
              </a:ext>
            </a:extLst>
          </p:cNvPr>
          <p:cNvSpPr txBox="1"/>
          <p:nvPr/>
        </p:nvSpPr>
        <p:spPr>
          <a:xfrm>
            <a:off x="7593405" y="5583498"/>
            <a:ext cx="162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Tatitlek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9AD028-B551-2BA8-C4C6-17BE6C86F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6275" y="4691803"/>
            <a:ext cx="3032761" cy="20159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89F670-F0EC-6F3E-8221-29D6EBC258A0}"/>
              </a:ext>
            </a:extLst>
          </p:cNvPr>
          <p:cNvSpPr txBox="1"/>
          <p:nvPr/>
        </p:nvSpPr>
        <p:spPr>
          <a:xfrm>
            <a:off x="1457736" y="556716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solidFill>
                  <a:srgbClr val="193326"/>
                </a:solidFill>
                <a:latin typeface="+mj-lt"/>
              </a:rPr>
              <a:t>Diversity of Landscape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8109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DC46FEA-B300-DBB6-88AC-173343697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t="14258" b="15537"/>
          <a:stretch/>
        </p:blipFill>
        <p:spPr bwMode="auto">
          <a:xfrm>
            <a:off x="955629" y="3913791"/>
            <a:ext cx="4902409" cy="272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FCEC0BE-60AD-CA3C-95F5-B0AA7CADA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t="3995" r="2133" b="9452"/>
          <a:stretch/>
        </p:blipFill>
        <p:spPr bwMode="auto">
          <a:xfrm>
            <a:off x="6661958" y="456418"/>
            <a:ext cx="4174556" cy="311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Alaska State Map">
            <a:extLst>
              <a:ext uri="{FF2B5EF4-FFF2-40B4-BE49-F238E27FC236}">
                <a16:creationId xmlns:a16="http://schemas.microsoft.com/office/drawing/2014/main" id="{0A271FCE-3977-55DD-257D-E778B2042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b="3473"/>
          <a:stretch/>
        </p:blipFill>
        <p:spPr bwMode="auto">
          <a:xfrm>
            <a:off x="6661958" y="3944664"/>
            <a:ext cx="4761182" cy="273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 descr="ipla.png">
            <a:extLst>
              <a:ext uri="{FF2B5EF4-FFF2-40B4-BE49-F238E27FC236}">
                <a16:creationId xmlns:a16="http://schemas.microsoft.com/office/drawing/2014/main" id="{7AF4033C-EB59-5B7A-F458-974C57378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5" r="-8815"/>
          <a:stretch>
            <a:fillRect/>
          </a:stretch>
        </p:blipFill>
        <p:spPr>
          <a:xfrm>
            <a:off x="916394" y="508000"/>
            <a:ext cx="4868781" cy="306733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15D516-0045-5FCA-B535-46E218BB83EC}"/>
              </a:ext>
            </a:extLst>
          </p:cNvPr>
          <p:cNvSpPr txBox="1"/>
          <p:nvPr/>
        </p:nvSpPr>
        <p:spPr>
          <a:xfrm>
            <a:off x="1354785" y="145143"/>
            <a:ext cx="4868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193326"/>
                </a:solidFill>
                <a:latin typeface="+mj-lt"/>
                <a:ea typeface="Segoe UI Black" panose="020B0A02040204020203" pitchFamily="34" charset="0"/>
                <a:cs typeface="Aharoni" panose="02010803020104030203" pitchFamily="2" charset="-79"/>
              </a:rPr>
              <a:t>Geography of Alaska Native Communities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+mj-lt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1C5CB1-B135-798C-8494-AAA17606346C}"/>
              </a:ext>
            </a:extLst>
          </p:cNvPr>
          <p:cNvSpPr txBox="1"/>
          <p:nvPr/>
        </p:nvSpPr>
        <p:spPr>
          <a:xfrm>
            <a:off x="2001010" y="3575332"/>
            <a:ext cx="3412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193326"/>
                </a:solidFill>
                <a:latin typeface="+mj-lt"/>
              </a:rPr>
              <a:t>ANSCA Regional Corporations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+mj-lt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F313BC-3B69-3551-4009-CFA3694BDACE}"/>
              </a:ext>
            </a:extLst>
          </p:cNvPr>
          <p:cNvSpPr txBox="1"/>
          <p:nvPr/>
        </p:nvSpPr>
        <p:spPr>
          <a:xfrm>
            <a:off x="7745454" y="116475"/>
            <a:ext cx="3412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193326"/>
                </a:solidFill>
                <a:latin typeface="+mj-lt"/>
                <a:ea typeface="Segoe UI Black" panose="020B0A02040204020203" pitchFamily="34" charset="0"/>
                <a:cs typeface="Aharoni" panose="02010803020104030203" pitchFamily="2" charset="-79"/>
              </a:rPr>
              <a:t>Land Ownership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+mj-lt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A49D5-43EC-3887-A975-9F2A50C8F17A}"/>
              </a:ext>
            </a:extLst>
          </p:cNvPr>
          <p:cNvSpPr txBox="1"/>
          <p:nvPr/>
        </p:nvSpPr>
        <p:spPr>
          <a:xfrm>
            <a:off x="7198337" y="3575332"/>
            <a:ext cx="4038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193326"/>
                </a:solidFill>
                <a:latin typeface="+mj-lt"/>
                <a:ea typeface="Segoe UI Black" panose="020B0A02040204020203" pitchFamily="34" charset="0"/>
                <a:cs typeface="Aharoni" panose="02010803020104030203" pitchFamily="2" charset="-79"/>
              </a:rPr>
              <a:t>Federal And Management Agencies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+mj-lt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6163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77223B-07B7-D7D2-1CED-94022EB5C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922" y="318547"/>
            <a:ext cx="8942806" cy="60918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D4B93D-4053-470D-B5CE-4D862888DFEB}"/>
              </a:ext>
            </a:extLst>
          </p:cNvPr>
          <p:cNvSpPr/>
          <p:nvPr/>
        </p:nvSpPr>
        <p:spPr>
          <a:xfrm>
            <a:off x="2570922" y="383085"/>
            <a:ext cx="3525078" cy="1635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C7BA6-153F-B9D4-0920-E6ADBD964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86" y="1318399"/>
            <a:ext cx="3340898" cy="44565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03B371-1A95-58E8-8E93-5C280A88D8FA}"/>
              </a:ext>
            </a:extLst>
          </p:cNvPr>
          <p:cNvSpPr/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D89B7405-FED2-D24F-9A8E-DDD715DC1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33" y="5456883"/>
            <a:ext cx="899348" cy="9027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725F40-4D04-E560-8CEA-376EF492E71A}"/>
              </a:ext>
            </a:extLst>
          </p:cNvPr>
          <p:cNvSpPr txBox="1"/>
          <p:nvPr/>
        </p:nvSpPr>
        <p:spPr>
          <a:xfrm>
            <a:off x="396245" y="621374"/>
            <a:ext cx="6522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Transportation Infrastructure in Alaska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40706-F909-B064-8B21-C6DE85818F02}"/>
              </a:ext>
            </a:extLst>
          </p:cNvPr>
          <p:cNvSpPr txBox="1"/>
          <p:nvPr/>
        </p:nvSpPr>
        <p:spPr>
          <a:xfrm>
            <a:off x="1282148" y="5746943"/>
            <a:ext cx="14610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Source: AKDOT&amp;PF LRTP</a:t>
            </a:r>
          </a:p>
        </p:txBody>
      </p:sp>
    </p:spTree>
    <p:extLst>
      <p:ext uri="{BB962C8B-B14F-4D97-AF65-F5344CB8AC3E}">
        <p14:creationId xmlns:p14="http://schemas.microsoft.com/office/powerpoint/2010/main" val="1423338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E6AF-DB42-E8F8-12B0-41547586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5407"/>
            <a:ext cx="685556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193326"/>
                </a:solidFill>
                <a:ea typeface="+mn-ea"/>
                <a:cs typeface="+mn-cs"/>
              </a:rPr>
              <a:t>Rural Transportation Project Considerations</a:t>
            </a:r>
            <a:endParaRPr lang="en-US" sz="3600" dirty="0">
              <a:solidFill>
                <a:srgbClr val="19332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F7C1D-BB33-8A15-E94F-D7F9F4A4B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718" y="1780689"/>
            <a:ext cx="3325674" cy="418178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Weather and Changing Climate </a:t>
            </a:r>
          </a:p>
          <a:p>
            <a:r>
              <a:rPr lang="en-US" sz="2000" dirty="0">
                <a:latin typeface="+mj-lt"/>
              </a:rPr>
              <a:t>Geography  </a:t>
            </a:r>
          </a:p>
          <a:p>
            <a:r>
              <a:rPr lang="en-US" sz="2000" dirty="0">
                <a:latin typeface="+mj-lt"/>
              </a:rPr>
              <a:t>Short construction window</a:t>
            </a:r>
          </a:p>
          <a:p>
            <a:r>
              <a:rPr lang="en-US" sz="2000" dirty="0">
                <a:latin typeface="+mj-lt"/>
              </a:rPr>
              <a:t>Ice-free travel and barging</a:t>
            </a:r>
          </a:p>
          <a:p>
            <a:r>
              <a:rPr lang="en-US" sz="2000" dirty="0">
                <a:latin typeface="+mj-lt"/>
              </a:rPr>
              <a:t>Gravel Resources and equipment</a:t>
            </a:r>
          </a:p>
          <a:p>
            <a:r>
              <a:rPr lang="en-US" sz="2000" dirty="0">
                <a:latin typeface="+mj-lt"/>
              </a:rPr>
              <a:t>Local workforce and other projects</a:t>
            </a:r>
          </a:p>
          <a:p>
            <a:r>
              <a:rPr lang="en-US" sz="2000" dirty="0">
                <a:latin typeface="+mj-lt"/>
              </a:rPr>
              <a:t>High costs </a:t>
            </a:r>
          </a:p>
          <a:p>
            <a:pPr lvl="1"/>
            <a:r>
              <a:rPr lang="en-US" sz="1600" dirty="0">
                <a:latin typeface="+mj-lt"/>
              </a:rPr>
              <a:t>Who pays? </a:t>
            </a:r>
          </a:p>
          <a:p>
            <a:pPr lvl="1"/>
            <a:r>
              <a:rPr lang="en-US" sz="1600" dirty="0">
                <a:latin typeface="+mj-lt"/>
              </a:rPr>
              <a:t>Who maintains?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FF1812-27B8-F9B4-1185-C012DE724D63}"/>
              </a:ext>
            </a:extLst>
          </p:cNvPr>
          <p:cNvSpPr/>
          <p:nvPr/>
        </p:nvSpPr>
        <p:spPr>
          <a:xfrm>
            <a:off x="0" y="6454862"/>
            <a:ext cx="12192000" cy="322846"/>
          </a:xfrm>
          <a:prstGeom prst="rect">
            <a:avLst/>
          </a:prstGeom>
          <a:solidFill>
            <a:srgbClr val="CDCAE3"/>
          </a:solidFill>
          <a:ln>
            <a:solidFill>
              <a:srgbClr val="CDCA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615E28E-B2CF-E77D-1531-B95C1AF0A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33" y="5456883"/>
            <a:ext cx="899348" cy="90272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615555-F62E-E944-A705-F641D925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346A-69DA-4866-936F-95A88E1003F2}" type="slidenum">
              <a:rPr lang="en-US" smtClean="0"/>
              <a:t>9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881D17-C902-DB61-31B7-A719C32F5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013" y="3369621"/>
            <a:ext cx="3642444" cy="29300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35F8FF-BB98-4ED8-A120-0069A152B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599" y="339850"/>
            <a:ext cx="5105034" cy="29300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FB6A4E-8D0D-2E1A-E1B4-25CE351B0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92" y="1596526"/>
            <a:ext cx="3558721" cy="474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79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14419</TotalTime>
  <Words>1157</Words>
  <Application>Microsoft Office PowerPoint</Application>
  <PresentationFormat>Widescreen</PresentationFormat>
  <Paragraphs>234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Khmer UI</vt:lpstr>
      <vt:lpstr>Segoe UI Black</vt:lpstr>
      <vt:lpstr>Symbol</vt:lpstr>
      <vt:lpstr>Office Theme</vt:lpstr>
      <vt:lpstr>1_Office Theme</vt:lpstr>
      <vt:lpstr>PowerPoint Presentation</vt:lpstr>
      <vt:lpstr>PowerPoint Presentation</vt:lpstr>
      <vt:lpstr>An Independent Federal Regional Commission</vt:lpstr>
      <vt:lpstr>An Independent Federal Regional Commission</vt:lpstr>
      <vt:lpstr>PowerPoint Presentation</vt:lpstr>
      <vt:lpstr>PowerPoint Presentation</vt:lpstr>
      <vt:lpstr>PowerPoint Presentation</vt:lpstr>
      <vt:lpstr>PowerPoint Presentation</vt:lpstr>
      <vt:lpstr>Rural Transportation Project Considerations</vt:lpstr>
      <vt:lpstr>Variety of Solutions </vt:lpstr>
      <vt:lpstr>PowerPoint Presentation</vt:lpstr>
      <vt:lpstr>Special Tools</vt:lpstr>
      <vt:lpstr>Denali Access System Program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Transportation with Non-Profit Tribal Consortiums </vt:lpstr>
      <vt:lpstr>Alaska Copper Valley RPO Pilot Program </vt:lpstr>
      <vt:lpstr>Annual Unified Funding Opportunity </vt:lpstr>
      <vt:lpstr>In Wraps </vt:lpstr>
      <vt:lpstr>Thank you   Nikki Navio nnavio@denali.gov 907-271-1413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Nikki Navio</dc:creator>
  <cp:lastModifiedBy>Nikki Navio</cp:lastModifiedBy>
  <cp:revision>120</cp:revision>
  <dcterms:created xsi:type="dcterms:W3CDTF">2023-08-31T18:46:21Z</dcterms:created>
  <dcterms:modified xsi:type="dcterms:W3CDTF">2024-07-29T18:57:05Z</dcterms:modified>
</cp:coreProperties>
</file>