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81" r:id="rId2"/>
    <p:sldId id="280" r:id="rId3"/>
    <p:sldId id="738" r:id="rId4"/>
    <p:sldId id="739" r:id="rId5"/>
    <p:sldId id="740" r:id="rId6"/>
    <p:sldId id="741" r:id="rId7"/>
    <p:sldId id="742" r:id="rId8"/>
    <p:sldId id="744" r:id="rId9"/>
    <p:sldId id="278" r:id="rId10"/>
    <p:sldId id="743" r:id="rId11"/>
    <p:sldId id="745" r:id="rId12"/>
    <p:sldId id="746" r:id="rId13"/>
    <p:sldId id="74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CB0"/>
    <a:srgbClr val="FFC000"/>
    <a:srgbClr val="1F3864"/>
    <a:srgbClr val="3E6792"/>
    <a:srgbClr val="36927E"/>
    <a:srgbClr val="A27800"/>
    <a:srgbClr val="008A3E"/>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72215" autoAdjust="0"/>
  </p:normalViewPr>
  <p:slideViewPr>
    <p:cSldViewPr snapToGrid="0">
      <p:cViewPr varScale="1">
        <p:scale>
          <a:sx n="72" d="100"/>
          <a:sy n="72" d="100"/>
        </p:scale>
        <p:origin x="165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5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7711C-F7EC-4865-81F6-2DE01DD78FEB}"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0423B-29DA-4CE2-B6F0-7553E48C5D91}" type="slidenum">
              <a:rPr lang="en-US" smtClean="0"/>
              <a:t>‹#›</a:t>
            </a:fld>
            <a:endParaRPr lang="en-US"/>
          </a:p>
        </p:txBody>
      </p:sp>
    </p:spTree>
    <p:extLst>
      <p:ext uri="{BB962C8B-B14F-4D97-AF65-F5344CB8AC3E}">
        <p14:creationId xmlns:p14="http://schemas.microsoft.com/office/powerpoint/2010/main" val="145443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p:nvPr/>
        </p:nvSpPr>
        <p:spPr>
          <a:xfrm>
            <a:off x="4244749" y="9284858"/>
            <a:ext cx="3246558" cy="489697"/>
          </a:xfrm>
          <a:prstGeom prst="rect">
            <a:avLst/>
          </a:prstGeom>
          <a:noFill/>
          <a:ln>
            <a:noFill/>
          </a:ln>
        </p:spPr>
        <p:txBody>
          <a:bodyPr spcFirstLastPara="1" wrap="square" lIns="98513" tIns="49269" rIns="98513" bIns="49269" anchor="b" anchorCtr="0">
            <a:noAutofit/>
          </a:bodyPr>
          <a:lstStyle/>
          <a:p>
            <a:pPr algn="r"/>
            <a:fld id="{00000000-1234-1234-1234-123412341234}" type="slidenum">
              <a:rPr lang="en-US" sz="1300">
                <a:solidFill>
                  <a:schemeClr val="dk1"/>
                </a:solidFill>
                <a:latin typeface="Tahoma"/>
                <a:ea typeface="Tahoma"/>
                <a:cs typeface="Tahoma"/>
                <a:sym typeface="Tahoma"/>
              </a:rPr>
              <a:pPr algn="r"/>
              <a:t>1</a:t>
            </a:fld>
            <a:endParaRPr sz="1300">
              <a:solidFill>
                <a:schemeClr val="dk1"/>
              </a:solidFill>
              <a:latin typeface="Tahoma"/>
              <a:ea typeface="Tahoma"/>
              <a:cs typeface="Tahoma"/>
              <a:sym typeface="Tahoma"/>
            </a:endParaRPr>
          </a:p>
        </p:txBody>
      </p:sp>
      <p:sp>
        <p:nvSpPr>
          <p:cNvPr id="80" name="Google Shape;80;p1:notes"/>
          <p:cNvSpPr>
            <a:spLocks noGrp="1" noRot="1" noChangeAspect="1"/>
          </p:cNvSpPr>
          <p:nvPr>
            <p:ph type="sldImg" idx="2"/>
          </p:nvPr>
        </p:nvSpPr>
        <p:spPr>
          <a:xfrm>
            <a:off x="487363" y="731838"/>
            <a:ext cx="6518275" cy="36671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1:notes"/>
          <p:cNvSpPr txBox="1">
            <a:spLocks noGrp="1"/>
          </p:cNvSpPr>
          <p:nvPr>
            <p:ph type="body" idx="1"/>
          </p:nvPr>
        </p:nvSpPr>
        <p:spPr>
          <a:xfrm>
            <a:off x="998191" y="4644853"/>
            <a:ext cx="5494925" cy="4397581"/>
          </a:xfrm>
          <a:prstGeom prst="rect">
            <a:avLst/>
          </a:prstGeom>
          <a:noFill/>
          <a:ln>
            <a:noFill/>
          </a:ln>
        </p:spPr>
        <p:txBody>
          <a:bodyPr spcFirstLastPara="1" wrap="square" lIns="98513" tIns="49269" rIns="98513" bIns="49269" anchor="t" anchorCtr="0">
            <a:noAutofit/>
          </a:bodyPr>
          <a:lstStyle/>
          <a:p>
            <a:r>
              <a:rPr lang="en-US" dirty="0"/>
              <a:t>*pre apology/ disclosure: there is a lot of talk about google and google products in this presentation, this isn’t intended as an endorsement but merely a reflection of the most popular platform for user interaction. Also – memes ahead. </a:t>
            </a:r>
          </a:p>
          <a:p>
            <a:endParaRPr lang="en-US" dirty="0"/>
          </a:p>
          <a:p>
            <a:endParaRPr lang="en-US" dirty="0"/>
          </a:p>
          <a:p>
            <a:r>
              <a:rPr lang="en-US" dirty="0"/>
              <a:t>Disclosure #2: Why am I presenting this to you? I think RDO staff (and especially those with GIS experience or technical excel inclinations are PERFECTLY suited to help transit agencies with this task. And quite honestly if you don’t help them, they may not know where to get the help to meet this requirement.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p:nvPr/>
        </p:nvSpPr>
        <p:spPr>
          <a:xfrm>
            <a:off x="4244749" y="9284858"/>
            <a:ext cx="3246558" cy="489697"/>
          </a:xfrm>
          <a:prstGeom prst="rect">
            <a:avLst/>
          </a:prstGeom>
          <a:noFill/>
          <a:ln>
            <a:noFill/>
          </a:ln>
        </p:spPr>
        <p:txBody>
          <a:bodyPr spcFirstLastPara="1" wrap="square" lIns="98513" tIns="49244" rIns="98513" bIns="49244" anchor="b" anchorCtr="0">
            <a:noAutofit/>
          </a:bodyPr>
          <a:lstStyle/>
          <a:p>
            <a:pPr algn="r"/>
            <a:fld id="{00000000-1234-1234-1234-123412341234}" type="slidenum">
              <a:rPr lang="en-US" sz="1200">
                <a:solidFill>
                  <a:schemeClr val="dk1"/>
                </a:solidFill>
                <a:latin typeface="Tahoma"/>
                <a:ea typeface="Tahoma"/>
                <a:cs typeface="Tahoma"/>
                <a:sym typeface="Tahoma"/>
              </a:rPr>
              <a:pPr algn="r"/>
              <a:t>10</a:t>
            </a:fld>
            <a:endParaRPr sz="1200">
              <a:solidFill>
                <a:schemeClr val="dk1"/>
              </a:solidFill>
              <a:latin typeface="Tahoma"/>
              <a:ea typeface="Tahoma"/>
              <a:cs typeface="Tahoma"/>
              <a:sym typeface="Tahoma"/>
            </a:endParaRPr>
          </a:p>
        </p:txBody>
      </p:sp>
      <p:sp>
        <p:nvSpPr>
          <p:cNvPr id="88" name="Google Shape;88;p2:notes"/>
          <p:cNvSpPr>
            <a:spLocks noGrp="1" noRot="1" noChangeAspect="1"/>
          </p:cNvSpPr>
          <p:nvPr>
            <p:ph type="sldImg" idx="2"/>
          </p:nvPr>
        </p:nvSpPr>
        <p:spPr>
          <a:xfrm>
            <a:off x="487363" y="731838"/>
            <a:ext cx="6516687" cy="366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2:notes"/>
          <p:cNvSpPr txBox="1">
            <a:spLocks noGrp="1"/>
          </p:cNvSpPr>
          <p:nvPr>
            <p:ph type="body" idx="1"/>
          </p:nvPr>
        </p:nvSpPr>
        <p:spPr>
          <a:xfrm>
            <a:off x="999817" y="4643238"/>
            <a:ext cx="5491674" cy="4399196"/>
          </a:xfrm>
          <a:prstGeom prst="rect">
            <a:avLst/>
          </a:prstGeom>
          <a:noFill/>
          <a:ln>
            <a:noFill/>
          </a:ln>
        </p:spPr>
        <p:txBody>
          <a:bodyPr spcFirstLastPara="1" wrap="square" lIns="98513" tIns="49244" rIns="98513" bIns="49244" anchor="t" anchorCtr="0">
            <a:noAutofit/>
          </a:bodyPr>
          <a:lstStyle/>
          <a:p>
            <a:r>
              <a:rPr lang="en-US" dirty="0"/>
              <a:t>**Show GTFS validator.**</a:t>
            </a:r>
          </a:p>
          <a:p>
            <a:r>
              <a:rPr lang="en-US" dirty="0"/>
              <a:t>https://gtfs-validator.mobilitydata.org/</a:t>
            </a:r>
          </a:p>
          <a:p>
            <a:endParaRPr lang="en-US" dirty="0"/>
          </a:p>
          <a:p>
            <a:r>
              <a:rPr lang="en-US" dirty="0"/>
              <a:t>You’ll need to address any ‘errors’ that are identified by the validator before finalizing, ‘warnings’ can be addressed on a case-by-case basis, but often don’t hinder the submission and acceptance of data.</a:t>
            </a:r>
          </a:p>
          <a:p>
            <a:endParaRPr lang="en-US" dirty="0"/>
          </a:p>
          <a:p>
            <a:r>
              <a:rPr lang="en-US" dirty="0"/>
              <a:t>Post: FTA requires a link to the zipped GTFS files for your agency as part of NTD reporting. NRTAP provides free hosting for these files. </a:t>
            </a:r>
            <a:endParaRPr dirty="0"/>
          </a:p>
        </p:txBody>
      </p:sp>
    </p:spTree>
    <p:extLst>
      <p:ext uri="{BB962C8B-B14F-4D97-AF65-F5344CB8AC3E}">
        <p14:creationId xmlns:p14="http://schemas.microsoft.com/office/powerpoint/2010/main" val="384889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p:nvPr/>
        </p:nvSpPr>
        <p:spPr>
          <a:xfrm>
            <a:off x="4244749" y="9284858"/>
            <a:ext cx="3246558" cy="489697"/>
          </a:xfrm>
          <a:prstGeom prst="rect">
            <a:avLst/>
          </a:prstGeom>
          <a:noFill/>
          <a:ln>
            <a:noFill/>
          </a:ln>
        </p:spPr>
        <p:txBody>
          <a:bodyPr spcFirstLastPara="1" wrap="square" lIns="98513" tIns="49244" rIns="98513" bIns="49244" anchor="b" anchorCtr="0">
            <a:noAutofit/>
          </a:bodyPr>
          <a:lstStyle/>
          <a:p>
            <a:pPr algn="r"/>
            <a:fld id="{00000000-1234-1234-1234-123412341234}" type="slidenum">
              <a:rPr lang="en-US" sz="1200">
                <a:solidFill>
                  <a:schemeClr val="dk1"/>
                </a:solidFill>
                <a:latin typeface="Tahoma"/>
                <a:ea typeface="Tahoma"/>
                <a:cs typeface="Tahoma"/>
                <a:sym typeface="Tahoma"/>
              </a:rPr>
              <a:pPr algn="r"/>
              <a:t>11</a:t>
            </a:fld>
            <a:endParaRPr sz="1200">
              <a:solidFill>
                <a:schemeClr val="dk1"/>
              </a:solidFill>
              <a:latin typeface="Tahoma"/>
              <a:ea typeface="Tahoma"/>
              <a:cs typeface="Tahoma"/>
              <a:sym typeface="Tahoma"/>
            </a:endParaRPr>
          </a:p>
        </p:txBody>
      </p:sp>
      <p:sp>
        <p:nvSpPr>
          <p:cNvPr id="88" name="Google Shape;88;p2:notes"/>
          <p:cNvSpPr>
            <a:spLocks noGrp="1" noRot="1" noChangeAspect="1"/>
          </p:cNvSpPr>
          <p:nvPr>
            <p:ph type="sldImg" idx="2"/>
          </p:nvPr>
        </p:nvSpPr>
        <p:spPr>
          <a:xfrm>
            <a:off x="487363" y="731838"/>
            <a:ext cx="6516687" cy="366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2:notes"/>
          <p:cNvSpPr txBox="1">
            <a:spLocks noGrp="1"/>
          </p:cNvSpPr>
          <p:nvPr>
            <p:ph type="body" idx="1"/>
          </p:nvPr>
        </p:nvSpPr>
        <p:spPr>
          <a:xfrm>
            <a:off x="999817" y="4643238"/>
            <a:ext cx="5491674" cy="4399196"/>
          </a:xfrm>
          <a:prstGeom prst="rect">
            <a:avLst/>
          </a:prstGeom>
          <a:noFill/>
          <a:ln>
            <a:noFill/>
          </a:ln>
        </p:spPr>
        <p:txBody>
          <a:bodyPr spcFirstLastPara="1" wrap="square" lIns="98513" tIns="49244" rIns="98513" bIns="49244" anchor="t" anchorCtr="0">
            <a:noAutofit/>
          </a:bodyPr>
          <a:lstStyle/>
          <a:p>
            <a:r>
              <a:rPr lang="en-US" dirty="0"/>
              <a:t>All of this data is cataloged in the national transit map. (Including ESRI services you can consume in your mapping project!)</a:t>
            </a:r>
          </a:p>
          <a:p>
            <a:r>
              <a:rPr lang="en-US" dirty="0"/>
              <a:t>https://www.bts.gov/national-transit-map</a:t>
            </a:r>
          </a:p>
          <a:p>
            <a:endParaRPr lang="en-US" dirty="0"/>
          </a:p>
          <a:p>
            <a:r>
              <a:rPr lang="en-US" dirty="0"/>
              <a:t>There are over 64,000 routes mapped in this data as of April 2024. </a:t>
            </a:r>
          </a:p>
          <a:p>
            <a:endParaRPr dirty="0"/>
          </a:p>
        </p:txBody>
      </p:sp>
    </p:spTree>
    <p:extLst>
      <p:ext uri="{BB962C8B-B14F-4D97-AF65-F5344CB8AC3E}">
        <p14:creationId xmlns:p14="http://schemas.microsoft.com/office/powerpoint/2010/main" val="152782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p:nvPr/>
        </p:nvSpPr>
        <p:spPr>
          <a:xfrm>
            <a:off x="4244749" y="9284858"/>
            <a:ext cx="3246558" cy="489697"/>
          </a:xfrm>
          <a:prstGeom prst="rect">
            <a:avLst/>
          </a:prstGeom>
          <a:noFill/>
          <a:ln>
            <a:noFill/>
          </a:ln>
        </p:spPr>
        <p:txBody>
          <a:bodyPr spcFirstLastPara="1" wrap="square" lIns="98513" tIns="49244" rIns="98513" bIns="49244" anchor="b" anchorCtr="0">
            <a:noAutofit/>
          </a:bodyPr>
          <a:lstStyle/>
          <a:p>
            <a:pPr algn="r"/>
            <a:fld id="{00000000-1234-1234-1234-123412341234}" type="slidenum">
              <a:rPr lang="en-US" sz="1200">
                <a:solidFill>
                  <a:schemeClr val="dk1"/>
                </a:solidFill>
                <a:latin typeface="Tahoma"/>
                <a:ea typeface="Tahoma"/>
                <a:cs typeface="Tahoma"/>
                <a:sym typeface="Tahoma"/>
              </a:rPr>
              <a:pPr algn="r"/>
              <a:t>12</a:t>
            </a:fld>
            <a:endParaRPr sz="1200">
              <a:solidFill>
                <a:schemeClr val="dk1"/>
              </a:solidFill>
              <a:latin typeface="Tahoma"/>
              <a:ea typeface="Tahoma"/>
              <a:cs typeface="Tahoma"/>
              <a:sym typeface="Tahoma"/>
            </a:endParaRPr>
          </a:p>
        </p:txBody>
      </p:sp>
      <p:sp>
        <p:nvSpPr>
          <p:cNvPr id="88" name="Google Shape;88;p2:notes"/>
          <p:cNvSpPr>
            <a:spLocks noGrp="1" noRot="1" noChangeAspect="1"/>
          </p:cNvSpPr>
          <p:nvPr>
            <p:ph type="sldImg" idx="2"/>
          </p:nvPr>
        </p:nvSpPr>
        <p:spPr>
          <a:xfrm>
            <a:off x="487363" y="731838"/>
            <a:ext cx="6516687" cy="366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2:notes"/>
          <p:cNvSpPr txBox="1">
            <a:spLocks noGrp="1"/>
          </p:cNvSpPr>
          <p:nvPr>
            <p:ph type="body" idx="1"/>
          </p:nvPr>
        </p:nvSpPr>
        <p:spPr>
          <a:xfrm>
            <a:off x="999817" y="4643238"/>
            <a:ext cx="5491674" cy="4399196"/>
          </a:xfrm>
          <a:prstGeom prst="rect">
            <a:avLst/>
          </a:prstGeom>
          <a:noFill/>
          <a:ln>
            <a:noFill/>
          </a:ln>
        </p:spPr>
        <p:txBody>
          <a:bodyPr spcFirstLastPara="1" wrap="square" lIns="98513" tIns="49244" rIns="98513" bIns="49244" anchor="t" anchorCtr="0">
            <a:noAutofit/>
          </a:bodyPr>
          <a:lstStyle/>
          <a:p>
            <a:r>
              <a:rPr lang="en-US" dirty="0"/>
              <a:t>After doing this a few times I’ve learned GTFS feels like this: there is a lot to do to go from nothing to version 1 of your data. Once you get there, you are really just doing maintenance going forward. Bigger changes to your service offerings/service patterns will necessitate bigger changes and edits to your GTFS information.  If routes and stops are static/steady, really all you are doing on an annual basis is updating the service calendar (holidays) and times. </a:t>
            </a:r>
            <a:endParaRPr dirty="0"/>
          </a:p>
        </p:txBody>
      </p:sp>
    </p:spTree>
    <p:extLst>
      <p:ext uri="{BB962C8B-B14F-4D97-AF65-F5344CB8AC3E}">
        <p14:creationId xmlns:p14="http://schemas.microsoft.com/office/powerpoint/2010/main" val="62250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p:nvPr/>
        </p:nvSpPr>
        <p:spPr>
          <a:xfrm>
            <a:off x="4244749" y="9284858"/>
            <a:ext cx="3246558" cy="489697"/>
          </a:xfrm>
          <a:prstGeom prst="rect">
            <a:avLst/>
          </a:prstGeom>
          <a:noFill/>
          <a:ln>
            <a:noFill/>
          </a:ln>
        </p:spPr>
        <p:txBody>
          <a:bodyPr spcFirstLastPara="1" wrap="square" lIns="98513" tIns="49244" rIns="98513" bIns="49244" anchor="b" anchorCtr="0">
            <a:noAutofit/>
          </a:bodyPr>
          <a:lstStyle/>
          <a:p>
            <a:pPr algn="r"/>
            <a:fld id="{00000000-1234-1234-1234-123412341234}" type="slidenum">
              <a:rPr lang="en-US" sz="1200">
                <a:solidFill>
                  <a:schemeClr val="dk1"/>
                </a:solidFill>
                <a:latin typeface="Tahoma"/>
                <a:ea typeface="Tahoma"/>
                <a:cs typeface="Tahoma"/>
                <a:sym typeface="Tahoma"/>
              </a:rPr>
              <a:pPr algn="r"/>
              <a:t>13</a:t>
            </a:fld>
            <a:endParaRPr sz="1200">
              <a:solidFill>
                <a:schemeClr val="dk1"/>
              </a:solidFill>
              <a:latin typeface="Tahoma"/>
              <a:ea typeface="Tahoma"/>
              <a:cs typeface="Tahoma"/>
              <a:sym typeface="Tahoma"/>
            </a:endParaRPr>
          </a:p>
        </p:txBody>
      </p:sp>
      <p:sp>
        <p:nvSpPr>
          <p:cNvPr id="88" name="Google Shape;88;p2:notes"/>
          <p:cNvSpPr>
            <a:spLocks noGrp="1" noRot="1" noChangeAspect="1"/>
          </p:cNvSpPr>
          <p:nvPr>
            <p:ph type="sldImg" idx="2"/>
          </p:nvPr>
        </p:nvSpPr>
        <p:spPr>
          <a:xfrm>
            <a:off x="487363" y="731838"/>
            <a:ext cx="6516687" cy="366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2:notes"/>
          <p:cNvSpPr txBox="1">
            <a:spLocks noGrp="1"/>
          </p:cNvSpPr>
          <p:nvPr>
            <p:ph type="body" idx="1"/>
          </p:nvPr>
        </p:nvSpPr>
        <p:spPr>
          <a:xfrm>
            <a:off x="999817" y="4643238"/>
            <a:ext cx="5491674" cy="4399196"/>
          </a:xfrm>
          <a:prstGeom prst="rect">
            <a:avLst/>
          </a:prstGeom>
          <a:noFill/>
          <a:ln>
            <a:noFill/>
          </a:ln>
        </p:spPr>
        <p:txBody>
          <a:bodyPr spcFirstLastPara="1" wrap="square" lIns="98513" tIns="49244" rIns="98513" bIns="49244" anchor="t" anchorCtr="0">
            <a:noAutofit/>
          </a:bodyPr>
          <a:lstStyle/>
          <a:p>
            <a:r>
              <a:rPr lang="en-US" dirty="0"/>
              <a:t>As a regional partner there is a significant level of assistance that you could probably provide to your transit providers who may be struggling with this. I’d encourage you to speak with them to see if they are struggling with this – if so you may be able to save the day!</a:t>
            </a:r>
            <a:endParaRPr dirty="0"/>
          </a:p>
        </p:txBody>
      </p:sp>
    </p:spTree>
    <p:extLst>
      <p:ext uri="{BB962C8B-B14F-4D97-AF65-F5344CB8AC3E}">
        <p14:creationId xmlns:p14="http://schemas.microsoft.com/office/powerpoint/2010/main" val="9385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an introduction if this is your first time!)</a:t>
            </a:r>
          </a:p>
          <a:p>
            <a:endParaRPr lang="en-US" dirty="0"/>
          </a:p>
          <a:p>
            <a:r>
              <a:rPr lang="en-US" dirty="0"/>
              <a:t>GTFS are the process and technologies used to get transit route information that riders want – in to commonly used trip planning platforms like Google maps, </a:t>
            </a:r>
            <a:r>
              <a:rPr lang="en-US" dirty="0" err="1"/>
              <a:t>bing</a:t>
            </a:r>
            <a:r>
              <a:rPr lang="en-US" dirty="0"/>
              <a:t> maps, apple maps, etc. </a:t>
            </a:r>
          </a:p>
          <a:p>
            <a:endParaRPr lang="en-US" dirty="0"/>
          </a:p>
          <a:p>
            <a:r>
              <a:rPr lang="en-US" dirty="0"/>
              <a:t>GTFS is required for all NTD reporters (FTA chapter 53 funding recipients) who operate fixed route services, not required for any other route types (as there is really no way to ‘map’ them.)</a:t>
            </a:r>
          </a:p>
        </p:txBody>
      </p:sp>
      <p:sp>
        <p:nvSpPr>
          <p:cNvPr id="4" name="Slide Number Placeholder 3"/>
          <p:cNvSpPr>
            <a:spLocks noGrp="1"/>
          </p:cNvSpPr>
          <p:nvPr>
            <p:ph type="sldNum" sz="quarter" idx="5"/>
          </p:nvPr>
        </p:nvSpPr>
        <p:spPr/>
        <p:txBody>
          <a:bodyPr/>
          <a:lstStyle/>
          <a:p>
            <a:fld id="{93B44406-0C2A-467B-93B8-74F3E0B1D12A}" type="slidenum">
              <a:rPr lang="en-US" smtClean="0"/>
              <a:t>2</a:t>
            </a:fld>
            <a:endParaRPr lang="en-US"/>
          </a:p>
        </p:txBody>
      </p:sp>
    </p:spTree>
    <p:extLst>
      <p:ext uri="{BB962C8B-B14F-4D97-AF65-F5344CB8AC3E}">
        <p14:creationId xmlns:p14="http://schemas.microsoft.com/office/powerpoint/2010/main" val="187206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 to live map demo.** </a:t>
            </a:r>
          </a:p>
          <a:p>
            <a:endParaRPr lang="en-US" dirty="0"/>
          </a:p>
          <a:p>
            <a:r>
              <a:rPr lang="en-US" dirty="0"/>
              <a:t>https://www.google.com/maps/dir/44.9283655,-93.2394575/44.9814631,-93.279479/@44.9514166,-93.2909034,12414m/data=!3m2!1e3!4b1!4m2!4m1!3e3?entry=ttu</a:t>
            </a:r>
          </a:p>
        </p:txBody>
      </p:sp>
      <p:sp>
        <p:nvSpPr>
          <p:cNvPr id="4" name="Slide Number Placeholder 3"/>
          <p:cNvSpPr>
            <a:spLocks noGrp="1"/>
          </p:cNvSpPr>
          <p:nvPr>
            <p:ph type="sldNum" sz="quarter" idx="5"/>
          </p:nvPr>
        </p:nvSpPr>
        <p:spPr/>
        <p:txBody>
          <a:bodyPr/>
          <a:lstStyle/>
          <a:p>
            <a:fld id="{93B44406-0C2A-467B-93B8-74F3E0B1D12A}" type="slidenum">
              <a:rPr lang="en-US" smtClean="0"/>
              <a:t>3</a:t>
            </a:fld>
            <a:endParaRPr lang="en-US"/>
          </a:p>
        </p:txBody>
      </p:sp>
    </p:spTree>
    <p:extLst>
      <p:ext uri="{BB962C8B-B14F-4D97-AF65-F5344CB8AC3E}">
        <p14:creationId xmlns:p14="http://schemas.microsoft.com/office/powerpoint/2010/main" val="2812793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GTFS is made up of seven text files, there are several others that are optional if users have corresponding data like fare rules, fare attributes, areas, transfers, pathways, booking rules, etc. </a:t>
            </a:r>
          </a:p>
          <a:p>
            <a:endParaRPr lang="en-US" dirty="0"/>
          </a:p>
          <a:p>
            <a:r>
              <a:rPr lang="en-US" dirty="0"/>
              <a:t>Why text files? They are universally readable and creatable by any almost any computer and aren’t dependent on specific software packages. </a:t>
            </a:r>
          </a:p>
          <a:p>
            <a:endParaRPr lang="en-US" dirty="0"/>
          </a:p>
          <a:p>
            <a:r>
              <a:rPr lang="en-US" dirty="0"/>
              <a:t>How you create the text files needed is where the fun starts!....</a:t>
            </a:r>
          </a:p>
          <a:p>
            <a:endParaRPr lang="en-US" dirty="0"/>
          </a:p>
          <a:p>
            <a:r>
              <a:rPr lang="en-US" dirty="0"/>
              <a:t>The final text files must be compressed in to a .zip file, and hosted on a publicly available website – where a link to the files can be followed. (This public link is where the route planning platforms will consume the data for inclusion in their software.)</a:t>
            </a:r>
          </a:p>
        </p:txBody>
      </p:sp>
      <p:sp>
        <p:nvSpPr>
          <p:cNvPr id="4" name="Slide Number Placeholder 3"/>
          <p:cNvSpPr>
            <a:spLocks noGrp="1"/>
          </p:cNvSpPr>
          <p:nvPr>
            <p:ph type="sldNum" sz="quarter" idx="5"/>
          </p:nvPr>
        </p:nvSpPr>
        <p:spPr/>
        <p:txBody>
          <a:bodyPr/>
          <a:lstStyle/>
          <a:p>
            <a:fld id="{93B44406-0C2A-467B-93B8-74F3E0B1D12A}" type="slidenum">
              <a:rPr lang="en-US" smtClean="0"/>
              <a:t>4</a:t>
            </a:fld>
            <a:endParaRPr lang="en-US"/>
          </a:p>
        </p:txBody>
      </p:sp>
    </p:spTree>
    <p:extLst>
      <p:ext uri="{BB962C8B-B14F-4D97-AF65-F5344CB8AC3E}">
        <p14:creationId xmlns:p14="http://schemas.microsoft.com/office/powerpoint/2010/main" val="238221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flyer for a rural transit system, this type of flyer is commonly distributed to riders, and it has most of the information that you would need to create GTFS data for this particular route. </a:t>
            </a:r>
          </a:p>
        </p:txBody>
      </p:sp>
      <p:sp>
        <p:nvSpPr>
          <p:cNvPr id="4" name="Slide Number Placeholder 3"/>
          <p:cNvSpPr>
            <a:spLocks noGrp="1"/>
          </p:cNvSpPr>
          <p:nvPr>
            <p:ph type="sldNum" sz="quarter" idx="5"/>
          </p:nvPr>
        </p:nvSpPr>
        <p:spPr/>
        <p:txBody>
          <a:bodyPr/>
          <a:lstStyle/>
          <a:p>
            <a:fld id="{93B44406-0C2A-467B-93B8-74F3E0B1D12A}" type="slidenum">
              <a:rPr lang="en-US" smtClean="0"/>
              <a:t>5</a:t>
            </a:fld>
            <a:endParaRPr lang="en-US"/>
          </a:p>
        </p:txBody>
      </p:sp>
    </p:spTree>
    <p:extLst>
      <p:ext uri="{BB962C8B-B14F-4D97-AF65-F5344CB8AC3E}">
        <p14:creationId xmlns:p14="http://schemas.microsoft.com/office/powerpoint/2010/main" val="80444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shame in letting someone help your or even do it for you if you have the resources. There is a large support community out there and they can get you going as quickly as you can afford, ha. </a:t>
            </a:r>
          </a:p>
          <a:p>
            <a:endParaRPr lang="en-US" dirty="0"/>
          </a:p>
          <a:p>
            <a:r>
              <a:rPr lang="en-US" dirty="0"/>
              <a:t>Guess which one we are going to do? </a:t>
            </a:r>
          </a:p>
        </p:txBody>
      </p:sp>
      <p:sp>
        <p:nvSpPr>
          <p:cNvPr id="4" name="Slide Number Placeholder 3"/>
          <p:cNvSpPr>
            <a:spLocks noGrp="1"/>
          </p:cNvSpPr>
          <p:nvPr>
            <p:ph type="sldNum" sz="quarter" idx="5"/>
          </p:nvPr>
        </p:nvSpPr>
        <p:spPr/>
        <p:txBody>
          <a:bodyPr/>
          <a:lstStyle/>
          <a:p>
            <a:fld id="{93B44406-0C2A-467B-93B8-74F3E0B1D12A}" type="slidenum">
              <a:rPr lang="en-US" smtClean="0"/>
              <a:t>6</a:t>
            </a:fld>
            <a:endParaRPr lang="en-US"/>
          </a:p>
        </p:txBody>
      </p:sp>
    </p:spTree>
    <p:extLst>
      <p:ext uri="{BB962C8B-B14F-4D97-AF65-F5344CB8AC3E}">
        <p14:creationId xmlns:p14="http://schemas.microsoft.com/office/powerpoint/2010/main" val="219353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friends with National RTAP!</a:t>
            </a:r>
          </a:p>
          <a:p>
            <a:endParaRPr lang="en-US" dirty="0"/>
          </a:p>
          <a:p>
            <a:pPr marL="171450" indent="-171450">
              <a:buFontTx/>
              <a:buChar char="-"/>
            </a:pPr>
            <a:r>
              <a:rPr lang="en-US" dirty="0"/>
              <a:t>They have a GTFS guidebook. **Show the guidebook**</a:t>
            </a:r>
          </a:p>
          <a:p>
            <a:pPr marL="171450" indent="-171450">
              <a:buFontTx/>
              <a:buChar char="-"/>
            </a:pPr>
            <a:r>
              <a:rPr lang="en-US" dirty="0"/>
              <a:t>GTFS Builder Spreadsheet (macro enabled)</a:t>
            </a:r>
          </a:p>
          <a:p>
            <a:pPr marL="171450" indent="-171450">
              <a:buFontTx/>
              <a:buChar char="-"/>
            </a:pPr>
            <a:r>
              <a:rPr lang="en-US" dirty="0"/>
              <a:t>Video library showing each step in the builder process </a:t>
            </a:r>
            <a:r>
              <a:rPr lang="en-US"/>
              <a:t>**Show the video page.**</a:t>
            </a:r>
            <a:endParaRPr lang="en-US" dirty="0"/>
          </a:p>
          <a:p>
            <a:pPr marL="171450" indent="-171450">
              <a:buFontTx/>
              <a:buChar char="-"/>
            </a:pPr>
            <a:r>
              <a:rPr lang="en-US" dirty="0"/>
              <a:t>Office hours for live support – Thursdays 1-130pm ET</a:t>
            </a:r>
          </a:p>
          <a:p>
            <a:pPr marL="171450" indent="-171450">
              <a:buFontTx/>
              <a:buChar char="-"/>
            </a:pPr>
            <a:endParaRPr lang="en-US" dirty="0"/>
          </a:p>
          <a:p>
            <a:pPr marL="171450" indent="-171450">
              <a:buFontTx/>
              <a:buChar char="-"/>
            </a:pPr>
            <a:endParaRPr lang="en-US" dirty="0"/>
          </a:p>
          <a:p>
            <a:pPr marL="0" indent="0">
              <a:buFontTx/>
              <a:buNone/>
            </a:pPr>
            <a:r>
              <a:rPr lang="en-US" dirty="0"/>
              <a:t>There are also many other tools out there to help, and organizations who can help as well. </a:t>
            </a:r>
          </a:p>
        </p:txBody>
      </p:sp>
      <p:sp>
        <p:nvSpPr>
          <p:cNvPr id="4" name="Slide Number Placeholder 3"/>
          <p:cNvSpPr>
            <a:spLocks noGrp="1"/>
          </p:cNvSpPr>
          <p:nvPr>
            <p:ph type="sldNum" sz="quarter" idx="5"/>
          </p:nvPr>
        </p:nvSpPr>
        <p:spPr/>
        <p:txBody>
          <a:bodyPr/>
          <a:lstStyle/>
          <a:p>
            <a:fld id="{93B44406-0C2A-467B-93B8-74F3E0B1D12A}" type="slidenum">
              <a:rPr lang="en-US" smtClean="0"/>
              <a:t>7</a:t>
            </a:fld>
            <a:endParaRPr lang="en-US"/>
          </a:p>
        </p:txBody>
      </p:sp>
    </p:spTree>
    <p:extLst>
      <p:ext uri="{BB962C8B-B14F-4D97-AF65-F5344CB8AC3E}">
        <p14:creationId xmlns:p14="http://schemas.microsoft.com/office/powerpoint/2010/main" val="147797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NTD purposes, they are requesting the link to the hosted GTFS files – which NRTAP can do for free. The link above is just an example of what that link will look like. You will share this link with the trip planning platforms so they can access and consume your data in their software. </a:t>
            </a:r>
          </a:p>
          <a:p>
            <a:endParaRPr lang="en-US" dirty="0"/>
          </a:p>
          <a:p>
            <a:r>
              <a:rPr lang="en-US" dirty="0"/>
              <a:t>The google account creation really doesn’t happen until you’ve got some GTFS data ready for them to evaluate, but I wanted to mention it now in case it was a roadblock for anyone. During the google transit partner account creation process, there is a license agreement that will need to be executed. This has been concerning/confusing for some agencies, proceed accordingly. Your data cannot be on google maps without this agreement. </a:t>
            </a:r>
          </a:p>
        </p:txBody>
      </p:sp>
      <p:sp>
        <p:nvSpPr>
          <p:cNvPr id="4" name="Slide Number Placeholder 3"/>
          <p:cNvSpPr>
            <a:spLocks noGrp="1"/>
          </p:cNvSpPr>
          <p:nvPr>
            <p:ph type="sldNum" sz="quarter" idx="5"/>
          </p:nvPr>
        </p:nvSpPr>
        <p:spPr/>
        <p:txBody>
          <a:bodyPr/>
          <a:lstStyle/>
          <a:p>
            <a:fld id="{93B44406-0C2A-467B-93B8-74F3E0B1D12A}" type="slidenum">
              <a:rPr lang="en-US" smtClean="0"/>
              <a:t>8</a:t>
            </a:fld>
            <a:endParaRPr lang="en-US"/>
          </a:p>
        </p:txBody>
      </p:sp>
    </p:spTree>
    <p:extLst>
      <p:ext uri="{BB962C8B-B14F-4D97-AF65-F5344CB8AC3E}">
        <p14:creationId xmlns:p14="http://schemas.microsoft.com/office/powerpoint/2010/main" val="246454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p:nvPr/>
        </p:nvSpPr>
        <p:spPr>
          <a:xfrm>
            <a:off x="4244749" y="9284858"/>
            <a:ext cx="3246558" cy="489697"/>
          </a:xfrm>
          <a:prstGeom prst="rect">
            <a:avLst/>
          </a:prstGeom>
          <a:noFill/>
          <a:ln>
            <a:noFill/>
          </a:ln>
        </p:spPr>
        <p:txBody>
          <a:bodyPr spcFirstLastPara="1" wrap="square" lIns="98513" tIns="49244" rIns="98513" bIns="49244" anchor="b" anchorCtr="0">
            <a:noAutofit/>
          </a:bodyPr>
          <a:lstStyle/>
          <a:p>
            <a:pPr algn="r"/>
            <a:fld id="{00000000-1234-1234-1234-123412341234}" type="slidenum">
              <a:rPr lang="en-US" sz="1200">
                <a:solidFill>
                  <a:schemeClr val="dk1"/>
                </a:solidFill>
                <a:latin typeface="Tahoma"/>
                <a:ea typeface="Tahoma"/>
                <a:cs typeface="Tahoma"/>
                <a:sym typeface="Tahoma"/>
              </a:rPr>
              <a:pPr algn="r"/>
              <a:t>9</a:t>
            </a:fld>
            <a:endParaRPr sz="1200">
              <a:solidFill>
                <a:schemeClr val="dk1"/>
              </a:solidFill>
              <a:latin typeface="Tahoma"/>
              <a:ea typeface="Tahoma"/>
              <a:cs typeface="Tahoma"/>
              <a:sym typeface="Tahoma"/>
            </a:endParaRPr>
          </a:p>
        </p:txBody>
      </p:sp>
      <p:sp>
        <p:nvSpPr>
          <p:cNvPr id="88" name="Google Shape;88;p2:notes"/>
          <p:cNvSpPr>
            <a:spLocks noGrp="1" noRot="1" noChangeAspect="1"/>
          </p:cNvSpPr>
          <p:nvPr>
            <p:ph type="sldImg" idx="2"/>
          </p:nvPr>
        </p:nvSpPr>
        <p:spPr>
          <a:xfrm>
            <a:off x="487363" y="731838"/>
            <a:ext cx="6516687" cy="36655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2:notes"/>
          <p:cNvSpPr txBox="1">
            <a:spLocks noGrp="1"/>
          </p:cNvSpPr>
          <p:nvPr>
            <p:ph type="body" idx="1"/>
          </p:nvPr>
        </p:nvSpPr>
        <p:spPr>
          <a:xfrm>
            <a:off x="999817" y="4643238"/>
            <a:ext cx="5491674" cy="4399196"/>
          </a:xfrm>
          <a:prstGeom prst="rect">
            <a:avLst/>
          </a:prstGeom>
          <a:noFill/>
          <a:ln>
            <a:noFill/>
          </a:ln>
        </p:spPr>
        <p:txBody>
          <a:bodyPr spcFirstLastPara="1" wrap="square" lIns="98513" tIns="49244" rIns="98513" bIns="49244" anchor="t" anchorCtr="0">
            <a:noAutofit/>
          </a:bodyPr>
          <a:lstStyle/>
          <a:p>
            <a:r>
              <a:rPr lang="en-US" dirty="0"/>
              <a:t>**Go to GTFS builder spreadsheet to show the data as entered.**</a:t>
            </a:r>
          </a:p>
          <a:p>
            <a:endParaRPr lang="en-US" dirty="0"/>
          </a:p>
          <a:p>
            <a:r>
              <a:rPr lang="en-US" dirty="0"/>
              <a:t>Entering the information into the GTFS builder sheet can highlight issues you may have missed:</a:t>
            </a:r>
          </a:p>
          <a:p>
            <a:pPr marL="171450" indent="-171450">
              <a:buFontTx/>
              <a:buChar char="-"/>
            </a:pPr>
            <a:r>
              <a:rPr lang="en-US" dirty="0"/>
              <a:t>Stop timing issues. (Driver breaks, departure time vs arrival time)</a:t>
            </a:r>
          </a:p>
          <a:p>
            <a:pPr marL="171450" indent="-171450">
              <a:buFontTx/>
              <a:buChar char="-"/>
            </a:pPr>
            <a:r>
              <a:rPr lang="en-US" dirty="0"/>
              <a:t>Stop order issues.</a:t>
            </a:r>
          </a:p>
          <a:p>
            <a:pPr marL="171450" indent="-171450">
              <a:buFontTx/>
              <a:buChar char="-"/>
            </a:pPr>
            <a:r>
              <a:rPr lang="en-US" dirty="0"/>
              <a:t>Stop naming issues. (There is a level of precision required for the GTFS data entry that isn’t always needed for rider level information, especially in a deviated route mindset. Give White Earth naming examples.)</a:t>
            </a:r>
          </a:p>
          <a:p>
            <a:pPr marL="171450" indent="-171450">
              <a:buFontTx/>
              <a:buChar char="-"/>
            </a:pPr>
            <a:r>
              <a:rPr lang="en-US" dirty="0"/>
              <a:t>Boarding status. (</a:t>
            </a:r>
            <a:r>
              <a:rPr lang="en-US" dirty="0" err="1"/>
              <a:t>ie</a:t>
            </a:r>
            <a:r>
              <a:rPr lang="en-US" dirty="0"/>
              <a:t> – can folks board and depart at the ‘terminal’ or ‘garage’, etc.)</a:t>
            </a:r>
          </a:p>
          <a:p>
            <a:pPr marL="171450" indent="-171450">
              <a:buFontTx/>
              <a:buChar char="-"/>
            </a:pPr>
            <a:r>
              <a:rPr lang="en-US" dirty="0"/>
              <a:t>Flag stop status. </a:t>
            </a:r>
          </a:p>
          <a:p>
            <a:pPr marL="171450" indent="-171450">
              <a:buFontTx/>
              <a:buChar char="-"/>
            </a:pPr>
            <a:endParaRPr lang="en-US" dirty="0"/>
          </a:p>
          <a:p>
            <a:pPr marL="0" indent="0">
              <a:buFontTx/>
              <a:buNone/>
            </a:pPr>
            <a:r>
              <a:rPr lang="en-US" dirty="0"/>
              <a:t>Other common challenges: </a:t>
            </a:r>
          </a:p>
          <a:p>
            <a:pPr marL="0" indent="0">
              <a:buFontTx/>
              <a:buNone/>
            </a:pPr>
            <a:r>
              <a:rPr lang="en-US" dirty="0"/>
              <a:t>- Route shapes, stop distances from road. (These are both well covered in the GTFS guidebook and videos, be prepared to review them multiple times.)</a:t>
            </a:r>
          </a:p>
          <a:p>
            <a:pPr marL="171450" indent="-171450">
              <a:buFontTx/>
              <a:buChar char="-"/>
            </a:pPr>
            <a:endParaRPr dirty="0"/>
          </a:p>
        </p:txBody>
      </p:sp>
    </p:spTree>
    <p:extLst>
      <p:ext uri="{BB962C8B-B14F-4D97-AF65-F5344CB8AC3E}">
        <p14:creationId xmlns:p14="http://schemas.microsoft.com/office/powerpoint/2010/main" val="159987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1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0" name="Google Shape;20;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21" name="Google Shape;21;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2" name="Google Shape;22;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187615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21"/>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76" name="Google Shape;76;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7" name="Google Shape;77;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19200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5" name="Google Shape;25;p1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6" name="Google Shape;26;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27" name="Google Shape;27;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8" name="Google Shape;28;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330270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4406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1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2" name="Google Shape;32;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33" name="Google Shape;33;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4" name="Google Shape;3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155842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4" name="Google Shape;44;p1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1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1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7" name="Google Shape;47;p1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8" name="Google Shape;4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49" name="Google Shape;4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0" name="Google Shape;5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11442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3" name="Google Shape;53;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54" name="Google Shape;54;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5" name="Google Shape;55;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255569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29333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7"/>
        <p:cNvGrpSpPr/>
        <p:nvPr/>
      </p:nvGrpSpPr>
      <p:grpSpPr>
        <a:xfrm>
          <a:off x="0" y="0"/>
          <a:ext cx="0" cy="0"/>
          <a:chOff x="0" y="0"/>
          <a:chExt cx="0" cy="0"/>
        </a:xfrm>
      </p:grpSpPr>
      <p:sp>
        <p:nvSpPr>
          <p:cNvPr id="58" name="Google Shape;58;p18"/>
          <p:cNvSpPr txBox="1">
            <a:spLocks noGrp="1"/>
          </p:cNvSpPr>
          <p:nvPr>
            <p:ph type="body" idx="1"/>
          </p:nvPr>
        </p:nvSpPr>
        <p:spPr>
          <a:xfrm>
            <a:off x="406400" y="273050"/>
            <a:ext cx="9956800" cy="635635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Tree>
    <p:extLst>
      <p:ext uri="{BB962C8B-B14F-4D97-AF65-F5344CB8AC3E}">
        <p14:creationId xmlns:p14="http://schemas.microsoft.com/office/powerpoint/2010/main" val="45618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4406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1" name="Google Shape;61;p19"/>
          <p:cNvSpPr>
            <a:spLocks noGrp="1"/>
          </p:cNvSpPr>
          <p:nvPr>
            <p:ph type="pic" idx="2"/>
          </p:nvPr>
        </p:nvSpPr>
        <p:spPr>
          <a:xfrm>
            <a:off x="2389717" y="612775"/>
            <a:ext cx="7315200" cy="4114800"/>
          </a:xfrm>
          <a:prstGeom prst="rect">
            <a:avLst/>
          </a:prstGeom>
          <a:noFill/>
          <a:ln>
            <a:noFill/>
          </a:ln>
        </p:spPr>
      </p:sp>
      <p:sp>
        <p:nvSpPr>
          <p:cNvPr id="62" name="Google Shape;62;p1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3" name="Google Shape;63;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64" name="Google Shape;64;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5" name="Google Shape;65;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160301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4406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8" name="Google Shape;68;p2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69" name="Google Shape;69;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F4E9092-FE2C-4685-BD22-9EC434201184}" type="datetimeFigureOut">
              <a:rPr lang="en-US" smtClean="0"/>
              <a:t>7/29/2024</a:t>
            </a:fld>
            <a:endParaRPr lang="en-US"/>
          </a:p>
        </p:txBody>
      </p:sp>
      <p:sp>
        <p:nvSpPr>
          <p:cNvPr id="70" name="Google Shape;70;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1" name="Google Shape;71;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solidFill>
                  <a:srgbClr val="888888"/>
                </a:solidFill>
              </a:defRPr>
            </a:lvl1pPr>
            <a:lvl2pPr marL="0" lvl="1" indent="0" algn="r">
              <a:spcBef>
                <a:spcPts val="0"/>
              </a:spcBef>
              <a:spcAft>
                <a:spcPts val="0"/>
              </a:spcAft>
              <a:buNone/>
              <a:defRPr>
                <a:solidFill>
                  <a:srgbClr val="888888"/>
                </a:solidFill>
              </a:defRPr>
            </a:lvl2pPr>
            <a:lvl3pPr marL="0" lvl="2" indent="0" algn="r">
              <a:spcBef>
                <a:spcPts val="0"/>
              </a:spcBef>
              <a:spcAft>
                <a:spcPts val="0"/>
              </a:spcAft>
              <a:buNone/>
              <a:defRPr>
                <a:solidFill>
                  <a:srgbClr val="888888"/>
                </a:solidFill>
              </a:defRPr>
            </a:lvl3pPr>
            <a:lvl4pPr marL="0" lvl="3" indent="0" algn="r">
              <a:spcBef>
                <a:spcPts val="0"/>
              </a:spcBef>
              <a:spcAft>
                <a:spcPts val="0"/>
              </a:spcAft>
              <a:buNone/>
              <a:defRPr>
                <a:solidFill>
                  <a:srgbClr val="888888"/>
                </a:solidFill>
              </a:defRPr>
            </a:lvl4pPr>
            <a:lvl5pPr marL="0" lvl="4" indent="0" algn="r">
              <a:spcBef>
                <a:spcPts val="0"/>
              </a:spcBef>
              <a:spcAft>
                <a:spcPts val="0"/>
              </a:spcAft>
              <a:buNone/>
              <a:defRPr>
                <a:solidFill>
                  <a:srgbClr val="888888"/>
                </a:solidFill>
              </a:defRPr>
            </a:lvl5pPr>
            <a:lvl6pPr marL="0" lvl="5" indent="0" algn="r">
              <a:spcBef>
                <a:spcPts val="0"/>
              </a:spcBef>
              <a:spcAft>
                <a:spcPts val="0"/>
              </a:spcAft>
              <a:buNone/>
              <a:defRPr>
                <a:solidFill>
                  <a:srgbClr val="888888"/>
                </a:solidFill>
              </a:defRPr>
            </a:lvl6pPr>
            <a:lvl7pPr marL="0" lvl="6" indent="0" algn="r">
              <a:spcBef>
                <a:spcPts val="0"/>
              </a:spcBef>
              <a:spcAft>
                <a:spcPts val="0"/>
              </a:spcAft>
              <a:buNone/>
              <a:defRPr>
                <a:solidFill>
                  <a:srgbClr val="888888"/>
                </a:solidFill>
              </a:defRPr>
            </a:lvl7pPr>
            <a:lvl8pPr marL="0" lvl="7" indent="0" algn="r">
              <a:spcBef>
                <a:spcPts val="0"/>
              </a:spcBef>
              <a:spcAft>
                <a:spcPts val="0"/>
              </a:spcAft>
              <a:buNone/>
              <a:defRPr>
                <a:solidFill>
                  <a:srgbClr val="888888"/>
                </a:solidFill>
              </a:defRPr>
            </a:lvl8pPr>
            <a:lvl9pPr marL="0" lvl="8" indent="0" algn="r">
              <a:spcBef>
                <a:spcPts val="0"/>
              </a:spcBef>
              <a:spcAft>
                <a:spcPts val="0"/>
              </a:spcAft>
              <a:buNone/>
              <a:defRPr>
                <a:solidFill>
                  <a:srgbClr val="888888"/>
                </a:solidFill>
              </a:defRPr>
            </a:lvl9pPr>
          </a:lstStyle>
          <a:p>
            <a:fld id="{11FD9947-3EA7-4065-9BC3-012BDFCEEB5A}" type="slidenum">
              <a:rPr lang="en-US" smtClean="0"/>
              <a:t>‹#›</a:t>
            </a:fld>
            <a:endParaRPr lang="en-US"/>
          </a:p>
        </p:txBody>
      </p:sp>
    </p:spTree>
    <p:extLst>
      <p:ext uri="{BB962C8B-B14F-4D97-AF65-F5344CB8AC3E}">
        <p14:creationId xmlns:p14="http://schemas.microsoft.com/office/powerpoint/2010/main" val="376184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244061"/>
              </a:buClr>
              <a:buSzPts val="4400"/>
              <a:buFont typeface="Calibri"/>
              <a:buNone/>
              <a:defRPr sz="4400" b="1" i="0" u="none" strike="noStrike" cap="none">
                <a:solidFill>
                  <a:srgbClr val="24406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6F4E9092-FE2C-4685-BD22-9EC434201184}" type="datetimeFigureOut">
              <a:rPr lang="en-US" smtClean="0"/>
              <a:t>7/29/2024</a:t>
            </a:fld>
            <a:endParaRPr lang="en-US"/>
          </a:p>
        </p:txBody>
      </p:sp>
      <p:sp>
        <p:nvSpPr>
          <p:cNvPr id="13" name="Google Shape;13;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ct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ct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ct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ct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ct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ct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ct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ctr" rtl="0">
              <a:spcBef>
                <a:spcPts val="0"/>
              </a:spcBef>
              <a:spcAft>
                <a:spcPts val="0"/>
              </a:spcAft>
              <a:buNone/>
              <a:defRPr sz="1200" b="0" i="0" u="none" strike="noStrike" cap="none">
                <a:solidFill>
                  <a:srgbClr val="888888"/>
                </a:solidFill>
                <a:latin typeface="Calibri"/>
                <a:ea typeface="Calibri"/>
                <a:cs typeface="Calibri"/>
                <a:sym typeface="Calibri"/>
              </a:defRPr>
            </a:lvl9pPr>
          </a:lstStyle>
          <a:p>
            <a:fld id="{11FD9947-3EA7-4065-9BC3-012BDFCEEB5A}" type="slidenum">
              <a:rPr lang="en-US" smtClean="0"/>
              <a:t>‹#›</a:t>
            </a:fld>
            <a:endParaRPr lang="en-US"/>
          </a:p>
        </p:txBody>
      </p:sp>
      <p:sp>
        <p:nvSpPr>
          <p:cNvPr id="15" name="Google Shape;15;p10"/>
          <p:cNvSpPr/>
          <p:nvPr/>
        </p:nvSpPr>
        <p:spPr>
          <a:xfrm>
            <a:off x="11176000" y="0"/>
            <a:ext cx="1117600" cy="6858000"/>
          </a:xfrm>
          <a:prstGeom prst="rect">
            <a:avLst/>
          </a:pr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Verdana"/>
              <a:ea typeface="Verdana"/>
              <a:cs typeface="Verdana"/>
              <a:sym typeface="Verdana"/>
            </a:endParaRPr>
          </a:p>
        </p:txBody>
      </p:sp>
      <p:pic>
        <p:nvPicPr>
          <p:cNvPr id="3" name="Picture 2" descr="Logo&#10;&#10;Description automatically generated">
            <a:extLst>
              <a:ext uri="{FF2B5EF4-FFF2-40B4-BE49-F238E27FC236}">
                <a16:creationId xmlns:a16="http://schemas.microsoft.com/office/drawing/2014/main" id="{2FB1846E-E33D-385F-A403-5D67282DF448}"/>
              </a:ext>
            </a:extLst>
          </p:cNvPr>
          <p:cNvPicPr>
            <a:picLocks noChangeAspect="1"/>
          </p:cNvPicPr>
          <p:nvPr/>
        </p:nvPicPr>
        <p:blipFill>
          <a:blip r:embed="rId12"/>
          <a:stretch>
            <a:fillRect/>
          </a:stretch>
        </p:blipFill>
        <p:spPr>
          <a:xfrm>
            <a:off x="11249892" y="5295095"/>
            <a:ext cx="973793" cy="973793"/>
          </a:xfrm>
          <a:prstGeom prst="rect">
            <a:avLst/>
          </a:prstGeom>
        </p:spPr>
      </p:pic>
    </p:spTree>
    <p:extLst>
      <p:ext uri="{BB962C8B-B14F-4D97-AF65-F5344CB8AC3E}">
        <p14:creationId xmlns:p14="http://schemas.microsoft.com/office/powerpoint/2010/main" val="2178724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bts.gov/national-transit-ma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ationalrtap.org/Technology-Tools/GTFS-Build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apid.nationalrtap.org/GTFSFileManagement/UserUploadFiles/#####/abcd_gtfs.zi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2"/>
        <p:cNvGrpSpPr/>
        <p:nvPr/>
      </p:nvGrpSpPr>
      <p:grpSpPr>
        <a:xfrm>
          <a:off x="0" y="0"/>
          <a:ext cx="0" cy="0"/>
          <a:chOff x="0" y="0"/>
          <a:chExt cx="0" cy="0"/>
        </a:xfrm>
      </p:grpSpPr>
      <p:pic>
        <p:nvPicPr>
          <p:cNvPr id="3" name="Picture 2">
            <a:extLst>
              <a:ext uri="{FF2B5EF4-FFF2-40B4-BE49-F238E27FC236}">
                <a16:creationId xmlns:a16="http://schemas.microsoft.com/office/drawing/2014/main" id="{9810C6B2-D049-8453-D67A-B38BBC8BEC6C}"/>
              </a:ext>
            </a:extLst>
          </p:cNvPr>
          <p:cNvPicPr>
            <a:picLocks noChangeAspect="1"/>
          </p:cNvPicPr>
          <p:nvPr/>
        </p:nvPicPr>
        <p:blipFill>
          <a:blip r:embed="rId3">
            <a:alphaModFix amt="40000"/>
            <a:extLst>
              <a:ext uri="{BEBA8EAE-BF5A-486C-A8C5-ECC9F3942E4B}">
                <a14:imgProps xmlns:a14="http://schemas.microsoft.com/office/drawing/2010/main">
                  <a14:imgLayer r:embed="rId4">
                    <a14:imgEffect>
                      <a14:saturation sat="50000"/>
                    </a14:imgEffect>
                  </a14:imgLayer>
                </a14:imgProps>
              </a:ext>
            </a:extLst>
          </a:blip>
          <a:stretch>
            <a:fillRect/>
          </a:stretch>
        </p:blipFill>
        <p:spPr>
          <a:xfrm>
            <a:off x="-2475605" y="1031800"/>
            <a:ext cx="16353624" cy="6582591"/>
          </a:xfrm>
          <a:prstGeom prst="rect">
            <a:avLst/>
          </a:prstGeom>
        </p:spPr>
      </p:pic>
      <p:sp>
        <p:nvSpPr>
          <p:cNvPr id="84" name="Google Shape;84;p1"/>
          <p:cNvSpPr txBox="1">
            <a:spLocks noGrp="1"/>
          </p:cNvSpPr>
          <p:nvPr>
            <p:ph type="ctrTitle"/>
          </p:nvPr>
        </p:nvSpPr>
        <p:spPr>
          <a:xfrm>
            <a:off x="4154670" y="296800"/>
            <a:ext cx="3882653"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44061"/>
              </a:buClr>
              <a:buSzPts val="4400"/>
              <a:buFont typeface="Calibri"/>
              <a:buNone/>
            </a:pPr>
            <a:r>
              <a:rPr lang="en-US" dirty="0">
                <a:solidFill>
                  <a:srgbClr val="1F3864"/>
                </a:solidFill>
                <a:latin typeface="HelveticaNeue" panose="00000400000000000000" pitchFamily="2" charset="0"/>
              </a:rPr>
              <a:t>OMGTFS!</a:t>
            </a:r>
            <a:endParaRPr lang="en-US" sz="3600" dirty="0">
              <a:solidFill>
                <a:srgbClr val="2D8DB0"/>
              </a:solidFill>
              <a:latin typeface="HelveticaNeue" panose="00000400000000000000" pitchFamily="2" charset="0"/>
            </a:endParaRPr>
          </a:p>
        </p:txBody>
      </p:sp>
      <p:sp>
        <p:nvSpPr>
          <p:cNvPr id="85" name="Google Shape;85;p1"/>
          <p:cNvSpPr txBox="1"/>
          <p:nvPr/>
        </p:nvSpPr>
        <p:spPr>
          <a:xfrm>
            <a:off x="4503378" y="3769128"/>
            <a:ext cx="3185239" cy="55396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US" sz="2400" dirty="0">
                <a:solidFill>
                  <a:srgbClr val="A27800"/>
                </a:solidFill>
                <a:latin typeface="HelveticaNeue" panose="00000400000000000000" pitchFamily="2" charset="0"/>
                <a:ea typeface="Calibri"/>
                <a:cs typeface="Calibri"/>
                <a:sym typeface="Calibri"/>
              </a:rPr>
              <a:t>July 31, 2024</a:t>
            </a:r>
            <a:endParaRPr sz="2400" dirty="0">
              <a:solidFill>
                <a:srgbClr val="A27800"/>
              </a:solidFill>
              <a:latin typeface="HelveticaNeue" panose="00000400000000000000" pitchFamily="2" charset="0"/>
              <a:ea typeface="Calibri"/>
              <a:cs typeface="Calibri"/>
              <a:sym typeface="Calibri"/>
            </a:endParaRPr>
          </a:p>
        </p:txBody>
      </p:sp>
      <p:pic>
        <p:nvPicPr>
          <p:cNvPr id="5" name="Picture 4">
            <a:extLst>
              <a:ext uri="{FF2B5EF4-FFF2-40B4-BE49-F238E27FC236}">
                <a16:creationId xmlns:a16="http://schemas.microsoft.com/office/drawing/2014/main" id="{7A2D5910-7E48-12BC-4B32-A84AB15B841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697773"/>
            <a:ext cx="12192000" cy="1160227"/>
          </a:xfrm>
          <a:prstGeom prst="rect">
            <a:avLst/>
          </a:prstGeom>
        </p:spPr>
      </p:pic>
      <p:pic>
        <p:nvPicPr>
          <p:cNvPr id="7" name="Picture 6">
            <a:extLst>
              <a:ext uri="{FF2B5EF4-FFF2-40B4-BE49-F238E27FC236}">
                <a16:creationId xmlns:a16="http://schemas.microsoft.com/office/drawing/2014/main" id="{ABB45ADE-9AB8-6B53-9B04-D67B64F3768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55815" y="4731555"/>
            <a:ext cx="2880366" cy="966218"/>
          </a:xfrm>
          <a:prstGeom prst="rect">
            <a:avLst/>
          </a:prstGeom>
        </p:spPr>
      </p:pic>
      <p:sp>
        <p:nvSpPr>
          <p:cNvPr id="4" name="TextBox 3">
            <a:extLst>
              <a:ext uri="{FF2B5EF4-FFF2-40B4-BE49-F238E27FC236}">
                <a16:creationId xmlns:a16="http://schemas.microsoft.com/office/drawing/2014/main" id="{68127042-A7A3-3E44-A533-2965A99FCDDA}"/>
              </a:ext>
            </a:extLst>
          </p:cNvPr>
          <p:cNvSpPr txBox="1"/>
          <p:nvPr/>
        </p:nvSpPr>
        <p:spPr>
          <a:xfrm>
            <a:off x="3047996" y="1403532"/>
            <a:ext cx="6096000" cy="400110"/>
          </a:xfrm>
          <a:prstGeom prst="rect">
            <a:avLst/>
          </a:prstGeom>
          <a:noFill/>
        </p:spPr>
        <p:txBody>
          <a:bodyPr wrap="square" rtlCol="0">
            <a:spAutoFit/>
          </a:bodyPr>
          <a:lstStyle/>
          <a:p>
            <a:r>
              <a:rPr lang="en-US" sz="2000" b="1" dirty="0">
                <a:solidFill>
                  <a:srgbClr val="36927E"/>
                </a:solidFill>
                <a:latin typeface="HelveticaNeue" panose="00000400000000000000" pitchFamily="2" charset="0"/>
              </a:rPr>
              <a:t>Trip Planning for Rural Fixed Route Providers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81ABD6B5-0F02-4FF7-ADFF-DD7C6D63DB41}"/>
              </a:ext>
            </a:extLst>
          </p:cNvPr>
          <p:cNvSpPr>
            <a:spLocks noGrp="1"/>
          </p:cNvSpPr>
          <p:nvPr>
            <p:ph type="title"/>
          </p:nvPr>
        </p:nvSpPr>
        <p:spPr>
          <a:xfrm>
            <a:off x="609600" y="274638"/>
            <a:ext cx="10493829" cy="1143000"/>
          </a:xfrm>
        </p:spPr>
        <p:txBody>
          <a:bodyPr>
            <a:normAutofit fontScale="90000"/>
          </a:bodyPr>
          <a:lstStyle/>
          <a:p>
            <a:r>
              <a:rPr lang="en-US" dirty="0">
                <a:solidFill>
                  <a:schemeClr val="bg1"/>
                </a:solidFill>
              </a:rPr>
              <a:t>NADO Member Regional Development Organizations</a:t>
            </a:r>
          </a:p>
        </p:txBody>
      </p:sp>
      <p:pic>
        <p:nvPicPr>
          <p:cNvPr id="9" name="Picture 8">
            <a:extLst>
              <a:ext uri="{FF2B5EF4-FFF2-40B4-BE49-F238E27FC236}">
                <a16:creationId xmlns:a16="http://schemas.microsoft.com/office/drawing/2014/main" id="{9C8E5CE5-627E-7310-8ABB-A09F53CB9108}"/>
              </a:ext>
            </a:extLst>
          </p:cNvPr>
          <p:cNvPicPr>
            <a:picLocks noChangeAspect="1"/>
          </p:cNvPicPr>
          <p:nvPr/>
        </p:nvPicPr>
        <p:blipFill>
          <a:blip r:embed="rId3"/>
          <a:stretch>
            <a:fillRect/>
          </a:stretch>
        </p:blipFill>
        <p:spPr>
          <a:xfrm>
            <a:off x="2531172" y="1750475"/>
            <a:ext cx="2927361" cy="4803070"/>
          </a:xfrm>
          <a:prstGeom prst="rect">
            <a:avLst/>
          </a:prstGeom>
        </p:spPr>
      </p:pic>
      <p:pic>
        <p:nvPicPr>
          <p:cNvPr id="11" name="Picture 10">
            <a:extLst>
              <a:ext uri="{FF2B5EF4-FFF2-40B4-BE49-F238E27FC236}">
                <a16:creationId xmlns:a16="http://schemas.microsoft.com/office/drawing/2014/main" id="{316700E2-6AE9-0792-D543-FFC79C204B96}"/>
              </a:ext>
            </a:extLst>
          </p:cNvPr>
          <p:cNvPicPr>
            <a:picLocks noChangeAspect="1"/>
          </p:cNvPicPr>
          <p:nvPr/>
        </p:nvPicPr>
        <p:blipFill>
          <a:blip r:embed="rId4"/>
          <a:stretch>
            <a:fillRect/>
          </a:stretch>
        </p:blipFill>
        <p:spPr>
          <a:xfrm>
            <a:off x="6164021" y="1750475"/>
            <a:ext cx="2460411" cy="4803070"/>
          </a:xfrm>
          <a:prstGeom prst="rect">
            <a:avLst/>
          </a:prstGeom>
        </p:spPr>
      </p:pic>
      <p:sp>
        <p:nvSpPr>
          <p:cNvPr id="12" name="TextBox 11">
            <a:extLst>
              <a:ext uri="{FF2B5EF4-FFF2-40B4-BE49-F238E27FC236}">
                <a16:creationId xmlns:a16="http://schemas.microsoft.com/office/drawing/2014/main" id="{8FDF6529-0EAE-C557-07D5-9E03803859DA}"/>
              </a:ext>
            </a:extLst>
          </p:cNvPr>
          <p:cNvSpPr txBox="1"/>
          <p:nvPr/>
        </p:nvSpPr>
        <p:spPr>
          <a:xfrm>
            <a:off x="2562636" y="1118343"/>
            <a:ext cx="2864431" cy="461665"/>
          </a:xfrm>
          <a:prstGeom prst="rect">
            <a:avLst/>
          </a:prstGeom>
          <a:noFill/>
        </p:spPr>
        <p:txBody>
          <a:bodyPr wrap="square" rtlCol="0">
            <a:spAutoFit/>
          </a:bodyPr>
          <a:lstStyle/>
          <a:p>
            <a:r>
              <a:rPr lang="en-US" sz="2400" b="1" dirty="0">
                <a:solidFill>
                  <a:srgbClr val="FFC000"/>
                </a:solidFill>
              </a:rPr>
              <a:t>4. </a:t>
            </a:r>
            <a:r>
              <a:rPr lang="en-US" sz="2400" b="1" dirty="0">
                <a:solidFill>
                  <a:srgbClr val="1F3864"/>
                </a:solidFill>
              </a:rPr>
              <a:t>Validate</a:t>
            </a:r>
          </a:p>
        </p:txBody>
      </p:sp>
      <p:sp>
        <p:nvSpPr>
          <p:cNvPr id="13" name="TextBox 12">
            <a:extLst>
              <a:ext uri="{FF2B5EF4-FFF2-40B4-BE49-F238E27FC236}">
                <a16:creationId xmlns:a16="http://schemas.microsoft.com/office/drawing/2014/main" id="{37A270E7-DE68-27E4-C67D-ABDE2B24CECF}"/>
              </a:ext>
            </a:extLst>
          </p:cNvPr>
          <p:cNvSpPr txBox="1"/>
          <p:nvPr/>
        </p:nvSpPr>
        <p:spPr>
          <a:xfrm>
            <a:off x="6258707" y="1118343"/>
            <a:ext cx="2271037" cy="461665"/>
          </a:xfrm>
          <a:prstGeom prst="rect">
            <a:avLst/>
          </a:prstGeom>
          <a:noFill/>
        </p:spPr>
        <p:txBody>
          <a:bodyPr wrap="square" rtlCol="0">
            <a:spAutoFit/>
          </a:bodyPr>
          <a:lstStyle/>
          <a:p>
            <a:r>
              <a:rPr lang="en-US" sz="2400" b="1" dirty="0">
                <a:solidFill>
                  <a:srgbClr val="FFC000"/>
                </a:solidFill>
              </a:rPr>
              <a:t>5. </a:t>
            </a:r>
            <a:r>
              <a:rPr lang="en-US" sz="2400" b="1" dirty="0">
                <a:solidFill>
                  <a:srgbClr val="1F3864"/>
                </a:solidFill>
              </a:rPr>
              <a:t>Post</a:t>
            </a:r>
          </a:p>
        </p:txBody>
      </p:sp>
    </p:spTree>
    <p:extLst>
      <p:ext uri="{BB962C8B-B14F-4D97-AF65-F5344CB8AC3E}">
        <p14:creationId xmlns:p14="http://schemas.microsoft.com/office/powerpoint/2010/main" val="297896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81ABD6B5-0F02-4FF7-ADFF-DD7C6D63DB41}"/>
              </a:ext>
            </a:extLst>
          </p:cNvPr>
          <p:cNvSpPr>
            <a:spLocks noGrp="1"/>
          </p:cNvSpPr>
          <p:nvPr>
            <p:ph type="title"/>
          </p:nvPr>
        </p:nvSpPr>
        <p:spPr>
          <a:xfrm>
            <a:off x="609600" y="274638"/>
            <a:ext cx="10493829" cy="1143000"/>
          </a:xfrm>
        </p:spPr>
        <p:txBody>
          <a:bodyPr>
            <a:normAutofit fontScale="90000"/>
          </a:bodyPr>
          <a:lstStyle/>
          <a:p>
            <a:r>
              <a:rPr lang="en-US" dirty="0">
                <a:solidFill>
                  <a:schemeClr val="bg1"/>
                </a:solidFill>
              </a:rPr>
              <a:t>NADO Member Regional Development Organizations</a:t>
            </a:r>
          </a:p>
        </p:txBody>
      </p:sp>
      <p:pic>
        <p:nvPicPr>
          <p:cNvPr id="4" name="Picture 3">
            <a:extLst>
              <a:ext uri="{FF2B5EF4-FFF2-40B4-BE49-F238E27FC236}">
                <a16:creationId xmlns:a16="http://schemas.microsoft.com/office/drawing/2014/main" id="{062EC55E-3D8A-CF44-4A24-CB501D07E236}"/>
              </a:ext>
            </a:extLst>
          </p:cNvPr>
          <p:cNvPicPr>
            <a:picLocks noChangeAspect="1"/>
          </p:cNvPicPr>
          <p:nvPr/>
        </p:nvPicPr>
        <p:blipFill>
          <a:blip r:embed="rId3"/>
          <a:stretch>
            <a:fillRect/>
          </a:stretch>
        </p:blipFill>
        <p:spPr>
          <a:xfrm>
            <a:off x="1045975" y="846138"/>
            <a:ext cx="9621078" cy="4457400"/>
          </a:xfrm>
          <a:prstGeom prst="rect">
            <a:avLst/>
          </a:prstGeom>
        </p:spPr>
      </p:pic>
      <p:sp>
        <p:nvSpPr>
          <p:cNvPr id="6" name="TextBox 5">
            <a:extLst>
              <a:ext uri="{FF2B5EF4-FFF2-40B4-BE49-F238E27FC236}">
                <a16:creationId xmlns:a16="http://schemas.microsoft.com/office/drawing/2014/main" id="{CAA50963-9AEB-0B34-E530-D4E430D86C1F}"/>
              </a:ext>
            </a:extLst>
          </p:cNvPr>
          <p:cNvSpPr txBox="1"/>
          <p:nvPr/>
        </p:nvSpPr>
        <p:spPr>
          <a:xfrm>
            <a:off x="3477749" y="5811807"/>
            <a:ext cx="4757530" cy="400110"/>
          </a:xfrm>
          <a:prstGeom prst="rect">
            <a:avLst/>
          </a:prstGeom>
          <a:noFill/>
        </p:spPr>
        <p:txBody>
          <a:bodyPr wrap="square">
            <a:spAutoFit/>
          </a:bodyPr>
          <a:lstStyle/>
          <a:p>
            <a:r>
              <a:rPr lang="en-US" sz="2000" dirty="0">
                <a:hlinkClick r:id="rId4"/>
              </a:rPr>
              <a:t>https://www.bts.gov/national-transit-map</a:t>
            </a:r>
            <a:endParaRPr lang="en-US" sz="2000" dirty="0"/>
          </a:p>
        </p:txBody>
      </p:sp>
    </p:spTree>
    <p:extLst>
      <p:ext uri="{BB962C8B-B14F-4D97-AF65-F5344CB8AC3E}">
        <p14:creationId xmlns:p14="http://schemas.microsoft.com/office/powerpoint/2010/main" val="51092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81ABD6B5-0F02-4FF7-ADFF-DD7C6D63DB41}"/>
              </a:ext>
            </a:extLst>
          </p:cNvPr>
          <p:cNvSpPr>
            <a:spLocks noGrp="1"/>
          </p:cNvSpPr>
          <p:nvPr>
            <p:ph type="title"/>
          </p:nvPr>
        </p:nvSpPr>
        <p:spPr>
          <a:xfrm>
            <a:off x="609600" y="274638"/>
            <a:ext cx="10493829" cy="1143000"/>
          </a:xfrm>
        </p:spPr>
        <p:txBody>
          <a:bodyPr>
            <a:normAutofit fontScale="90000"/>
          </a:bodyPr>
          <a:lstStyle/>
          <a:p>
            <a:r>
              <a:rPr lang="en-US" dirty="0">
                <a:solidFill>
                  <a:schemeClr val="bg1"/>
                </a:solidFill>
              </a:rPr>
              <a:t>NADO Member Regional Development Organizations</a:t>
            </a:r>
          </a:p>
        </p:txBody>
      </p:sp>
      <p:pic>
        <p:nvPicPr>
          <p:cNvPr id="7" name="Picture 6" descr="A drawing of an iceberg&#10;&#10;Description automatically generated">
            <a:extLst>
              <a:ext uri="{FF2B5EF4-FFF2-40B4-BE49-F238E27FC236}">
                <a16:creationId xmlns:a16="http://schemas.microsoft.com/office/drawing/2014/main" id="{504F5F8C-8989-EB8F-714D-0301B71EA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514" y="0"/>
            <a:ext cx="6858000" cy="6858000"/>
          </a:xfrm>
          <a:prstGeom prst="rect">
            <a:avLst/>
          </a:prstGeom>
        </p:spPr>
      </p:pic>
      <p:sp>
        <p:nvSpPr>
          <p:cNvPr id="8" name="TextBox 7">
            <a:extLst>
              <a:ext uri="{FF2B5EF4-FFF2-40B4-BE49-F238E27FC236}">
                <a16:creationId xmlns:a16="http://schemas.microsoft.com/office/drawing/2014/main" id="{0621CA2C-0D4A-2ABA-CE02-69A04C898012}"/>
              </a:ext>
            </a:extLst>
          </p:cNvPr>
          <p:cNvSpPr txBox="1"/>
          <p:nvPr/>
        </p:nvSpPr>
        <p:spPr>
          <a:xfrm>
            <a:off x="9462052" y="6633402"/>
            <a:ext cx="1789044" cy="215444"/>
          </a:xfrm>
          <a:prstGeom prst="rect">
            <a:avLst/>
          </a:prstGeom>
          <a:noFill/>
        </p:spPr>
        <p:txBody>
          <a:bodyPr wrap="square" rtlCol="0">
            <a:spAutoFit/>
          </a:bodyPr>
          <a:lstStyle/>
          <a:p>
            <a:r>
              <a:rPr lang="en-US" sz="800" dirty="0"/>
              <a:t>Image by rawpixel.com on </a:t>
            </a:r>
            <a:r>
              <a:rPr lang="en-US" sz="800" dirty="0" err="1"/>
              <a:t>Freepik</a:t>
            </a:r>
            <a:endParaRPr lang="en-US" sz="800" dirty="0"/>
          </a:p>
        </p:txBody>
      </p:sp>
      <p:sp>
        <p:nvSpPr>
          <p:cNvPr id="9" name="TextBox 8">
            <a:extLst>
              <a:ext uri="{FF2B5EF4-FFF2-40B4-BE49-F238E27FC236}">
                <a16:creationId xmlns:a16="http://schemas.microsoft.com/office/drawing/2014/main" id="{70F7D77F-5DC6-572B-6BB7-384332510186}"/>
              </a:ext>
            </a:extLst>
          </p:cNvPr>
          <p:cNvSpPr txBox="1"/>
          <p:nvPr/>
        </p:nvSpPr>
        <p:spPr>
          <a:xfrm>
            <a:off x="1255406" y="4037500"/>
            <a:ext cx="1991140" cy="584775"/>
          </a:xfrm>
          <a:prstGeom prst="rect">
            <a:avLst/>
          </a:prstGeom>
          <a:noFill/>
        </p:spPr>
        <p:txBody>
          <a:bodyPr wrap="square" rtlCol="0">
            <a:spAutoFit/>
          </a:bodyPr>
          <a:lstStyle/>
          <a:p>
            <a:r>
              <a:rPr lang="en-US" sz="3200" b="1" dirty="0">
                <a:solidFill>
                  <a:srgbClr val="2B8CB0"/>
                </a:solidFill>
              </a:rPr>
              <a:t>Creating</a:t>
            </a:r>
          </a:p>
        </p:txBody>
      </p:sp>
      <p:sp>
        <p:nvSpPr>
          <p:cNvPr id="10" name="TextBox 9">
            <a:extLst>
              <a:ext uri="{FF2B5EF4-FFF2-40B4-BE49-F238E27FC236}">
                <a16:creationId xmlns:a16="http://schemas.microsoft.com/office/drawing/2014/main" id="{A77097FB-CC5E-C4D7-6C9D-D15740FC1A71}"/>
              </a:ext>
            </a:extLst>
          </p:cNvPr>
          <p:cNvSpPr txBox="1"/>
          <p:nvPr/>
        </p:nvSpPr>
        <p:spPr>
          <a:xfrm>
            <a:off x="7813102" y="439535"/>
            <a:ext cx="1688706" cy="584775"/>
          </a:xfrm>
          <a:prstGeom prst="rect">
            <a:avLst/>
          </a:prstGeom>
          <a:noFill/>
        </p:spPr>
        <p:txBody>
          <a:bodyPr wrap="square" rtlCol="0">
            <a:spAutoFit/>
          </a:bodyPr>
          <a:lstStyle/>
          <a:p>
            <a:r>
              <a:rPr lang="en-US" sz="3200" b="1" dirty="0">
                <a:solidFill>
                  <a:srgbClr val="1F3864"/>
                </a:solidFill>
              </a:rPr>
              <a:t>Editing</a:t>
            </a:r>
          </a:p>
        </p:txBody>
      </p:sp>
      <p:sp>
        <p:nvSpPr>
          <p:cNvPr id="11" name="TextBox 10">
            <a:extLst>
              <a:ext uri="{FF2B5EF4-FFF2-40B4-BE49-F238E27FC236}">
                <a16:creationId xmlns:a16="http://schemas.microsoft.com/office/drawing/2014/main" id="{E07E37BB-9188-340B-3812-3F4A6441B09D}"/>
              </a:ext>
            </a:extLst>
          </p:cNvPr>
          <p:cNvSpPr txBox="1"/>
          <p:nvPr/>
        </p:nvSpPr>
        <p:spPr>
          <a:xfrm>
            <a:off x="7416247" y="1024309"/>
            <a:ext cx="2402904" cy="1200329"/>
          </a:xfrm>
          <a:prstGeom prst="rect">
            <a:avLst/>
          </a:prstGeom>
          <a:noFill/>
        </p:spPr>
        <p:txBody>
          <a:bodyPr wrap="square" rtlCol="0">
            <a:spAutoFit/>
          </a:bodyPr>
          <a:lstStyle/>
          <a:p>
            <a:pPr algn="ctr"/>
            <a:r>
              <a:rPr lang="en-US" sz="1800" dirty="0">
                <a:solidFill>
                  <a:srgbClr val="1F3864"/>
                </a:solidFill>
              </a:rPr>
              <a:t>Service dates</a:t>
            </a:r>
          </a:p>
          <a:p>
            <a:pPr algn="ctr"/>
            <a:r>
              <a:rPr lang="en-US" sz="1800" dirty="0">
                <a:solidFill>
                  <a:srgbClr val="1F3864"/>
                </a:solidFill>
              </a:rPr>
              <a:t>Service times</a:t>
            </a:r>
          </a:p>
          <a:p>
            <a:pPr algn="ctr"/>
            <a:r>
              <a:rPr lang="en-US" sz="1800" dirty="0">
                <a:solidFill>
                  <a:srgbClr val="1F3864"/>
                </a:solidFill>
              </a:rPr>
              <a:t>Add/Delete Stops</a:t>
            </a:r>
          </a:p>
          <a:p>
            <a:pPr algn="ctr"/>
            <a:r>
              <a:rPr lang="en-US" sz="1800" dirty="0">
                <a:solidFill>
                  <a:srgbClr val="1F3864"/>
                </a:solidFill>
              </a:rPr>
              <a:t>Add/Delete Routes</a:t>
            </a:r>
          </a:p>
        </p:txBody>
      </p:sp>
      <p:cxnSp>
        <p:nvCxnSpPr>
          <p:cNvPr id="13" name="Straight Arrow Connector 12">
            <a:extLst>
              <a:ext uri="{FF2B5EF4-FFF2-40B4-BE49-F238E27FC236}">
                <a16:creationId xmlns:a16="http://schemas.microsoft.com/office/drawing/2014/main" id="{481A4244-E8C3-7A8E-32CC-44804D70E2FF}"/>
              </a:ext>
            </a:extLst>
          </p:cNvPr>
          <p:cNvCxnSpPr/>
          <p:nvPr/>
        </p:nvCxnSpPr>
        <p:spPr>
          <a:xfrm>
            <a:off x="9819151" y="1130326"/>
            <a:ext cx="0" cy="120032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7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81ABD6B5-0F02-4FF7-ADFF-DD7C6D63DB41}"/>
              </a:ext>
            </a:extLst>
          </p:cNvPr>
          <p:cNvSpPr>
            <a:spLocks noGrp="1"/>
          </p:cNvSpPr>
          <p:nvPr>
            <p:ph type="title"/>
          </p:nvPr>
        </p:nvSpPr>
        <p:spPr>
          <a:xfrm>
            <a:off x="609600" y="274638"/>
            <a:ext cx="10493829" cy="1143000"/>
          </a:xfrm>
        </p:spPr>
        <p:txBody>
          <a:bodyPr>
            <a:normAutofit fontScale="90000"/>
          </a:bodyPr>
          <a:lstStyle/>
          <a:p>
            <a:r>
              <a:rPr lang="en-US" dirty="0">
                <a:solidFill>
                  <a:schemeClr val="bg1"/>
                </a:solidFill>
              </a:rPr>
              <a:t>NADO Member Regional Development Organizations</a:t>
            </a:r>
          </a:p>
        </p:txBody>
      </p:sp>
      <p:pic>
        <p:nvPicPr>
          <p:cNvPr id="5" name="Picture 4" descr="A person wearing glasses and a red shirt&#10;&#10;Description automatically generated">
            <a:extLst>
              <a:ext uri="{FF2B5EF4-FFF2-40B4-BE49-F238E27FC236}">
                <a16:creationId xmlns:a16="http://schemas.microsoft.com/office/drawing/2014/main" id="{B59AAC65-3F05-1AB3-CFC2-DE0A40917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887" y="4178092"/>
            <a:ext cx="1603513" cy="2405270"/>
          </a:xfrm>
          <a:prstGeom prst="rect">
            <a:avLst/>
          </a:prstGeom>
        </p:spPr>
      </p:pic>
      <p:sp>
        <p:nvSpPr>
          <p:cNvPr id="6" name="TextBox 5">
            <a:extLst>
              <a:ext uri="{FF2B5EF4-FFF2-40B4-BE49-F238E27FC236}">
                <a16:creationId xmlns:a16="http://schemas.microsoft.com/office/drawing/2014/main" id="{60217FEB-9334-55D8-E1FC-76FD8D21562D}"/>
              </a:ext>
            </a:extLst>
          </p:cNvPr>
          <p:cNvSpPr txBox="1"/>
          <p:nvPr/>
        </p:nvSpPr>
        <p:spPr>
          <a:xfrm>
            <a:off x="7129668" y="5322719"/>
            <a:ext cx="1921567" cy="461665"/>
          </a:xfrm>
          <a:prstGeom prst="rect">
            <a:avLst/>
          </a:prstGeom>
          <a:noFill/>
        </p:spPr>
        <p:txBody>
          <a:bodyPr wrap="square" rtlCol="0">
            <a:spAutoFit/>
          </a:bodyPr>
          <a:lstStyle/>
          <a:p>
            <a:r>
              <a:rPr lang="en-US" sz="2400" b="1" dirty="0">
                <a:solidFill>
                  <a:srgbClr val="1F3864"/>
                </a:solidFill>
              </a:rPr>
              <a:t>Bret Allphin</a:t>
            </a:r>
          </a:p>
        </p:txBody>
      </p:sp>
      <p:sp>
        <p:nvSpPr>
          <p:cNvPr id="12" name="TextBox 11">
            <a:extLst>
              <a:ext uri="{FF2B5EF4-FFF2-40B4-BE49-F238E27FC236}">
                <a16:creationId xmlns:a16="http://schemas.microsoft.com/office/drawing/2014/main" id="{EB7044DD-5F94-A912-9369-20A657DA25B1}"/>
              </a:ext>
            </a:extLst>
          </p:cNvPr>
          <p:cNvSpPr txBox="1"/>
          <p:nvPr/>
        </p:nvSpPr>
        <p:spPr>
          <a:xfrm>
            <a:off x="6089374" y="6122938"/>
            <a:ext cx="2961861" cy="461665"/>
          </a:xfrm>
          <a:prstGeom prst="rect">
            <a:avLst/>
          </a:prstGeom>
          <a:noFill/>
        </p:spPr>
        <p:txBody>
          <a:bodyPr wrap="square" rtlCol="0">
            <a:spAutoFit/>
          </a:bodyPr>
          <a:lstStyle/>
          <a:p>
            <a:r>
              <a:rPr lang="en-US" sz="2400" b="1" u="sng" dirty="0">
                <a:solidFill>
                  <a:srgbClr val="1F3864"/>
                </a:solidFill>
              </a:rPr>
              <a:t>ballphin@nado.org</a:t>
            </a:r>
          </a:p>
        </p:txBody>
      </p:sp>
      <p:sp>
        <p:nvSpPr>
          <p:cNvPr id="14" name="TextBox 13">
            <a:extLst>
              <a:ext uri="{FF2B5EF4-FFF2-40B4-BE49-F238E27FC236}">
                <a16:creationId xmlns:a16="http://schemas.microsoft.com/office/drawing/2014/main" id="{03A62FAF-DD05-EF1D-5743-7E21EC12D8D4}"/>
              </a:ext>
            </a:extLst>
          </p:cNvPr>
          <p:cNvSpPr txBox="1"/>
          <p:nvPr/>
        </p:nvSpPr>
        <p:spPr>
          <a:xfrm>
            <a:off x="6443872" y="5784384"/>
            <a:ext cx="2690189" cy="338554"/>
          </a:xfrm>
          <a:prstGeom prst="rect">
            <a:avLst/>
          </a:prstGeom>
          <a:noFill/>
        </p:spPr>
        <p:txBody>
          <a:bodyPr wrap="square" rtlCol="0">
            <a:spAutoFit/>
          </a:bodyPr>
          <a:lstStyle/>
          <a:p>
            <a:r>
              <a:rPr lang="en-US" sz="1600" b="1" dirty="0">
                <a:solidFill>
                  <a:srgbClr val="2B8CB0"/>
                </a:solidFill>
              </a:rPr>
              <a:t>Senior Program Manager</a:t>
            </a:r>
          </a:p>
        </p:txBody>
      </p:sp>
      <p:pic>
        <p:nvPicPr>
          <p:cNvPr id="4" name="Picture 3">
            <a:extLst>
              <a:ext uri="{FF2B5EF4-FFF2-40B4-BE49-F238E27FC236}">
                <a16:creationId xmlns:a16="http://schemas.microsoft.com/office/drawing/2014/main" id="{836322D6-7549-08B5-3A3A-3B517FCB8B80}"/>
              </a:ext>
            </a:extLst>
          </p:cNvPr>
          <p:cNvPicPr>
            <a:picLocks noChangeAspect="1"/>
          </p:cNvPicPr>
          <p:nvPr/>
        </p:nvPicPr>
        <p:blipFill>
          <a:blip r:embed="rId4"/>
          <a:stretch>
            <a:fillRect/>
          </a:stretch>
        </p:blipFill>
        <p:spPr>
          <a:xfrm>
            <a:off x="2498920" y="273397"/>
            <a:ext cx="3944952" cy="5108713"/>
          </a:xfrm>
          <a:prstGeom prst="rect">
            <a:avLst/>
          </a:prstGeom>
        </p:spPr>
      </p:pic>
      <p:sp>
        <p:nvSpPr>
          <p:cNvPr id="7" name="TextBox 6">
            <a:extLst>
              <a:ext uri="{FF2B5EF4-FFF2-40B4-BE49-F238E27FC236}">
                <a16:creationId xmlns:a16="http://schemas.microsoft.com/office/drawing/2014/main" id="{9DDE76DA-907F-6F27-CE9F-22AE08EB7A56}"/>
              </a:ext>
            </a:extLst>
          </p:cNvPr>
          <p:cNvSpPr txBox="1"/>
          <p:nvPr/>
        </p:nvSpPr>
        <p:spPr>
          <a:xfrm>
            <a:off x="2419408" y="5380727"/>
            <a:ext cx="3944952" cy="276999"/>
          </a:xfrm>
          <a:prstGeom prst="rect">
            <a:avLst/>
          </a:prstGeom>
          <a:noFill/>
        </p:spPr>
        <p:txBody>
          <a:bodyPr wrap="square" rtlCol="0">
            <a:spAutoFit/>
          </a:bodyPr>
          <a:lstStyle/>
          <a:p>
            <a:r>
              <a:rPr lang="en-US" sz="600" dirty="0"/>
              <a:t>By J. Howard Miller - U.S. National Archives and Records Administration, Public Domain, https://commons.wikimedia.org/w/index.php?curid=80242715</a:t>
            </a:r>
          </a:p>
        </p:txBody>
      </p:sp>
    </p:spTree>
    <p:extLst>
      <p:ext uri="{BB962C8B-B14F-4D97-AF65-F5344CB8AC3E}">
        <p14:creationId xmlns:p14="http://schemas.microsoft.com/office/powerpoint/2010/main" val="379456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Quick Review!</a:t>
            </a:r>
          </a:p>
        </p:txBody>
      </p:sp>
      <p:sp>
        <p:nvSpPr>
          <p:cNvPr id="3" name="Text Placeholder 2">
            <a:extLst>
              <a:ext uri="{FF2B5EF4-FFF2-40B4-BE49-F238E27FC236}">
                <a16:creationId xmlns:a16="http://schemas.microsoft.com/office/drawing/2014/main" id="{293099C0-44F7-593A-582D-ECFEA4E7213D}"/>
              </a:ext>
            </a:extLst>
          </p:cNvPr>
          <p:cNvSpPr>
            <a:spLocks noGrp="1"/>
          </p:cNvSpPr>
          <p:nvPr>
            <p:ph type="body" idx="1"/>
          </p:nvPr>
        </p:nvSpPr>
        <p:spPr>
          <a:xfrm>
            <a:off x="609600" y="1600201"/>
            <a:ext cx="10071652" cy="4525963"/>
          </a:xfrm>
        </p:spPr>
        <p:txBody>
          <a:bodyPr>
            <a:normAutofit/>
          </a:bodyPr>
          <a:lstStyle/>
          <a:p>
            <a:r>
              <a:rPr lang="en-US" dirty="0"/>
              <a:t>GTFS – </a:t>
            </a:r>
            <a:r>
              <a:rPr lang="en-US" b="1" u="sng" dirty="0">
                <a:solidFill>
                  <a:srgbClr val="2B8CB0"/>
                </a:solidFill>
              </a:rPr>
              <a:t>G</a:t>
            </a:r>
            <a:r>
              <a:rPr lang="en-US" dirty="0"/>
              <a:t>eneral </a:t>
            </a:r>
            <a:r>
              <a:rPr lang="en-US" b="1" u="sng" dirty="0">
                <a:solidFill>
                  <a:srgbClr val="2B8CB0"/>
                </a:solidFill>
              </a:rPr>
              <a:t>T</a:t>
            </a:r>
            <a:r>
              <a:rPr lang="en-US" dirty="0"/>
              <a:t>ransit </a:t>
            </a:r>
            <a:r>
              <a:rPr lang="en-US" b="1" u="sng" dirty="0">
                <a:solidFill>
                  <a:srgbClr val="2B8CB0"/>
                </a:solidFill>
              </a:rPr>
              <a:t>F</a:t>
            </a:r>
            <a:r>
              <a:rPr lang="en-US" dirty="0"/>
              <a:t>eed </a:t>
            </a:r>
            <a:r>
              <a:rPr lang="en-US" b="1" u="sng" dirty="0">
                <a:solidFill>
                  <a:srgbClr val="2B8CB0"/>
                </a:solidFill>
              </a:rPr>
              <a:t>S</a:t>
            </a:r>
            <a:r>
              <a:rPr lang="en-US" dirty="0"/>
              <a:t>pecification</a:t>
            </a:r>
          </a:p>
          <a:p>
            <a:pPr lvl="1"/>
            <a:r>
              <a:rPr lang="en-US" dirty="0"/>
              <a:t>How to get public fixed route transit stop, schedule, and route information to software applications like Google Maps, Bing Maps, Apple Maps, </a:t>
            </a:r>
            <a:r>
              <a:rPr lang="en-US" dirty="0" err="1"/>
              <a:t>Moovit</a:t>
            </a:r>
            <a:r>
              <a:rPr lang="en-US" dirty="0"/>
              <a:t>, </a:t>
            </a:r>
            <a:r>
              <a:rPr lang="en-US" dirty="0" err="1"/>
              <a:t>TransitApp</a:t>
            </a:r>
            <a:r>
              <a:rPr lang="en-US" dirty="0"/>
              <a:t>, and </a:t>
            </a:r>
            <a:r>
              <a:rPr lang="en-US" dirty="0" err="1"/>
              <a:t>CityMapper</a:t>
            </a:r>
            <a:r>
              <a:rPr lang="en-US" dirty="0"/>
              <a:t>. </a:t>
            </a:r>
          </a:p>
          <a:p>
            <a:pPr lvl="1"/>
            <a:endParaRPr lang="en-US" b="1" dirty="0">
              <a:solidFill>
                <a:srgbClr val="FF0000"/>
              </a:solidFill>
            </a:endParaRPr>
          </a:p>
          <a:p>
            <a:pPr lvl="1"/>
            <a:r>
              <a:rPr lang="en-US" b="1" i="1" dirty="0">
                <a:solidFill>
                  <a:srgbClr val="FF0000"/>
                </a:solidFill>
              </a:rPr>
              <a:t>Required</a:t>
            </a:r>
            <a:r>
              <a:rPr lang="en-US" dirty="0"/>
              <a:t> for reporting to NTD starting in reporting year </a:t>
            </a:r>
            <a:r>
              <a:rPr lang="en-US" b="1" dirty="0"/>
              <a:t>2023</a:t>
            </a:r>
            <a:r>
              <a:rPr lang="en-US" dirty="0"/>
              <a:t>.</a:t>
            </a:r>
          </a:p>
          <a:p>
            <a:pPr marL="571500" lvl="1" indent="0">
              <a:buNone/>
            </a:pPr>
            <a:r>
              <a:rPr lang="en-US" dirty="0"/>
              <a:t> </a:t>
            </a:r>
          </a:p>
          <a:p>
            <a:pPr lvl="1"/>
            <a:r>
              <a:rPr lang="en-US" dirty="0"/>
              <a:t>Two distinct tasks: </a:t>
            </a:r>
            <a:r>
              <a:rPr lang="en-US" u="sng" dirty="0"/>
              <a:t>Creating</a:t>
            </a:r>
            <a:r>
              <a:rPr lang="en-US" dirty="0"/>
              <a:t> data AND </a:t>
            </a:r>
            <a:r>
              <a:rPr lang="en-US" u="sng" dirty="0"/>
              <a:t>updating</a:t>
            </a:r>
            <a:r>
              <a:rPr lang="en-US" dirty="0"/>
              <a:t> data. </a:t>
            </a:r>
          </a:p>
        </p:txBody>
      </p:sp>
    </p:spTree>
    <p:extLst>
      <p:ext uri="{BB962C8B-B14F-4D97-AF65-F5344CB8AC3E}">
        <p14:creationId xmlns:p14="http://schemas.microsoft.com/office/powerpoint/2010/main" val="398061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What Is It?</a:t>
            </a:r>
          </a:p>
        </p:txBody>
      </p:sp>
      <p:pic>
        <p:nvPicPr>
          <p:cNvPr id="7" name="Picture 6">
            <a:extLst>
              <a:ext uri="{FF2B5EF4-FFF2-40B4-BE49-F238E27FC236}">
                <a16:creationId xmlns:a16="http://schemas.microsoft.com/office/drawing/2014/main" id="{CEBAEDD5-31ED-1815-0BA1-72C708659978}"/>
              </a:ext>
            </a:extLst>
          </p:cNvPr>
          <p:cNvPicPr>
            <a:picLocks noChangeAspect="1"/>
          </p:cNvPicPr>
          <p:nvPr/>
        </p:nvPicPr>
        <p:blipFill>
          <a:blip r:embed="rId3"/>
          <a:stretch>
            <a:fillRect/>
          </a:stretch>
        </p:blipFill>
        <p:spPr>
          <a:xfrm>
            <a:off x="609600" y="1245704"/>
            <a:ext cx="10210520" cy="5102087"/>
          </a:xfrm>
          <a:prstGeom prst="rect">
            <a:avLst/>
          </a:prstGeom>
        </p:spPr>
      </p:pic>
      <p:sp>
        <p:nvSpPr>
          <p:cNvPr id="8" name="Rectangle 7">
            <a:extLst>
              <a:ext uri="{FF2B5EF4-FFF2-40B4-BE49-F238E27FC236}">
                <a16:creationId xmlns:a16="http://schemas.microsoft.com/office/drawing/2014/main" id="{5815825D-8DC5-D843-9F7E-9E7F3A8A579A}"/>
              </a:ext>
            </a:extLst>
          </p:cNvPr>
          <p:cNvSpPr/>
          <p:nvPr/>
        </p:nvSpPr>
        <p:spPr>
          <a:xfrm>
            <a:off x="609600" y="3048000"/>
            <a:ext cx="2531165" cy="3299791"/>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1FB8749-5B78-E83F-18B3-994F84EA87DB}"/>
              </a:ext>
            </a:extLst>
          </p:cNvPr>
          <p:cNvSpPr/>
          <p:nvPr/>
        </p:nvSpPr>
        <p:spPr>
          <a:xfrm>
            <a:off x="1510749" y="1219200"/>
            <a:ext cx="357808" cy="3578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6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What Is It?</a:t>
            </a:r>
          </a:p>
        </p:txBody>
      </p:sp>
      <p:sp>
        <p:nvSpPr>
          <p:cNvPr id="3" name="Text Placeholder 2">
            <a:extLst>
              <a:ext uri="{FF2B5EF4-FFF2-40B4-BE49-F238E27FC236}">
                <a16:creationId xmlns:a16="http://schemas.microsoft.com/office/drawing/2014/main" id="{B231C0F8-FCC0-0F04-314E-F285147B960B}"/>
              </a:ext>
            </a:extLst>
          </p:cNvPr>
          <p:cNvSpPr>
            <a:spLocks noGrp="1"/>
          </p:cNvSpPr>
          <p:nvPr>
            <p:ph type="body" idx="1"/>
          </p:nvPr>
        </p:nvSpPr>
        <p:spPr>
          <a:xfrm>
            <a:off x="609600" y="1600201"/>
            <a:ext cx="10071652" cy="4525963"/>
          </a:xfrm>
        </p:spPr>
        <p:txBody>
          <a:bodyPr>
            <a:normAutofit/>
          </a:bodyPr>
          <a:lstStyle/>
          <a:p>
            <a:r>
              <a:rPr lang="en-US" dirty="0"/>
              <a:t>A data standard first developed in partnership with TriMet (Portland, Ore.) and Google in 2005. </a:t>
            </a:r>
          </a:p>
          <a:p>
            <a:endParaRPr lang="en-US" dirty="0"/>
          </a:p>
          <a:p>
            <a:r>
              <a:rPr lang="en-US" dirty="0"/>
              <a:t>Is made up of seven </a:t>
            </a:r>
            <a:r>
              <a:rPr lang="en-US" i="1" dirty="0">
                <a:solidFill>
                  <a:srgbClr val="2B8CB0"/>
                </a:solidFill>
              </a:rPr>
              <a:t>comma delimited text files</a:t>
            </a:r>
            <a:r>
              <a:rPr lang="en-US" dirty="0"/>
              <a:t>; agency, stops, routes, trips, stop times, calendar, and calendar dates. </a:t>
            </a:r>
          </a:p>
        </p:txBody>
      </p:sp>
      <p:pic>
        <p:nvPicPr>
          <p:cNvPr id="4" name="Picture 3">
            <a:extLst>
              <a:ext uri="{FF2B5EF4-FFF2-40B4-BE49-F238E27FC236}">
                <a16:creationId xmlns:a16="http://schemas.microsoft.com/office/drawing/2014/main" id="{D3E78A69-9CC0-7808-3BF1-D093B473F4F6}"/>
              </a:ext>
            </a:extLst>
          </p:cNvPr>
          <p:cNvPicPr>
            <a:picLocks noChangeAspect="1"/>
          </p:cNvPicPr>
          <p:nvPr/>
        </p:nvPicPr>
        <p:blipFill>
          <a:blip r:embed="rId3"/>
          <a:stretch>
            <a:fillRect/>
          </a:stretch>
        </p:blipFill>
        <p:spPr>
          <a:xfrm>
            <a:off x="5304939" y="4476264"/>
            <a:ext cx="1582121" cy="2107098"/>
          </a:xfrm>
          <a:prstGeom prst="rect">
            <a:avLst/>
          </a:prstGeom>
        </p:spPr>
      </p:pic>
      <p:pic>
        <p:nvPicPr>
          <p:cNvPr id="6" name="Picture 5">
            <a:extLst>
              <a:ext uri="{FF2B5EF4-FFF2-40B4-BE49-F238E27FC236}">
                <a16:creationId xmlns:a16="http://schemas.microsoft.com/office/drawing/2014/main" id="{617C78EF-A558-8C51-403C-24C49B0FCB74}"/>
              </a:ext>
            </a:extLst>
          </p:cNvPr>
          <p:cNvPicPr>
            <a:picLocks noChangeAspect="1"/>
          </p:cNvPicPr>
          <p:nvPr/>
        </p:nvPicPr>
        <p:blipFill>
          <a:blip r:embed="rId4"/>
          <a:stretch>
            <a:fillRect/>
          </a:stretch>
        </p:blipFill>
        <p:spPr>
          <a:xfrm>
            <a:off x="1208972" y="1600201"/>
            <a:ext cx="9774053" cy="3812167"/>
          </a:xfrm>
          <a:prstGeom prst="rect">
            <a:avLst/>
          </a:prstGeom>
        </p:spPr>
      </p:pic>
    </p:spTree>
    <p:extLst>
      <p:ext uri="{BB962C8B-B14F-4D97-AF65-F5344CB8AC3E}">
        <p14:creationId xmlns:p14="http://schemas.microsoft.com/office/powerpoint/2010/main" val="557667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What Is It?</a:t>
            </a:r>
          </a:p>
        </p:txBody>
      </p:sp>
      <p:pic>
        <p:nvPicPr>
          <p:cNvPr id="4" name="Picture 3">
            <a:extLst>
              <a:ext uri="{FF2B5EF4-FFF2-40B4-BE49-F238E27FC236}">
                <a16:creationId xmlns:a16="http://schemas.microsoft.com/office/drawing/2014/main" id="{01899C89-68BB-AD7F-E8DC-9067925E4BDA}"/>
              </a:ext>
            </a:extLst>
          </p:cNvPr>
          <p:cNvPicPr>
            <a:picLocks noChangeAspect="1"/>
          </p:cNvPicPr>
          <p:nvPr/>
        </p:nvPicPr>
        <p:blipFill>
          <a:blip r:embed="rId3"/>
          <a:stretch>
            <a:fillRect/>
          </a:stretch>
        </p:blipFill>
        <p:spPr>
          <a:xfrm>
            <a:off x="1315548" y="1179443"/>
            <a:ext cx="4074505" cy="5307496"/>
          </a:xfrm>
          <a:prstGeom prst="rect">
            <a:avLst/>
          </a:prstGeom>
          <a:ln>
            <a:solidFill>
              <a:schemeClr val="bg1">
                <a:lumMod val="65000"/>
              </a:schemeClr>
            </a:solidFill>
          </a:ln>
        </p:spPr>
      </p:pic>
      <p:pic>
        <p:nvPicPr>
          <p:cNvPr id="6" name="Picture 5">
            <a:extLst>
              <a:ext uri="{FF2B5EF4-FFF2-40B4-BE49-F238E27FC236}">
                <a16:creationId xmlns:a16="http://schemas.microsoft.com/office/drawing/2014/main" id="{25BCD2F9-847A-AB79-2D10-2E4189288C04}"/>
              </a:ext>
            </a:extLst>
          </p:cNvPr>
          <p:cNvPicPr>
            <a:picLocks noChangeAspect="1"/>
          </p:cNvPicPr>
          <p:nvPr/>
        </p:nvPicPr>
        <p:blipFill>
          <a:blip r:embed="rId4"/>
          <a:stretch>
            <a:fillRect/>
          </a:stretch>
        </p:blipFill>
        <p:spPr>
          <a:xfrm>
            <a:off x="6096000" y="1179443"/>
            <a:ext cx="3973971" cy="5194853"/>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A35C02E3-393C-0396-B8A3-894562E5C479}"/>
              </a:ext>
            </a:extLst>
          </p:cNvPr>
          <p:cNvSpPr txBox="1"/>
          <p:nvPr/>
        </p:nvSpPr>
        <p:spPr>
          <a:xfrm>
            <a:off x="4956313" y="1842053"/>
            <a:ext cx="1285461" cy="307777"/>
          </a:xfrm>
          <a:prstGeom prst="rect">
            <a:avLst/>
          </a:prstGeom>
          <a:noFill/>
        </p:spPr>
        <p:txBody>
          <a:bodyPr wrap="square" rtlCol="0">
            <a:spAutoFit/>
          </a:bodyPr>
          <a:lstStyle/>
          <a:p>
            <a:r>
              <a:rPr lang="en-US" b="1" dirty="0">
                <a:solidFill>
                  <a:srgbClr val="FF0000"/>
                </a:solidFill>
              </a:rPr>
              <a:t>Agency Info.</a:t>
            </a:r>
          </a:p>
        </p:txBody>
      </p:sp>
      <p:cxnSp>
        <p:nvCxnSpPr>
          <p:cNvPr id="11" name="Straight Arrow Connector 10">
            <a:extLst>
              <a:ext uri="{FF2B5EF4-FFF2-40B4-BE49-F238E27FC236}">
                <a16:creationId xmlns:a16="http://schemas.microsoft.com/office/drawing/2014/main" id="{32EBE9B3-6AF9-65FB-FE6C-A26A60FF56EB}"/>
              </a:ext>
            </a:extLst>
          </p:cNvPr>
          <p:cNvCxnSpPr>
            <a:cxnSpLocks/>
          </p:cNvCxnSpPr>
          <p:nvPr/>
        </p:nvCxnSpPr>
        <p:spPr>
          <a:xfrm flipH="1">
            <a:off x="5141843" y="2385391"/>
            <a:ext cx="457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FF042A-966C-5710-A2F5-61A413A6618C}"/>
              </a:ext>
            </a:extLst>
          </p:cNvPr>
          <p:cNvCxnSpPr>
            <a:stCxn id="9" idx="2"/>
          </p:cNvCxnSpPr>
          <p:nvPr/>
        </p:nvCxnSpPr>
        <p:spPr>
          <a:xfrm flipH="1">
            <a:off x="5599043" y="2149830"/>
            <a:ext cx="1" cy="2355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EAD4679-32A4-AD20-3AE2-B2F86275F2F6}"/>
              </a:ext>
            </a:extLst>
          </p:cNvPr>
          <p:cNvSpPr txBox="1"/>
          <p:nvPr/>
        </p:nvSpPr>
        <p:spPr>
          <a:xfrm>
            <a:off x="5290661" y="3957601"/>
            <a:ext cx="995704" cy="307775"/>
          </a:xfrm>
          <a:prstGeom prst="rect">
            <a:avLst/>
          </a:prstGeom>
          <a:noFill/>
        </p:spPr>
        <p:txBody>
          <a:bodyPr wrap="square" rtlCol="0">
            <a:spAutoFit/>
          </a:bodyPr>
          <a:lstStyle/>
          <a:p>
            <a:r>
              <a:rPr lang="en-US" b="1" dirty="0">
                <a:solidFill>
                  <a:srgbClr val="FF0000"/>
                </a:solidFill>
              </a:rPr>
              <a:t>Fare Info.</a:t>
            </a:r>
          </a:p>
        </p:txBody>
      </p:sp>
      <p:cxnSp>
        <p:nvCxnSpPr>
          <p:cNvPr id="16" name="Straight Arrow Connector 15">
            <a:extLst>
              <a:ext uri="{FF2B5EF4-FFF2-40B4-BE49-F238E27FC236}">
                <a16:creationId xmlns:a16="http://schemas.microsoft.com/office/drawing/2014/main" id="{259199C9-52D6-274A-9793-654EFC42904A}"/>
              </a:ext>
            </a:extLst>
          </p:cNvPr>
          <p:cNvCxnSpPr>
            <a:cxnSpLocks/>
          </p:cNvCxnSpPr>
          <p:nvPr/>
        </p:nvCxnSpPr>
        <p:spPr>
          <a:xfrm flipH="1">
            <a:off x="5285826" y="4500938"/>
            <a:ext cx="457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21E364-E526-1829-7A68-003F637B72DB}"/>
              </a:ext>
            </a:extLst>
          </p:cNvPr>
          <p:cNvSpPr txBox="1"/>
          <p:nvPr/>
        </p:nvSpPr>
        <p:spPr>
          <a:xfrm>
            <a:off x="6023112" y="407173"/>
            <a:ext cx="742121" cy="305463"/>
          </a:xfrm>
          <a:prstGeom prst="rect">
            <a:avLst/>
          </a:prstGeom>
          <a:noFill/>
        </p:spPr>
        <p:txBody>
          <a:bodyPr wrap="square" rtlCol="0">
            <a:spAutoFit/>
          </a:bodyPr>
          <a:lstStyle/>
          <a:p>
            <a:r>
              <a:rPr lang="en-US" b="1" dirty="0">
                <a:solidFill>
                  <a:srgbClr val="FF0000"/>
                </a:solidFill>
              </a:rPr>
              <a:t>Stops</a:t>
            </a:r>
          </a:p>
        </p:txBody>
      </p:sp>
      <p:cxnSp>
        <p:nvCxnSpPr>
          <p:cNvPr id="21" name="Straight Arrow Connector 20">
            <a:extLst>
              <a:ext uri="{FF2B5EF4-FFF2-40B4-BE49-F238E27FC236}">
                <a16:creationId xmlns:a16="http://schemas.microsoft.com/office/drawing/2014/main" id="{1BF8967E-94EA-7507-6F47-900EDAC7BC0F}"/>
              </a:ext>
            </a:extLst>
          </p:cNvPr>
          <p:cNvCxnSpPr>
            <a:cxnSpLocks/>
          </p:cNvCxnSpPr>
          <p:nvPr/>
        </p:nvCxnSpPr>
        <p:spPr>
          <a:xfrm>
            <a:off x="6394173" y="714950"/>
            <a:ext cx="0" cy="4671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8F18D0-D9F3-FB6A-A849-3385C557831B}"/>
              </a:ext>
            </a:extLst>
          </p:cNvPr>
          <p:cNvSpPr txBox="1"/>
          <p:nvPr/>
        </p:nvSpPr>
        <p:spPr>
          <a:xfrm>
            <a:off x="7899951" y="407173"/>
            <a:ext cx="1156252" cy="307777"/>
          </a:xfrm>
          <a:prstGeom prst="rect">
            <a:avLst/>
          </a:prstGeom>
          <a:noFill/>
        </p:spPr>
        <p:txBody>
          <a:bodyPr wrap="square" rtlCol="0">
            <a:spAutoFit/>
          </a:bodyPr>
          <a:lstStyle/>
          <a:p>
            <a:r>
              <a:rPr lang="en-US" b="1" dirty="0">
                <a:solidFill>
                  <a:srgbClr val="FF0000"/>
                </a:solidFill>
              </a:rPr>
              <a:t>Stop Times</a:t>
            </a:r>
          </a:p>
        </p:txBody>
      </p:sp>
      <p:cxnSp>
        <p:nvCxnSpPr>
          <p:cNvPr id="25" name="Straight Arrow Connector 24">
            <a:extLst>
              <a:ext uri="{FF2B5EF4-FFF2-40B4-BE49-F238E27FC236}">
                <a16:creationId xmlns:a16="http://schemas.microsoft.com/office/drawing/2014/main" id="{DFFF2CAD-E721-B4F7-16D7-C547EE69D9D4}"/>
              </a:ext>
            </a:extLst>
          </p:cNvPr>
          <p:cNvCxnSpPr>
            <a:cxnSpLocks/>
          </p:cNvCxnSpPr>
          <p:nvPr/>
        </p:nvCxnSpPr>
        <p:spPr>
          <a:xfrm>
            <a:off x="8478077" y="714950"/>
            <a:ext cx="0" cy="4671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181F20-B318-C355-287A-91DB1DBAA9D7}"/>
              </a:ext>
            </a:extLst>
          </p:cNvPr>
          <p:cNvCxnSpPr/>
          <p:nvPr/>
        </p:nvCxnSpPr>
        <p:spPr>
          <a:xfrm flipV="1">
            <a:off x="5743026" y="4265376"/>
            <a:ext cx="0" cy="2355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A01027D-F9C0-297A-FBE0-6A42AE1A60CF}"/>
              </a:ext>
            </a:extLst>
          </p:cNvPr>
          <p:cNvSpPr txBox="1"/>
          <p:nvPr/>
        </p:nvSpPr>
        <p:spPr>
          <a:xfrm>
            <a:off x="319844" y="4500938"/>
            <a:ext cx="995704" cy="307775"/>
          </a:xfrm>
          <a:prstGeom prst="rect">
            <a:avLst/>
          </a:prstGeom>
          <a:noFill/>
        </p:spPr>
        <p:txBody>
          <a:bodyPr wrap="square" rtlCol="0">
            <a:spAutoFit/>
          </a:bodyPr>
          <a:lstStyle/>
          <a:p>
            <a:r>
              <a:rPr lang="en-US" b="1" dirty="0">
                <a:solidFill>
                  <a:srgbClr val="FF0000"/>
                </a:solidFill>
              </a:rPr>
              <a:t>Calendar</a:t>
            </a:r>
          </a:p>
        </p:txBody>
      </p:sp>
      <p:cxnSp>
        <p:nvCxnSpPr>
          <p:cNvPr id="30" name="Straight Arrow Connector 29">
            <a:extLst>
              <a:ext uri="{FF2B5EF4-FFF2-40B4-BE49-F238E27FC236}">
                <a16:creationId xmlns:a16="http://schemas.microsoft.com/office/drawing/2014/main" id="{FD6A1487-12C2-0E25-227A-ED8832E73DB8}"/>
              </a:ext>
            </a:extLst>
          </p:cNvPr>
          <p:cNvCxnSpPr>
            <a:cxnSpLocks/>
          </p:cNvCxnSpPr>
          <p:nvPr/>
        </p:nvCxnSpPr>
        <p:spPr>
          <a:xfrm>
            <a:off x="772209" y="5044275"/>
            <a:ext cx="43373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20A061-AB85-1182-C2EA-995F6BB5FB6A}"/>
              </a:ext>
            </a:extLst>
          </p:cNvPr>
          <p:cNvCxnSpPr/>
          <p:nvPr/>
        </p:nvCxnSpPr>
        <p:spPr>
          <a:xfrm flipV="1">
            <a:off x="772209" y="4808713"/>
            <a:ext cx="0" cy="2355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DD41096-CAD4-6312-BD07-7507DE2069FA}"/>
              </a:ext>
            </a:extLst>
          </p:cNvPr>
          <p:cNvSpPr txBox="1"/>
          <p:nvPr/>
        </p:nvSpPr>
        <p:spPr>
          <a:xfrm>
            <a:off x="5387006" y="2914330"/>
            <a:ext cx="715613" cy="307774"/>
          </a:xfrm>
          <a:prstGeom prst="rect">
            <a:avLst/>
          </a:prstGeom>
          <a:noFill/>
        </p:spPr>
        <p:txBody>
          <a:bodyPr wrap="square" rtlCol="0">
            <a:spAutoFit/>
          </a:bodyPr>
          <a:lstStyle/>
          <a:p>
            <a:r>
              <a:rPr lang="en-US" b="1" dirty="0">
                <a:solidFill>
                  <a:srgbClr val="FF0000"/>
                </a:solidFill>
                <a:effectLst/>
              </a:rPr>
              <a:t>Route</a:t>
            </a:r>
          </a:p>
        </p:txBody>
      </p:sp>
      <p:cxnSp>
        <p:nvCxnSpPr>
          <p:cNvPr id="34" name="Straight Arrow Connector 33">
            <a:extLst>
              <a:ext uri="{FF2B5EF4-FFF2-40B4-BE49-F238E27FC236}">
                <a16:creationId xmlns:a16="http://schemas.microsoft.com/office/drawing/2014/main" id="{34D3B2A9-258D-0A68-16E8-525693FF809F}"/>
              </a:ext>
            </a:extLst>
          </p:cNvPr>
          <p:cNvCxnSpPr>
            <a:cxnSpLocks/>
          </p:cNvCxnSpPr>
          <p:nvPr/>
        </p:nvCxnSpPr>
        <p:spPr>
          <a:xfrm flipH="1">
            <a:off x="4956313" y="3443165"/>
            <a:ext cx="78671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BB81BD-2387-06EE-6E7F-CBFAF097B9CA}"/>
              </a:ext>
            </a:extLst>
          </p:cNvPr>
          <p:cNvCxnSpPr/>
          <p:nvPr/>
        </p:nvCxnSpPr>
        <p:spPr>
          <a:xfrm flipV="1">
            <a:off x="5744813" y="3207603"/>
            <a:ext cx="0" cy="2355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A0D707-4A7C-BE1E-22CE-A7E6AC9A4288}"/>
              </a:ext>
            </a:extLst>
          </p:cNvPr>
          <p:cNvSpPr txBox="1"/>
          <p:nvPr/>
        </p:nvSpPr>
        <p:spPr>
          <a:xfrm>
            <a:off x="6712226" y="3053716"/>
            <a:ext cx="715613" cy="307774"/>
          </a:xfrm>
          <a:prstGeom prst="rect">
            <a:avLst/>
          </a:prstGeom>
          <a:noFill/>
        </p:spPr>
        <p:txBody>
          <a:bodyPr wrap="square" rtlCol="0">
            <a:spAutoFit/>
          </a:bodyPr>
          <a:lstStyle/>
          <a:p>
            <a:r>
              <a:rPr lang="en-US" b="1" dirty="0">
                <a:solidFill>
                  <a:srgbClr val="FF0000"/>
                </a:solidFill>
                <a:effectLst/>
              </a:rPr>
              <a:t>Trips</a:t>
            </a:r>
          </a:p>
        </p:txBody>
      </p:sp>
      <p:cxnSp>
        <p:nvCxnSpPr>
          <p:cNvPr id="5" name="Straight Connector 4">
            <a:extLst>
              <a:ext uri="{FF2B5EF4-FFF2-40B4-BE49-F238E27FC236}">
                <a16:creationId xmlns:a16="http://schemas.microsoft.com/office/drawing/2014/main" id="{3137899A-C966-2AC1-168F-867DF38DB357}"/>
              </a:ext>
            </a:extLst>
          </p:cNvPr>
          <p:cNvCxnSpPr>
            <a:cxnSpLocks/>
          </p:cNvCxnSpPr>
          <p:nvPr/>
        </p:nvCxnSpPr>
        <p:spPr>
          <a:xfrm flipV="1">
            <a:off x="7275436" y="1311965"/>
            <a:ext cx="0" cy="396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B6B0757-B156-35E6-B2FF-26E6EBD72CCB}"/>
              </a:ext>
            </a:extLst>
          </p:cNvPr>
          <p:cNvCxnSpPr>
            <a:cxnSpLocks/>
          </p:cNvCxnSpPr>
          <p:nvPr/>
        </p:nvCxnSpPr>
        <p:spPr>
          <a:xfrm>
            <a:off x="7275436" y="1311965"/>
            <a:ext cx="3048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3FB48A0-0808-072C-4E8C-639255379066}"/>
              </a:ext>
            </a:extLst>
          </p:cNvPr>
          <p:cNvCxnSpPr>
            <a:cxnSpLocks/>
          </p:cNvCxnSpPr>
          <p:nvPr/>
        </p:nvCxnSpPr>
        <p:spPr>
          <a:xfrm>
            <a:off x="7275436" y="5274365"/>
            <a:ext cx="3048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3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24" grpId="0"/>
      <p:bldP spid="29" grpId="0"/>
      <p:bldP spid="3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How To Get It?</a:t>
            </a:r>
          </a:p>
        </p:txBody>
      </p:sp>
      <p:sp>
        <p:nvSpPr>
          <p:cNvPr id="3" name="Text Placeholder 2">
            <a:extLst>
              <a:ext uri="{FF2B5EF4-FFF2-40B4-BE49-F238E27FC236}">
                <a16:creationId xmlns:a16="http://schemas.microsoft.com/office/drawing/2014/main" id="{B231C0F8-FCC0-0F04-314E-F285147B960B}"/>
              </a:ext>
            </a:extLst>
          </p:cNvPr>
          <p:cNvSpPr>
            <a:spLocks noGrp="1"/>
          </p:cNvSpPr>
          <p:nvPr>
            <p:ph type="body" idx="1"/>
          </p:nvPr>
        </p:nvSpPr>
        <p:spPr>
          <a:xfrm>
            <a:off x="609600" y="1600201"/>
            <a:ext cx="10071652" cy="4525963"/>
          </a:xfrm>
        </p:spPr>
        <p:txBody>
          <a:bodyPr>
            <a:normAutofit/>
          </a:bodyPr>
          <a:lstStyle/>
          <a:p>
            <a:r>
              <a:rPr lang="en-US" dirty="0"/>
              <a:t>Pay someone to do it. </a:t>
            </a:r>
          </a:p>
          <a:p>
            <a:endParaRPr lang="en-US" dirty="0"/>
          </a:p>
          <a:p>
            <a:endParaRPr lang="en-US" dirty="0"/>
          </a:p>
          <a:p>
            <a:pPr marL="114300" indent="0">
              <a:buNone/>
            </a:pPr>
            <a:endParaRPr lang="en-US" dirty="0"/>
          </a:p>
          <a:p>
            <a:pPr marL="114300" indent="0">
              <a:buNone/>
            </a:pPr>
            <a:endParaRPr lang="en-US" dirty="0"/>
          </a:p>
          <a:p>
            <a:r>
              <a:rPr lang="en-US" dirty="0"/>
              <a:t>Make it yourself. </a:t>
            </a:r>
          </a:p>
        </p:txBody>
      </p:sp>
      <p:pic>
        <p:nvPicPr>
          <p:cNvPr id="5" name="Picture 4">
            <a:extLst>
              <a:ext uri="{FF2B5EF4-FFF2-40B4-BE49-F238E27FC236}">
                <a16:creationId xmlns:a16="http://schemas.microsoft.com/office/drawing/2014/main" id="{D23ADF80-9BA5-7392-E39B-513E8524481A}"/>
              </a:ext>
            </a:extLst>
          </p:cNvPr>
          <p:cNvPicPr>
            <a:picLocks noChangeAspect="1"/>
          </p:cNvPicPr>
          <p:nvPr/>
        </p:nvPicPr>
        <p:blipFill>
          <a:blip r:embed="rId3"/>
          <a:stretch>
            <a:fillRect/>
          </a:stretch>
        </p:blipFill>
        <p:spPr>
          <a:xfrm>
            <a:off x="5110404" y="894996"/>
            <a:ext cx="2486372" cy="2534004"/>
          </a:xfrm>
          <a:prstGeom prst="rect">
            <a:avLst/>
          </a:prstGeom>
        </p:spPr>
      </p:pic>
      <p:pic>
        <p:nvPicPr>
          <p:cNvPr id="7" name="Picture 6">
            <a:extLst>
              <a:ext uri="{FF2B5EF4-FFF2-40B4-BE49-F238E27FC236}">
                <a16:creationId xmlns:a16="http://schemas.microsoft.com/office/drawing/2014/main" id="{C1B9262F-D6E1-13E7-0FE0-E61830F57A98}"/>
              </a:ext>
            </a:extLst>
          </p:cNvPr>
          <p:cNvPicPr>
            <a:picLocks noChangeAspect="1"/>
          </p:cNvPicPr>
          <p:nvPr/>
        </p:nvPicPr>
        <p:blipFill>
          <a:blip r:embed="rId4"/>
          <a:stretch>
            <a:fillRect/>
          </a:stretch>
        </p:blipFill>
        <p:spPr>
          <a:xfrm>
            <a:off x="5072299" y="3755671"/>
            <a:ext cx="2524477" cy="2553056"/>
          </a:xfrm>
          <a:prstGeom prst="rect">
            <a:avLst/>
          </a:prstGeom>
        </p:spPr>
      </p:pic>
    </p:spTree>
    <p:extLst>
      <p:ext uri="{BB962C8B-B14F-4D97-AF65-F5344CB8AC3E}">
        <p14:creationId xmlns:p14="http://schemas.microsoft.com/office/powerpoint/2010/main" val="39491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How To Make It?</a:t>
            </a:r>
          </a:p>
        </p:txBody>
      </p:sp>
      <p:sp>
        <p:nvSpPr>
          <p:cNvPr id="3" name="Text Placeholder 2">
            <a:extLst>
              <a:ext uri="{FF2B5EF4-FFF2-40B4-BE49-F238E27FC236}">
                <a16:creationId xmlns:a16="http://schemas.microsoft.com/office/drawing/2014/main" id="{B231C0F8-FCC0-0F04-314E-F285147B960B}"/>
              </a:ext>
            </a:extLst>
          </p:cNvPr>
          <p:cNvSpPr>
            <a:spLocks noGrp="1"/>
          </p:cNvSpPr>
          <p:nvPr>
            <p:ph type="body" idx="1"/>
          </p:nvPr>
        </p:nvSpPr>
        <p:spPr>
          <a:xfrm>
            <a:off x="609600" y="1600201"/>
            <a:ext cx="10071652" cy="4525963"/>
          </a:xfrm>
        </p:spPr>
        <p:txBody>
          <a:bodyPr>
            <a:normAutofit/>
          </a:bodyPr>
          <a:lstStyle/>
          <a:p>
            <a:r>
              <a:rPr lang="en-US" dirty="0"/>
              <a:t>National RTAP GTFS Builder</a:t>
            </a:r>
          </a:p>
        </p:txBody>
      </p:sp>
      <p:pic>
        <p:nvPicPr>
          <p:cNvPr id="5" name="Picture 4">
            <a:extLst>
              <a:ext uri="{FF2B5EF4-FFF2-40B4-BE49-F238E27FC236}">
                <a16:creationId xmlns:a16="http://schemas.microsoft.com/office/drawing/2014/main" id="{1C7E78A3-F55C-EA7C-C3ED-5AB38814259E}"/>
              </a:ext>
            </a:extLst>
          </p:cNvPr>
          <p:cNvPicPr>
            <a:picLocks noChangeAspect="1"/>
          </p:cNvPicPr>
          <p:nvPr/>
        </p:nvPicPr>
        <p:blipFill>
          <a:blip r:embed="rId3"/>
          <a:stretch>
            <a:fillRect/>
          </a:stretch>
        </p:blipFill>
        <p:spPr>
          <a:xfrm>
            <a:off x="1496709" y="2274986"/>
            <a:ext cx="8297433" cy="3781953"/>
          </a:xfrm>
          <a:prstGeom prst="rect">
            <a:avLst/>
          </a:prstGeom>
        </p:spPr>
      </p:pic>
      <p:sp>
        <p:nvSpPr>
          <p:cNvPr id="6" name="TextBox 5">
            <a:extLst>
              <a:ext uri="{FF2B5EF4-FFF2-40B4-BE49-F238E27FC236}">
                <a16:creationId xmlns:a16="http://schemas.microsoft.com/office/drawing/2014/main" id="{617B79DE-AFB5-1A9E-903C-3DDD40979A37}"/>
              </a:ext>
            </a:extLst>
          </p:cNvPr>
          <p:cNvSpPr txBox="1"/>
          <p:nvPr/>
        </p:nvSpPr>
        <p:spPr>
          <a:xfrm>
            <a:off x="2073571" y="6056939"/>
            <a:ext cx="7143708" cy="400110"/>
          </a:xfrm>
          <a:prstGeom prst="rect">
            <a:avLst/>
          </a:prstGeom>
          <a:noFill/>
        </p:spPr>
        <p:txBody>
          <a:bodyPr wrap="square" rtlCol="0">
            <a:spAutoFit/>
          </a:bodyPr>
          <a:lstStyle/>
          <a:p>
            <a:r>
              <a:rPr lang="en-US" sz="2000" dirty="0">
                <a:hlinkClick r:id="rId4"/>
              </a:rPr>
              <a:t>https://www.nationalrtap.org/Technology-Tools/GTFS-Builder</a:t>
            </a:r>
            <a:endParaRPr lang="en-US" sz="2000" dirty="0"/>
          </a:p>
        </p:txBody>
      </p:sp>
    </p:spTree>
    <p:extLst>
      <p:ext uri="{BB962C8B-B14F-4D97-AF65-F5344CB8AC3E}">
        <p14:creationId xmlns:p14="http://schemas.microsoft.com/office/powerpoint/2010/main" val="2114267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B8C7-49B2-CB17-4779-4F7FE33F7517}"/>
              </a:ext>
            </a:extLst>
          </p:cNvPr>
          <p:cNvSpPr>
            <a:spLocks noGrp="1"/>
          </p:cNvSpPr>
          <p:nvPr>
            <p:ph type="title"/>
          </p:nvPr>
        </p:nvSpPr>
        <p:spPr>
          <a:xfrm>
            <a:off x="609600" y="274638"/>
            <a:ext cx="10972800" cy="1143000"/>
          </a:xfrm>
        </p:spPr>
        <p:txBody>
          <a:bodyPr/>
          <a:lstStyle/>
          <a:p>
            <a:r>
              <a:rPr lang="en-US" dirty="0"/>
              <a:t>Getting Started</a:t>
            </a:r>
          </a:p>
        </p:txBody>
      </p:sp>
      <p:sp>
        <p:nvSpPr>
          <p:cNvPr id="3" name="Text Placeholder 2">
            <a:extLst>
              <a:ext uri="{FF2B5EF4-FFF2-40B4-BE49-F238E27FC236}">
                <a16:creationId xmlns:a16="http://schemas.microsoft.com/office/drawing/2014/main" id="{B231C0F8-FCC0-0F04-314E-F285147B960B}"/>
              </a:ext>
            </a:extLst>
          </p:cNvPr>
          <p:cNvSpPr>
            <a:spLocks noGrp="1"/>
          </p:cNvSpPr>
          <p:nvPr>
            <p:ph type="body" idx="1"/>
          </p:nvPr>
        </p:nvSpPr>
        <p:spPr>
          <a:xfrm>
            <a:off x="609600" y="1600201"/>
            <a:ext cx="10071652" cy="4525963"/>
          </a:xfrm>
        </p:spPr>
        <p:txBody>
          <a:bodyPr>
            <a:normAutofit/>
          </a:bodyPr>
          <a:lstStyle/>
          <a:p>
            <a:r>
              <a:rPr lang="en-US" dirty="0"/>
              <a:t>Create a National RTAP Account</a:t>
            </a:r>
          </a:p>
          <a:p>
            <a:pPr lvl="1"/>
            <a:r>
              <a:rPr lang="en-US" b="1" i="1" u="sng" dirty="0">
                <a:solidFill>
                  <a:srgbClr val="2B8CB0"/>
                </a:solidFill>
              </a:rPr>
              <a:t>Free</a:t>
            </a:r>
            <a:r>
              <a:rPr lang="en-US" i="1" dirty="0">
                <a:solidFill>
                  <a:srgbClr val="2B8CB0"/>
                </a:solidFill>
              </a:rPr>
              <a:t> hosting of completed GTFS data!</a:t>
            </a:r>
          </a:p>
          <a:p>
            <a:pPr lvl="1"/>
            <a:r>
              <a:rPr lang="en-US" i="1" dirty="0">
                <a:solidFill>
                  <a:srgbClr val="1F3864"/>
                </a:solidFill>
                <a:hlinkClick r:id="rId3"/>
              </a:rPr>
              <a:t>https://rapid.nationalrtap.org/GTFSFileManagement/UserUploadFiles/#####/abcd_gtfs.zip</a:t>
            </a:r>
            <a:endParaRPr lang="en-US" i="1" dirty="0">
              <a:solidFill>
                <a:srgbClr val="1F3864"/>
              </a:solidFill>
            </a:endParaRPr>
          </a:p>
          <a:p>
            <a:pPr lvl="1"/>
            <a:endParaRPr lang="en-US" i="1" dirty="0">
              <a:solidFill>
                <a:srgbClr val="1F3864"/>
              </a:solidFill>
            </a:endParaRPr>
          </a:p>
          <a:p>
            <a:r>
              <a:rPr lang="en-US" dirty="0">
                <a:solidFill>
                  <a:srgbClr val="1F3864"/>
                </a:solidFill>
              </a:rPr>
              <a:t>Google Earth and Google Account for Map Creation</a:t>
            </a:r>
          </a:p>
          <a:p>
            <a:endParaRPr lang="en-US" dirty="0">
              <a:solidFill>
                <a:srgbClr val="1F3864"/>
              </a:solidFill>
            </a:endParaRPr>
          </a:p>
          <a:p>
            <a:r>
              <a:rPr lang="en-US" dirty="0"/>
              <a:t>Create a Google Transit Partner Account</a:t>
            </a:r>
            <a:r>
              <a:rPr lang="en-US" dirty="0">
                <a:solidFill>
                  <a:srgbClr val="FF0000"/>
                </a:solidFill>
              </a:rPr>
              <a:t>**</a:t>
            </a:r>
          </a:p>
          <a:p>
            <a:endParaRPr lang="en-US" dirty="0">
              <a:solidFill>
                <a:srgbClr val="1F3864"/>
              </a:solidFill>
            </a:endParaRPr>
          </a:p>
        </p:txBody>
      </p:sp>
      <p:sp>
        <p:nvSpPr>
          <p:cNvPr id="4" name="TextBox 3">
            <a:extLst>
              <a:ext uri="{FF2B5EF4-FFF2-40B4-BE49-F238E27FC236}">
                <a16:creationId xmlns:a16="http://schemas.microsoft.com/office/drawing/2014/main" id="{408D5F49-60EC-84D3-F35D-7355CE631749}"/>
              </a:ext>
            </a:extLst>
          </p:cNvPr>
          <p:cNvSpPr txBox="1"/>
          <p:nvPr/>
        </p:nvSpPr>
        <p:spPr>
          <a:xfrm>
            <a:off x="503583" y="6387548"/>
            <a:ext cx="6149008" cy="307777"/>
          </a:xfrm>
          <a:prstGeom prst="rect">
            <a:avLst/>
          </a:prstGeom>
          <a:noFill/>
        </p:spPr>
        <p:txBody>
          <a:bodyPr wrap="square" rtlCol="0">
            <a:spAutoFit/>
          </a:bodyPr>
          <a:lstStyle/>
          <a:p>
            <a:r>
              <a:rPr lang="en-US" i="1" dirty="0">
                <a:solidFill>
                  <a:srgbClr val="FF0000"/>
                </a:solidFill>
              </a:rPr>
              <a:t>** You may wish to consult with legal counsel during this process. </a:t>
            </a:r>
          </a:p>
        </p:txBody>
      </p:sp>
    </p:spTree>
    <p:extLst>
      <p:ext uri="{BB962C8B-B14F-4D97-AF65-F5344CB8AC3E}">
        <p14:creationId xmlns:p14="http://schemas.microsoft.com/office/powerpoint/2010/main" val="179262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a:extLst>
              <a:ext uri="{FF2B5EF4-FFF2-40B4-BE49-F238E27FC236}">
                <a16:creationId xmlns:a16="http://schemas.microsoft.com/office/drawing/2014/main" id="{81ABD6B5-0F02-4FF7-ADFF-DD7C6D63DB41}"/>
              </a:ext>
            </a:extLst>
          </p:cNvPr>
          <p:cNvSpPr>
            <a:spLocks noGrp="1"/>
          </p:cNvSpPr>
          <p:nvPr>
            <p:ph type="title"/>
          </p:nvPr>
        </p:nvSpPr>
        <p:spPr>
          <a:xfrm>
            <a:off x="609600" y="274638"/>
            <a:ext cx="10493829" cy="1143000"/>
          </a:xfrm>
        </p:spPr>
        <p:txBody>
          <a:bodyPr>
            <a:normAutofit fontScale="90000"/>
          </a:bodyPr>
          <a:lstStyle/>
          <a:p>
            <a:r>
              <a:rPr lang="en-US" dirty="0">
                <a:solidFill>
                  <a:schemeClr val="bg1"/>
                </a:solidFill>
              </a:rPr>
              <a:t>NADO Member Regional Development Organizations</a:t>
            </a:r>
          </a:p>
        </p:txBody>
      </p:sp>
      <p:pic>
        <p:nvPicPr>
          <p:cNvPr id="9" name="Picture 8">
            <a:extLst>
              <a:ext uri="{FF2B5EF4-FFF2-40B4-BE49-F238E27FC236}">
                <a16:creationId xmlns:a16="http://schemas.microsoft.com/office/drawing/2014/main" id="{9C8E5CE5-627E-7310-8ABB-A09F53CB9108}"/>
              </a:ext>
            </a:extLst>
          </p:cNvPr>
          <p:cNvPicPr>
            <a:picLocks noChangeAspect="1"/>
          </p:cNvPicPr>
          <p:nvPr/>
        </p:nvPicPr>
        <p:blipFill>
          <a:blip r:embed="rId3"/>
          <a:stretch>
            <a:fillRect/>
          </a:stretch>
        </p:blipFill>
        <p:spPr>
          <a:xfrm>
            <a:off x="609600" y="1750475"/>
            <a:ext cx="2927361" cy="4803070"/>
          </a:xfrm>
          <a:prstGeom prst="rect">
            <a:avLst/>
          </a:prstGeom>
        </p:spPr>
      </p:pic>
      <p:pic>
        <p:nvPicPr>
          <p:cNvPr id="11" name="Picture 10">
            <a:extLst>
              <a:ext uri="{FF2B5EF4-FFF2-40B4-BE49-F238E27FC236}">
                <a16:creationId xmlns:a16="http://schemas.microsoft.com/office/drawing/2014/main" id="{316700E2-6AE9-0792-D543-FFC79C204B96}"/>
              </a:ext>
            </a:extLst>
          </p:cNvPr>
          <p:cNvPicPr>
            <a:picLocks noChangeAspect="1"/>
          </p:cNvPicPr>
          <p:nvPr/>
        </p:nvPicPr>
        <p:blipFill>
          <a:blip r:embed="rId4"/>
          <a:stretch>
            <a:fillRect/>
          </a:stretch>
        </p:blipFill>
        <p:spPr>
          <a:xfrm>
            <a:off x="4242449" y="1750475"/>
            <a:ext cx="2460411" cy="4803070"/>
          </a:xfrm>
          <a:prstGeom prst="rect">
            <a:avLst/>
          </a:prstGeom>
        </p:spPr>
      </p:pic>
      <p:sp>
        <p:nvSpPr>
          <p:cNvPr id="12" name="TextBox 11">
            <a:extLst>
              <a:ext uri="{FF2B5EF4-FFF2-40B4-BE49-F238E27FC236}">
                <a16:creationId xmlns:a16="http://schemas.microsoft.com/office/drawing/2014/main" id="{8FDF6529-0EAE-C557-07D5-9E03803859DA}"/>
              </a:ext>
            </a:extLst>
          </p:cNvPr>
          <p:cNvSpPr txBox="1"/>
          <p:nvPr/>
        </p:nvSpPr>
        <p:spPr>
          <a:xfrm>
            <a:off x="641064" y="1118343"/>
            <a:ext cx="2864431" cy="461665"/>
          </a:xfrm>
          <a:prstGeom prst="rect">
            <a:avLst/>
          </a:prstGeom>
          <a:noFill/>
        </p:spPr>
        <p:txBody>
          <a:bodyPr wrap="square" rtlCol="0">
            <a:spAutoFit/>
          </a:bodyPr>
          <a:lstStyle/>
          <a:p>
            <a:r>
              <a:rPr lang="en-US" sz="2400" b="1" dirty="0">
                <a:solidFill>
                  <a:srgbClr val="FFC000"/>
                </a:solidFill>
              </a:rPr>
              <a:t>1. </a:t>
            </a:r>
            <a:r>
              <a:rPr lang="en-US" sz="2400" b="1" dirty="0">
                <a:solidFill>
                  <a:srgbClr val="1F3864"/>
                </a:solidFill>
              </a:rPr>
              <a:t>Stop Locations</a:t>
            </a:r>
          </a:p>
        </p:txBody>
      </p:sp>
      <p:sp>
        <p:nvSpPr>
          <p:cNvPr id="13" name="TextBox 12">
            <a:extLst>
              <a:ext uri="{FF2B5EF4-FFF2-40B4-BE49-F238E27FC236}">
                <a16:creationId xmlns:a16="http://schemas.microsoft.com/office/drawing/2014/main" id="{37A270E7-DE68-27E4-C67D-ABDE2B24CECF}"/>
              </a:ext>
            </a:extLst>
          </p:cNvPr>
          <p:cNvSpPr txBox="1"/>
          <p:nvPr/>
        </p:nvSpPr>
        <p:spPr>
          <a:xfrm>
            <a:off x="4337135" y="1118343"/>
            <a:ext cx="2271037" cy="461665"/>
          </a:xfrm>
          <a:prstGeom prst="rect">
            <a:avLst/>
          </a:prstGeom>
          <a:noFill/>
        </p:spPr>
        <p:txBody>
          <a:bodyPr wrap="square" rtlCol="0">
            <a:spAutoFit/>
          </a:bodyPr>
          <a:lstStyle/>
          <a:p>
            <a:r>
              <a:rPr lang="en-US" sz="2400" b="1" dirty="0">
                <a:solidFill>
                  <a:srgbClr val="FFC000"/>
                </a:solidFill>
              </a:rPr>
              <a:t>2. </a:t>
            </a:r>
            <a:r>
              <a:rPr lang="en-US" sz="2400" b="1" dirty="0">
                <a:solidFill>
                  <a:srgbClr val="1F3864"/>
                </a:solidFill>
              </a:rPr>
              <a:t>Schedule</a:t>
            </a:r>
          </a:p>
        </p:txBody>
      </p:sp>
      <p:pic>
        <p:nvPicPr>
          <p:cNvPr id="15" name="Picture 14">
            <a:extLst>
              <a:ext uri="{FF2B5EF4-FFF2-40B4-BE49-F238E27FC236}">
                <a16:creationId xmlns:a16="http://schemas.microsoft.com/office/drawing/2014/main" id="{AF5BF006-DB0A-9DE2-BAE0-6D50128FD0AA}"/>
              </a:ext>
            </a:extLst>
          </p:cNvPr>
          <p:cNvPicPr>
            <a:picLocks noChangeAspect="1"/>
          </p:cNvPicPr>
          <p:nvPr/>
        </p:nvPicPr>
        <p:blipFill>
          <a:blip r:embed="rId5"/>
          <a:stretch>
            <a:fillRect/>
          </a:stretch>
        </p:blipFill>
        <p:spPr>
          <a:xfrm>
            <a:off x="7408348" y="1780292"/>
            <a:ext cx="2761968" cy="4803070"/>
          </a:xfrm>
          <a:prstGeom prst="rect">
            <a:avLst/>
          </a:prstGeom>
        </p:spPr>
      </p:pic>
      <p:sp>
        <p:nvSpPr>
          <p:cNvPr id="18" name="TextBox 17">
            <a:extLst>
              <a:ext uri="{FF2B5EF4-FFF2-40B4-BE49-F238E27FC236}">
                <a16:creationId xmlns:a16="http://schemas.microsoft.com/office/drawing/2014/main" id="{27F67A7D-21A3-DD0F-401A-FD1B32824DDC}"/>
              </a:ext>
            </a:extLst>
          </p:cNvPr>
          <p:cNvSpPr txBox="1"/>
          <p:nvPr/>
        </p:nvSpPr>
        <p:spPr>
          <a:xfrm>
            <a:off x="8055715" y="1122389"/>
            <a:ext cx="1467233" cy="461665"/>
          </a:xfrm>
          <a:prstGeom prst="rect">
            <a:avLst/>
          </a:prstGeom>
          <a:noFill/>
        </p:spPr>
        <p:txBody>
          <a:bodyPr wrap="square" rtlCol="0">
            <a:spAutoFit/>
          </a:bodyPr>
          <a:lstStyle/>
          <a:p>
            <a:r>
              <a:rPr lang="en-US" sz="2400" b="1" dirty="0">
                <a:solidFill>
                  <a:srgbClr val="FFC000"/>
                </a:solidFill>
              </a:rPr>
              <a:t>3. </a:t>
            </a:r>
            <a:r>
              <a:rPr lang="en-US" sz="2400" b="1" dirty="0">
                <a:solidFill>
                  <a:srgbClr val="1F3864"/>
                </a:solidFill>
              </a:rPr>
              <a:t>Enter</a:t>
            </a:r>
          </a:p>
        </p:txBody>
      </p:sp>
    </p:spTree>
    <p:extLst>
      <p:ext uri="{BB962C8B-B14F-4D97-AF65-F5344CB8AC3E}">
        <p14:creationId xmlns:p14="http://schemas.microsoft.com/office/powerpoint/2010/main" val="1411424915"/>
      </p:ext>
    </p:extLst>
  </p:cSld>
  <p:clrMapOvr>
    <a:masterClrMapping/>
  </p:clrMapOvr>
</p:sld>
</file>

<file path=ppt/theme/theme1.xml><?xml version="1.0" encoding="utf-8"?>
<a:theme xmlns:a="http://schemas.openxmlformats.org/drawingml/2006/main" name="NADO">
  <a:themeElements>
    <a:clrScheme name="NADO">
      <a:dk1>
        <a:srgbClr val="000000"/>
      </a:dk1>
      <a:lt1>
        <a:srgbClr val="FFFFFF"/>
      </a:lt1>
      <a:dk2>
        <a:srgbClr val="1F497D"/>
      </a:dk2>
      <a:lt2>
        <a:srgbClr val="EEECE1"/>
      </a:lt2>
      <a:accent1>
        <a:srgbClr val="1F3864"/>
      </a:accent1>
      <a:accent2>
        <a:srgbClr val="2D8DB0"/>
      </a:accent2>
      <a:accent3>
        <a:srgbClr val="CD992D"/>
      </a:accent3>
      <a:accent4>
        <a:srgbClr val="62763D"/>
      </a:accent4>
      <a:accent5>
        <a:srgbClr val="70143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DO" id="{2EFD2CA2-A85D-4830-95E1-DEDB71F48933}" vid="{C39182AD-BF48-411B-900E-B18329955C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13770</TotalTime>
  <Words>1445</Words>
  <Application>Microsoft Office PowerPoint</Application>
  <PresentationFormat>Widescreen</PresentationFormat>
  <Paragraphs>135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HelveticaNeue</vt:lpstr>
      <vt:lpstr>Tahoma</vt:lpstr>
      <vt:lpstr>Verdana</vt:lpstr>
      <vt:lpstr>NADO</vt:lpstr>
      <vt:lpstr>OMGTFS!</vt:lpstr>
      <vt:lpstr>Quick Review!</vt:lpstr>
      <vt:lpstr>What Is It?</vt:lpstr>
      <vt:lpstr>What Is It?</vt:lpstr>
      <vt:lpstr>What Is It?</vt:lpstr>
      <vt:lpstr>How To Get It?</vt:lpstr>
      <vt:lpstr>How To Make It?</vt:lpstr>
      <vt:lpstr>Getting Started</vt:lpstr>
      <vt:lpstr>NADO Member Regional Development Organizations</vt:lpstr>
      <vt:lpstr>NADO Member Regional Development Organizations</vt:lpstr>
      <vt:lpstr>NADO Member Regional Development Organizations</vt:lpstr>
      <vt:lpstr>NADO Member Regional Development Organizations</vt:lpstr>
      <vt:lpstr>NADO Member Regional Development Organizations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Partnerships</dc:title>
  <dc:creator>Bret Allphin</dc:creator>
  <cp:lastModifiedBy>Bret Allphin</cp:lastModifiedBy>
  <cp:revision>69</cp:revision>
  <dcterms:created xsi:type="dcterms:W3CDTF">2024-03-14T17:47:09Z</dcterms:created>
  <dcterms:modified xsi:type="dcterms:W3CDTF">2024-07-30T13:32:58Z</dcterms:modified>
</cp:coreProperties>
</file>