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703" r:id="rId5"/>
    <p:sldMasterId id="2147483715" r:id="rId6"/>
  </p:sldMasterIdLst>
  <p:notesMasterIdLst>
    <p:notesMasterId r:id="rId39"/>
  </p:notesMasterIdLst>
  <p:sldIdLst>
    <p:sldId id="2147472313" r:id="rId7"/>
    <p:sldId id="2147472315" r:id="rId8"/>
    <p:sldId id="2147472328" r:id="rId9"/>
    <p:sldId id="2147472311" r:id="rId10"/>
    <p:sldId id="2147472349" r:id="rId11"/>
    <p:sldId id="2147472342" r:id="rId12"/>
    <p:sldId id="2147472343" r:id="rId13"/>
    <p:sldId id="2147472344" r:id="rId14"/>
    <p:sldId id="2134806471" r:id="rId15"/>
    <p:sldId id="2134806474" r:id="rId16"/>
    <p:sldId id="2134806475" r:id="rId17"/>
    <p:sldId id="2147472345" r:id="rId18"/>
    <p:sldId id="2147472341" r:id="rId19"/>
    <p:sldId id="2147472346" r:id="rId20"/>
    <p:sldId id="2147472347" r:id="rId21"/>
    <p:sldId id="2147472350" r:id="rId22"/>
    <p:sldId id="2147472325" r:id="rId23"/>
    <p:sldId id="2147472303" r:id="rId24"/>
    <p:sldId id="2147472319" r:id="rId25"/>
    <p:sldId id="2147472320" r:id="rId26"/>
    <p:sldId id="2147472351" r:id="rId27"/>
    <p:sldId id="2147472266" r:id="rId28"/>
    <p:sldId id="1654" r:id="rId29"/>
    <p:sldId id="315" r:id="rId30"/>
    <p:sldId id="1677" r:id="rId31"/>
    <p:sldId id="2147472327" r:id="rId32"/>
    <p:sldId id="2147472326" r:id="rId33"/>
    <p:sldId id="2147472352" r:id="rId34"/>
    <p:sldId id="2147472334" r:id="rId35"/>
    <p:sldId id="2147472333" r:id="rId36"/>
    <p:sldId id="2147472336" r:id="rId37"/>
    <p:sldId id="2147472295" r:id="rId38"/>
  </p:sldIdLst>
  <p:sldSz cx="12188825"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DB4401-84E2-F630-EBFD-3798D3607E02}" name="O'Hara, Amy" initials="AO" userId="S::Amy.OHara@noblis.org::106b3990-57cb-450e-b12c-2d8b4b17d7eb" providerId="AD"/>
  <p188:author id="{109F4E01-0A05-FC1E-6C98-FEC6109FBBF2}" name="Lowrance, Cheryl" initials="CL" userId="S::Cheryl.Lowrance@noblis.org::2039def2-6349-4d93-8aad-e3e6a9bbff40" providerId="AD"/>
  <p188:author id="{CBFDF920-D3BE-00C7-461D-E38FD800F2A1}" name="Shain, Kellen" initials="SK" userId="S::kellen.shain@noblis.org::2db5d8b4-f7f0-4c12-9a8b-97d18bcb1fc5" providerId="AD"/>
  <p188:author id="{32240C32-6B4A-1CC6-2B43-1F7FC73AD931}" name="Niemer, Spain" initials="NS" userId="S::Spain.Niemer@noblis.org::7099f7bf-f0aa-4f4f-afab-43771125ff27" providerId="AD"/>
  <p188:author id="{95650053-E038-33C1-1CA0-9F87A1A739BD}" name="Hunter, Christian" initials="CH" userId="S::Christian.Hunter@noblis.org::cab7fb52-5a0b-4188-8ea1-94269a084d2d" providerId="AD"/>
  <p188:author id="{CE65B46B-51BC-59F0-2D4D-DB3B2EC0C5F6}" name="Hicks, Brionna" initials="HB" userId="S::brionna.hicks@noblis.org::622793e6-9f7e-4f5c-9a45-6c3e96bae830" providerId="AD"/>
  <p188:author id="{46C1D17F-2392-288B-7B2B-59D1CC8AA6AF}" name="Lowrance, Cheryl" initials="LC" userId="S::cheryl.lowrance@noblis.org::2039def2-6349-4d93-8aad-e3e6a9bbff40" providerId="AD"/>
  <p188:author id="{3FF3B694-A656-8B05-88E4-BDF9FA6FA25A}" name="Staples, Barbara" initials="BS" userId="S::Barbara.Staples@noblis.org::0f651c31-b20b-4db7-8a3a-b45fdeba9c35" providerId="AD"/>
  <p188:author id="{6FF3089A-8B78-B852-A224-9D50E730FAEF}" name="Millman, Rosalyn (OST)" initials="RGM" userId="Millman, Rosalyn (OST)" providerId="None"/>
  <p188:author id="{60017E9B-6922-D179-3D65-E351D653F147}" name="Greer, Liz" initials="GL" userId="S::Elizabeth.Greer@noblis.org::c619b2f8-d45f-4e2d-8999-93ee81c9d7f3" providerId="AD"/>
  <p188:author id="{4E319DB0-7A7A-F5DF-1D6E-508854B93CF3}" name="Potenza-Arnold, Kathryn (OST)" initials="PAK(" userId="S::K.Potenza-Arnold@ad.dot.gov::136a1ca7-5be3-4d8f-8dec-ecf28a3e2b87" providerId="AD"/>
  <p188:author id="{C577DFC7-5DDB-42A9-A74B-417C5F2A5F40}" name="Morales, Meredith" initials="MM" userId="S::Meredith.Morales@noblis.org::1ea4f8d6-d5a7-4ee5-88ad-2cc07ba9db9d" providerId="AD"/>
  <p188:author id="{4061F2D6-D58C-9101-F78F-E3F27746F238}" name="Davis, Asean" initials="DA" userId="S::Asean.Davis@noblis.org::22c410cc-fea1-44b5-ac40-be8b388f7c9d" providerId="AD"/>
  <p188:author id="{12DCACE4-DA91-F75F-D230-F2824959A1CC}" name="Kellen Shain" initials="KSS" userId="Kellen Shain" providerId="None"/>
  <p188:author id="{34CFF4E5-03CD-86F4-96C6-9CD4E724F2B6}" name="Burnier, Carolina" initials="CB" userId="S::carolina.burnier@noblis.org::63f04154-484e-4dff-86ab-7d196f8694c9" providerId="AD"/>
  <p188:author id="{2BCFD5FC-D99A-4342-74F8-051B09A94BE2}" name="McManus, Ian" initials="MI" userId="S::ian.mcmanus@noblis.org::0cd9b927-f574-4054-8bd2-70fe97b6df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DCB"/>
    <a:srgbClr val="052152"/>
    <a:srgbClr val="005D83"/>
    <a:srgbClr val="000A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22E7C-5916-4D0B-9224-6AEA21827E3E}" v="11" dt="2024-07-24T19:51:50.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11" autoAdjust="0"/>
    <p:restoredTop sz="80108" autoAdjust="0"/>
  </p:normalViewPr>
  <p:slideViewPr>
    <p:cSldViewPr snapToGrid="0">
      <p:cViewPr varScale="1">
        <p:scale>
          <a:sx n="88" d="100"/>
          <a:sy n="88" d="100"/>
        </p:scale>
        <p:origin x="672" y="78"/>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F9443-73F0-404A-8BFF-B10E0F980A52}"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E259E9CF-631E-43D3-B965-07379D127447}">
      <dgm:prSet phldrT="[Text]" custT="1"/>
      <dgm:spPr>
        <a:xfrm>
          <a:off x="4483" y="487"/>
          <a:ext cx="10963833" cy="1094821"/>
        </a:xfrm>
        <a:prstGeom prst="roundRect">
          <a:avLst>
            <a:gd name="adj" fmla="val 10000"/>
          </a:avLst>
        </a:prstGeom>
        <a:solidFill>
          <a:srgbClr val="083A64">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4400" b="1" dirty="0">
              <a:solidFill>
                <a:srgbClr val="FFFFFF"/>
              </a:solidFill>
              <a:latin typeface="Calibri"/>
              <a:ea typeface="+mn-ea"/>
              <a:cs typeface="+mn-cs"/>
            </a:rPr>
            <a:t>Build America Bureau</a:t>
          </a:r>
        </a:p>
      </dgm:t>
    </dgm:pt>
    <dgm:pt modelId="{E555C6EE-2E43-497A-877F-6B2DB03032D2}" type="parTrans" cxnId="{6C58BD98-F311-45F9-B0A9-E4C24D04269B}">
      <dgm:prSet/>
      <dgm:spPr/>
      <dgm:t>
        <a:bodyPr/>
        <a:lstStyle/>
        <a:p>
          <a:endParaRPr lang="en-US"/>
        </a:p>
      </dgm:t>
    </dgm:pt>
    <dgm:pt modelId="{CAAB4442-9A30-42BE-87B0-5D91771D39FB}" type="sibTrans" cxnId="{6C58BD98-F311-45F9-B0A9-E4C24D04269B}">
      <dgm:prSet/>
      <dgm:spPr/>
      <dgm:t>
        <a:bodyPr/>
        <a:lstStyle/>
        <a:p>
          <a:endParaRPr lang="en-US"/>
        </a:p>
      </dgm:t>
    </dgm:pt>
    <dgm:pt modelId="{02EAF514-F21A-4BF5-8F85-DDA6C3892CB6}" type="asst">
      <dgm:prSet phldrT="[Text]"/>
      <dgm:spPr>
        <a:xfrm>
          <a:off x="4483" y="3260403"/>
          <a:ext cx="1308645" cy="1737840"/>
        </a:xfrm>
        <a:prstGeom prst="roundRect">
          <a:avLst>
            <a:gd name="adj" fmla="val 10000"/>
          </a:avLst>
        </a:prstGeom>
        <a:solidFill>
          <a:srgbClr val="18237D">
            <a:lumMod val="20000"/>
            <a:lumOff val="8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Innovative Finance &amp; Delivery</a:t>
          </a:r>
          <a:endParaRPr lang="en-US" dirty="0">
            <a:solidFill>
              <a:srgbClr val="182300"/>
            </a:solidFill>
            <a:latin typeface="Calibri"/>
            <a:ea typeface="+mn-ea"/>
            <a:cs typeface="+mn-cs"/>
          </a:endParaRPr>
        </a:p>
      </dgm:t>
    </dgm:pt>
    <dgm:pt modelId="{BBD4632E-1C33-4DD3-9533-31A301726EC2}" type="parTrans" cxnId="{1494F6DD-9653-4BD2-A552-7F27EB8F4CBB}">
      <dgm:prSet/>
      <dgm:spPr/>
      <dgm:t>
        <a:bodyPr/>
        <a:lstStyle/>
        <a:p>
          <a:endParaRPr lang="en-US"/>
        </a:p>
      </dgm:t>
    </dgm:pt>
    <dgm:pt modelId="{403F7F8B-8D62-4692-8855-BE14D5D9FEC7}" type="sibTrans" cxnId="{1494F6DD-9653-4BD2-A552-7F27EB8F4CBB}">
      <dgm:prSet/>
      <dgm:spPr/>
      <dgm:t>
        <a:bodyPr/>
        <a:lstStyle/>
        <a:p>
          <a:endParaRPr lang="en-US"/>
        </a:p>
      </dgm:t>
    </dgm:pt>
    <dgm:pt modelId="{4C956BF0-809B-43F9-BB25-6A3C3263D62F}" type="asst">
      <dgm:prSet phldrT="[Text]"/>
      <dgm:spPr>
        <a:xfrm>
          <a:off x="6932453" y="1308936"/>
          <a:ext cx="4035863" cy="1737840"/>
        </a:xfrm>
        <a:prstGeom prst="roundRect">
          <a:avLst>
            <a:gd name="adj" fmla="val 10000"/>
          </a:avLst>
        </a:prstGeom>
        <a:solidFill>
          <a:srgbClr val="FDB703"/>
        </a:solidFill>
        <a:ln w="12700" cap="flat" cmpd="sng" algn="ctr">
          <a:noFill/>
          <a:prstDash val="solid"/>
          <a:miter lim="800000"/>
        </a:ln>
        <a:effectLst/>
      </dgm:spPr>
      <dgm:t>
        <a:bodyPr/>
        <a:lstStyle/>
        <a:p>
          <a:pPr>
            <a:buNone/>
          </a:pPr>
          <a:r>
            <a:rPr lang="en-US" b="1">
              <a:solidFill>
                <a:srgbClr val="FFFFFF"/>
              </a:solidFill>
              <a:latin typeface="Calibri"/>
              <a:ea typeface="+mn-ea"/>
              <a:cs typeface="+mn-cs"/>
            </a:rPr>
            <a:t>Credit Programs</a:t>
          </a:r>
          <a:endParaRPr lang="en-US" b="1" dirty="0">
            <a:solidFill>
              <a:srgbClr val="FFFFFF"/>
            </a:solidFill>
            <a:latin typeface="Calibri"/>
            <a:ea typeface="+mn-ea"/>
            <a:cs typeface="+mn-cs"/>
          </a:endParaRPr>
        </a:p>
      </dgm:t>
    </dgm:pt>
    <dgm:pt modelId="{2A3FEA5A-24EB-48CC-B4DD-DBBCBE9B75D9}" type="parTrans" cxnId="{4C51CD5E-70A7-4778-90DD-AADDEE3CE26A}">
      <dgm:prSet/>
      <dgm:spPr/>
      <dgm:t>
        <a:bodyPr/>
        <a:lstStyle/>
        <a:p>
          <a:endParaRPr lang="en-US"/>
        </a:p>
      </dgm:t>
    </dgm:pt>
    <dgm:pt modelId="{2859BB73-922F-415A-AF4B-73779C0E556A}" type="sibTrans" cxnId="{4C51CD5E-70A7-4778-90DD-AADDEE3CE26A}">
      <dgm:prSet/>
      <dgm:spPr/>
      <dgm:t>
        <a:bodyPr/>
        <a:lstStyle/>
        <a:p>
          <a:endParaRPr lang="en-US"/>
        </a:p>
      </dgm:t>
    </dgm:pt>
    <dgm:pt modelId="{D1697C2D-4774-4051-BF68-3E0AD0DDD79B}" type="asst">
      <dgm:prSet phldrT="[Text]"/>
      <dgm:spPr>
        <a:xfrm>
          <a:off x="1368091" y="3260403"/>
          <a:ext cx="1308645" cy="1737840"/>
        </a:xfrm>
        <a:prstGeom prst="roundRect">
          <a:avLst>
            <a:gd name="adj" fmla="val 10000"/>
          </a:avLst>
        </a:prstGeom>
        <a:solidFill>
          <a:srgbClr val="18237D">
            <a:lumMod val="20000"/>
            <a:lumOff val="8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Community Solutions</a:t>
          </a:r>
          <a:endParaRPr lang="en-US" dirty="0">
            <a:solidFill>
              <a:srgbClr val="182300"/>
            </a:solidFill>
            <a:latin typeface="Calibri"/>
            <a:ea typeface="+mn-ea"/>
            <a:cs typeface="+mn-cs"/>
          </a:endParaRPr>
        </a:p>
      </dgm:t>
    </dgm:pt>
    <dgm:pt modelId="{D3971FD4-6EBF-452A-8A35-B85E524BE6B0}" type="parTrans" cxnId="{AE019F4E-3985-4A4D-B12C-02F176D4F2C7}">
      <dgm:prSet/>
      <dgm:spPr/>
      <dgm:t>
        <a:bodyPr/>
        <a:lstStyle/>
        <a:p>
          <a:endParaRPr lang="en-US"/>
        </a:p>
      </dgm:t>
    </dgm:pt>
    <dgm:pt modelId="{687FD61A-0A67-46AB-B676-8FFEA741F0DB}" type="sibTrans" cxnId="{AE019F4E-3985-4A4D-B12C-02F176D4F2C7}">
      <dgm:prSet/>
      <dgm:spPr/>
      <dgm:t>
        <a:bodyPr/>
        <a:lstStyle/>
        <a:p>
          <a:endParaRPr lang="en-US"/>
        </a:p>
      </dgm:t>
    </dgm:pt>
    <dgm:pt modelId="{D2D5C598-2C58-4746-A6E6-B54FF1BD99BF}" type="asst">
      <dgm:prSet phldrT="[Text]"/>
      <dgm:spPr>
        <a:xfrm>
          <a:off x="4150272" y="1308936"/>
          <a:ext cx="2672254" cy="1737840"/>
        </a:xfrm>
        <a:prstGeom prst="roundRect">
          <a:avLst>
            <a:gd name="adj" fmla="val 10000"/>
          </a:avLst>
        </a:prstGeom>
        <a:solidFill>
          <a:srgbClr val="0D57A2"/>
        </a:solidFill>
        <a:ln w="12700" cap="flat" cmpd="sng" algn="ctr">
          <a:noFill/>
          <a:prstDash val="solid"/>
          <a:miter lim="800000"/>
        </a:ln>
        <a:effectLst/>
      </dgm:spPr>
      <dgm:t>
        <a:bodyPr/>
        <a:lstStyle/>
        <a:p>
          <a:pPr>
            <a:buNone/>
          </a:pPr>
          <a:r>
            <a:rPr lang="en-US" b="1">
              <a:solidFill>
                <a:srgbClr val="FFFFFF"/>
              </a:solidFill>
              <a:latin typeface="Calibri"/>
              <a:ea typeface="+mn-ea"/>
              <a:cs typeface="+mn-cs"/>
            </a:rPr>
            <a:t>Outreach &amp; Project Development</a:t>
          </a:r>
          <a:endParaRPr lang="en-US" b="1" dirty="0">
            <a:solidFill>
              <a:srgbClr val="FFFFFF"/>
            </a:solidFill>
            <a:latin typeface="Calibri"/>
            <a:ea typeface="+mn-ea"/>
            <a:cs typeface="+mn-cs"/>
          </a:endParaRPr>
        </a:p>
      </dgm:t>
    </dgm:pt>
    <dgm:pt modelId="{66C817BA-B011-44A9-814A-E7E7FF8A76B3}" type="parTrans" cxnId="{98B325D5-A97E-451B-B0B5-7C4E21F1FB02}">
      <dgm:prSet/>
      <dgm:spPr/>
      <dgm:t>
        <a:bodyPr/>
        <a:lstStyle/>
        <a:p>
          <a:endParaRPr lang="en-US"/>
        </a:p>
      </dgm:t>
    </dgm:pt>
    <dgm:pt modelId="{49548AA6-30F6-4C6D-BA40-282866557CAF}" type="sibTrans" cxnId="{98B325D5-A97E-451B-B0B5-7C4E21F1FB02}">
      <dgm:prSet/>
      <dgm:spPr/>
      <dgm:t>
        <a:bodyPr/>
        <a:lstStyle/>
        <a:p>
          <a:endParaRPr lang="en-US"/>
        </a:p>
      </dgm:t>
    </dgm:pt>
    <dgm:pt modelId="{115BABDF-3BA7-482B-BACE-303CF49D66F8}" type="asst">
      <dgm:prSet phldrT="[Text]"/>
      <dgm:spPr>
        <a:xfrm>
          <a:off x="6932453" y="3260403"/>
          <a:ext cx="1308645" cy="1737840"/>
        </a:xfrm>
        <a:prstGeom prst="roundRect">
          <a:avLst>
            <a:gd name="adj" fmla="val 10000"/>
          </a:avLst>
        </a:prstGeom>
        <a:solidFill>
          <a:srgbClr val="EEECE1">
            <a:lumMod val="9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Risk Management</a:t>
          </a:r>
          <a:endParaRPr lang="en-US" dirty="0">
            <a:solidFill>
              <a:srgbClr val="182300"/>
            </a:solidFill>
            <a:latin typeface="Calibri"/>
            <a:ea typeface="+mn-ea"/>
            <a:cs typeface="+mn-cs"/>
          </a:endParaRPr>
        </a:p>
      </dgm:t>
    </dgm:pt>
    <dgm:pt modelId="{C55571ED-4B5D-479D-A278-D4AD92222F7B}" type="parTrans" cxnId="{661EE9EF-80E7-4ED4-BBCA-0159276B728D}">
      <dgm:prSet/>
      <dgm:spPr/>
      <dgm:t>
        <a:bodyPr/>
        <a:lstStyle/>
        <a:p>
          <a:endParaRPr lang="en-US"/>
        </a:p>
      </dgm:t>
    </dgm:pt>
    <dgm:pt modelId="{D37052F9-2CA0-4291-8B50-FA957F77B211}" type="sibTrans" cxnId="{661EE9EF-80E7-4ED4-BBCA-0159276B728D}">
      <dgm:prSet/>
      <dgm:spPr/>
      <dgm:t>
        <a:bodyPr/>
        <a:lstStyle/>
        <a:p>
          <a:endParaRPr lang="en-US"/>
        </a:p>
      </dgm:t>
    </dgm:pt>
    <dgm:pt modelId="{5546BD2F-1F80-46BF-9947-1D5D98B7BA5B}" type="asst">
      <dgm:prSet phldrT="[Text]"/>
      <dgm:spPr>
        <a:xfrm>
          <a:off x="4150272" y="3260403"/>
          <a:ext cx="1308645" cy="1737840"/>
        </a:xfrm>
        <a:prstGeom prst="roundRect">
          <a:avLst>
            <a:gd name="adj" fmla="val 10000"/>
          </a:avLst>
        </a:prstGeom>
        <a:solidFill>
          <a:srgbClr val="0D57A2">
            <a:lumMod val="60000"/>
            <a:lumOff val="4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Outreach</a:t>
          </a:r>
          <a:endParaRPr lang="en-US" dirty="0">
            <a:solidFill>
              <a:srgbClr val="182300"/>
            </a:solidFill>
            <a:latin typeface="Calibri"/>
            <a:ea typeface="+mn-ea"/>
            <a:cs typeface="+mn-cs"/>
          </a:endParaRPr>
        </a:p>
      </dgm:t>
    </dgm:pt>
    <dgm:pt modelId="{72ECC7A9-47C8-405A-A33A-6D3E72D632AD}" type="parTrans" cxnId="{4E8963B8-92F6-4E75-BFC6-B2050BF40DC7}">
      <dgm:prSet/>
      <dgm:spPr/>
      <dgm:t>
        <a:bodyPr/>
        <a:lstStyle/>
        <a:p>
          <a:endParaRPr lang="en-US"/>
        </a:p>
      </dgm:t>
    </dgm:pt>
    <dgm:pt modelId="{1656FC5A-BA25-4C81-9B19-6850CFA12720}" type="sibTrans" cxnId="{4E8963B8-92F6-4E75-BFC6-B2050BF40DC7}">
      <dgm:prSet/>
      <dgm:spPr/>
      <dgm:t>
        <a:bodyPr/>
        <a:lstStyle/>
        <a:p>
          <a:endParaRPr lang="en-US"/>
        </a:p>
      </dgm:t>
    </dgm:pt>
    <dgm:pt modelId="{6E666673-D1C8-49F3-8642-779643195073}" type="asst">
      <dgm:prSet phldrT="[Text]"/>
      <dgm:spPr>
        <a:xfrm>
          <a:off x="4483" y="1308936"/>
          <a:ext cx="4035863" cy="1737840"/>
        </a:xfrm>
        <a:prstGeom prst="roundRect">
          <a:avLst>
            <a:gd name="adj" fmla="val 10000"/>
          </a:avLst>
        </a:prstGeom>
        <a:solidFill>
          <a:srgbClr val="18237D"/>
        </a:solidFill>
        <a:ln w="12700" cap="flat" cmpd="sng" algn="ctr">
          <a:noFill/>
          <a:prstDash val="solid"/>
          <a:miter lim="800000"/>
        </a:ln>
        <a:effectLst/>
      </dgm:spPr>
      <dgm:t>
        <a:bodyPr/>
        <a:lstStyle/>
        <a:p>
          <a:pPr>
            <a:buNone/>
          </a:pPr>
          <a:r>
            <a:rPr lang="en-US" b="1">
              <a:solidFill>
                <a:srgbClr val="FFFFFF"/>
              </a:solidFill>
              <a:latin typeface="Calibri"/>
              <a:ea typeface="+mn-ea"/>
              <a:cs typeface="+mn-cs"/>
            </a:rPr>
            <a:t>Technical Assistance</a:t>
          </a:r>
          <a:endParaRPr lang="en-US" b="1" dirty="0">
            <a:solidFill>
              <a:srgbClr val="FFFFFF"/>
            </a:solidFill>
            <a:latin typeface="Calibri"/>
            <a:ea typeface="+mn-ea"/>
            <a:cs typeface="+mn-cs"/>
          </a:endParaRPr>
        </a:p>
      </dgm:t>
    </dgm:pt>
    <dgm:pt modelId="{013ACC33-CDB1-45D7-8F2D-2081B045C4EE}" type="parTrans" cxnId="{C009B83A-69D2-45F7-9124-E248D1BB39F6}">
      <dgm:prSet/>
      <dgm:spPr/>
      <dgm:t>
        <a:bodyPr/>
        <a:lstStyle/>
        <a:p>
          <a:endParaRPr lang="en-US"/>
        </a:p>
      </dgm:t>
    </dgm:pt>
    <dgm:pt modelId="{D7DB047F-7922-405C-BF41-8626B7B4030C}" type="sibTrans" cxnId="{C009B83A-69D2-45F7-9124-E248D1BB39F6}">
      <dgm:prSet/>
      <dgm:spPr/>
      <dgm:t>
        <a:bodyPr/>
        <a:lstStyle/>
        <a:p>
          <a:endParaRPr lang="en-US"/>
        </a:p>
      </dgm:t>
    </dgm:pt>
    <dgm:pt modelId="{1CBB5B53-619F-4761-B62A-B0236E3651FA}" type="asst">
      <dgm:prSet phldrT="[Text]"/>
      <dgm:spPr>
        <a:xfrm>
          <a:off x="2731700" y="3260403"/>
          <a:ext cx="1308645" cy="1737840"/>
        </a:xfrm>
        <a:prstGeom prst="roundRect">
          <a:avLst>
            <a:gd name="adj" fmla="val 10000"/>
          </a:avLst>
        </a:prstGeom>
        <a:solidFill>
          <a:srgbClr val="18237D">
            <a:lumMod val="20000"/>
            <a:lumOff val="8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Grant Management</a:t>
          </a:r>
          <a:endParaRPr lang="en-US" dirty="0">
            <a:solidFill>
              <a:srgbClr val="182300"/>
            </a:solidFill>
            <a:latin typeface="Calibri"/>
            <a:ea typeface="+mn-ea"/>
            <a:cs typeface="+mn-cs"/>
          </a:endParaRPr>
        </a:p>
      </dgm:t>
    </dgm:pt>
    <dgm:pt modelId="{68FF5E6A-7DED-4138-AA9C-CDE611CFE5E1}" type="parTrans" cxnId="{D0DDFF58-B4DE-4E62-8FA6-080E812035A8}">
      <dgm:prSet/>
      <dgm:spPr/>
      <dgm:t>
        <a:bodyPr/>
        <a:lstStyle/>
        <a:p>
          <a:endParaRPr lang="en-US"/>
        </a:p>
      </dgm:t>
    </dgm:pt>
    <dgm:pt modelId="{D51DFD97-88A2-4B1A-93B5-6C98C8C9C3D5}" type="sibTrans" cxnId="{D0DDFF58-B4DE-4E62-8FA6-080E812035A8}">
      <dgm:prSet/>
      <dgm:spPr/>
      <dgm:t>
        <a:bodyPr/>
        <a:lstStyle/>
        <a:p>
          <a:endParaRPr lang="en-US"/>
        </a:p>
      </dgm:t>
    </dgm:pt>
    <dgm:pt modelId="{AA0A3482-1059-4324-AD21-F97A1BF4D1AB}" type="asst">
      <dgm:prSet phldrT="[Text]"/>
      <dgm:spPr>
        <a:xfrm>
          <a:off x="5513881" y="3260403"/>
          <a:ext cx="1308645" cy="1737840"/>
        </a:xfrm>
        <a:prstGeom prst="roundRect">
          <a:avLst>
            <a:gd name="adj" fmla="val 10000"/>
          </a:avLst>
        </a:prstGeom>
        <a:solidFill>
          <a:srgbClr val="0D57A2">
            <a:lumMod val="60000"/>
            <a:lumOff val="4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Project Development</a:t>
          </a:r>
          <a:endParaRPr lang="en-US" dirty="0">
            <a:solidFill>
              <a:srgbClr val="182300"/>
            </a:solidFill>
            <a:latin typeface="Calibri"/>
            <a:ea typeface="+mn-ea"/>
            <a:cs typeface="+mn-cs"/>
          </a:endParaRPr>
        </a:p>
      </dgm:t>
    </dgm:pt>
    <dgm:pt modelId="{4E8D2B77-0C5B-4222-B276-29F13D021E30}" type="parTrans" cxnId="{EA3861D9-0779-49A1-9CEB-D5A5776F712A}">
      <dgm:prSet/>
      <dgm:spPr/>
      <dgm:t>
        <a:bodyPr/>
        <a:lstStyle/>
        <a:p>
          <a:endParaRPr lang="en-US"/>
        </a:p>
      </dgm:t>
    </dgm:pt>
    <dgm:pt modelId="{87C8109E-D887-4C3B-ABBB-9ADD731BB2EF}" type="sibTrans" cxnId="{EA3861D9-0779-49A1-9CEB-D5A5776F712A}">
      <dgm:prSet/>
      <dgm:spPr/>
      <dgm:t>
        <a:bodyPr/>
        <a:lstStyle/>
        <a:p>
          <a:endParaRPr lang="en-US"/>
        </a:p>
      </dgm:t>
    </dgm:pt>
    <dgm:pt modelId="{425D0BEA-BBFB-4FFE-8D4C-1DB3D023E749}" type="asst">
      <dgm:prSet phldrT="[Text]"/>
      <dgm:spPr>
        <a:xfrm>
          <a:off x="8296062" y="3260403"/>
          <a:ext cx="1308645" cy="1737840"/>
        </a:xfrm>
        <a:prstGeom prst="roundRect">
          <a:avLst>
            <a:gd name="adj" fmla="val 10000"/>
          </a:avLst>
        </a:prstGeom>
        <a:solidFill>
          <a:srgbClr val="EEECE1">
            <a:lumMod val="9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Underwriting</a:t>
          </a:r>
          <a:endParaRPr lang="en-US" dirty="0">
            <a:solidFill>
              <a:srgbClr val="182300"/>
            </a:solidFill>
            <a:latin typeface="Calibri"/>
            <a:ea typeface="+mn-ea"/>
            <a:cs typeface="+mn-cs"/>
          </a:endParaRPr>
        </a:p>
      </dgm:t>
    </dgm:pt>
    <dgm:pt modelId="{FB7C74C7-B98D-4752-8F7A-57774922371A}" type="parTrans" cxnId="{1D0AB8CC-8284-4270-85E7-DD3F99D688A0}">
      <dgm:prSet/>
      <dgm:spPr/>
      <dgm:t>
        <a:bodyPr/>
        <a:lstStyle/>
        <a:p>
          <a:endParaRPr lang="en-US"/>
        </a:p>
      </dgm:t>
    </dgm:pt>
    <dgm:pt modelId="{853C7D0D-F8BD-439E-BBC8-5A08954442A6}" type="sibTrans" cxnId="{1D0AB8CC-8284-4270-85E7-DD3F99D688A0}">
      <dgm:prSet/>
      <dgm:spPr/>
      <dgm:t>
        <a:bodyPr/>
        <a:lstStyle/>
        <a:p>
          <a:endParaRPr lang="en-US"/>
        </a:p>
      </dgm:t>
    </dgm:pt>
    <dgm:pt modelId="{213B989F-1874-4048-B8B5-AA5144E2C365}" type="asst">
      <dgm:prSet phldrT="[Text]"/>
      <dgm:spPr>
        <a:xfrm>
          <a:off x="9659671" y="3260403"/>
          <a:ext cx="1308645" cy="1737840"/>
        </a:xfrm>
        <a:prstGeom prst="roundRect">
          <a:avLst>
            <a:gd name="adj" fmla="val 10000"/>
          </a:avLst>
        </a:prstGeom>
        <a:solidFill>
          <a:srgbClr val="EEECE1">
            <a:lumMod val="90000"/>
          </a:srgbClr>
        </a:solidFill>
        <a:ln w="12700" cap="flat" cmpd="sng" algn="ctr">
          <a:noFill/>
          <a:prstDash val="solid"/>
          <a:miter lim="800000"/>
        </a:ln>
        <a:effectLst/>
      </dgm:spPr>
      <dgm:t>
        <a:bodyPr/>
        <a:lstStyle/>
        <a:p>
          <a:pPr>
            <a:buNone/>
          </a:pPr>
          <a:r>
            <a:rPr lang="en-US">
              <a:solidFill>
                <a:srgbClr val="182300"/>
              </a:solidFill>
              <a:latin typeface="Calibri"/>
              <a:ea typeface="+mn-ea"/>
              <a:cs typeface="+mn-cs"/>
            </a:rPr>
            <a:t>Portfolio Management</a:t>
          </a:r>
          <a:endParaRPr lang="en-US" dirty="0">
            <a:solidFill>
              <a:srgbClr val="182300"/>
            </a:solidFill>
            <a:latin typeface="Calibri"/>
            <a:ea typeface="+mn-ea"/>
            <a:cs typeface="+mn-cs"/>
          </a:endParaRPr>
        </a:p>
      </dgm:t>
    </dgm:pt>
    <dgm:pt modelId="{226CB333-C32C-47AC-A551-7E022BBD60AE}" type="parTrans" cxnId="{AC3052C3-AFE9-4375-98D5-5EBD9DF46BBB}">
      <dgm:prSet/>
      <dgm:spPr/>
      <dgm:t>
        <a:bodyPr/>
        <a:lstStyle/>
        <a:p>
          <a:endParaRPr lang="en-US"/>
        </a:p>
      </dgm:t>
    </dgm:pt>
    <dgm:pt modelId="{2D9834DB-2230-4720-977E-1BFB7C3E55A9}" type="sibTrans" cxnId="{AC3052C3-AFE9-4375-98D5-5EBD9DF46BBB}">
      <dgm:prSet/>
      <dgm:spPr/>
      <dgm:t>
        <a:bodyPr/>
        <a:lstStyle/>
        <a:p>
          <a:endParaRPr lang="en-US"/>
        </a:p>
      </dgm:t>
    </dgm:pt>
    <dgm:pt modelId="{2F274E36-054E-48C0-A82A-B2029024932D}" type="pres">
      <dgm:prSet presAssocID="{098F9443-73F0-404A-8BFF-B10E0F980A52}" presName="Name0" presStyleCnt="0">
        <dgm:presLayoutVars>
          <dgm:chPref val="1"/>
          <dgm:dir/>
          <dgm:animOne val="branch"/>
          <dgm:animLvl val="lvl"/>
          <dgm:resizeHandles/>
        </dgm:presLayoutVars>
      </dgm:prSet>
      <dgm:spPr/>
    </dgm:pt>
    <dgm:pt modelId="{49BAB242-BEDA-439D-BBFD-3A1DE5F8DB9F}" type="pres">
      <dgm:prSet presAssocID="{E259E9CF-631E-43D3-B965-07379D127447}" presName="vertOne" presStyleCnt="0"/>
      <dgm:spPr/>
    </dgm:pt>
    <dgm:pt modelId="{8468737A-1730-4902-9076-9A7D1E46B2D4}" type="pres">
      <dgm:prSet presAssocID="{E259E9CF-631E-43D3-B965-07379D127447}" presName="txOne" presStyleLbl="node0" presStyleIdx="0" presStyleCnt="1" custScaleY="62999">
        <dgm:presLayoutVars>
          <dgm:chPref val="3"/>
        </dgm:presLayoutVars>
      </dgm:prSet>
      <dgm:spPr/>
    </dgm:pt>
    <dgm:pt modelId="{B2C5006E-12EF-40FE-93BA-89E06CDC82D9}" type="pres">
      <dgm:prSet presAssocID="{E259E9CF-631E-43D3-B965-07379D127447}" presName="parTransOne" presStyleCnt="0"/>
      <dgm:spPr/>
    </dgm:pt>
    <dgm:pt modelId="{3E2FB3DB-7F00-471D-A2EA-764A4F039473}" type="pres">
      <dgm:prSet presAssocID="{E259E9CF-631E-43D3-B965-07379D127447}" presName="horzOne" presStyleCnt="0"/>
      <dgm:spPr/>
    </dgm:pt>
    <dgm:pt modelId="{A146B410-3B22-42EC-8C8E-316410AD5F39}" type="pres">
      <dgm:prSet presAssocID="{6E666673-D1C8-49F3-8642-779643195073}" presName="vertTwo" presStyleCnt="0"/>
      <dgm:spPr/>
    </dgm:pt>
    <dgm:pt modelId="{488F602A-7D51-4926-8B4B-07FA6BDAC0FC}" type="pres">
      <dgm:prSet presAssocID="{6E666673-D1C8-49F3-8642-779643195073}" presName="txTwo" presStyleLbl="asst1" presStyleIdx="0" presStyleCnt="11">
        <dgm:presLayoutVars>
          <dgm:chPref val="3"/>
        </dgm:presLayoutVars>
      </dgm:prSet>
      <dgm:spPr/>
    </dgm:pt>
    <dgm:pt modelId="{16AD622E-13A2-4606-A0A7-3BAF46CB1665}" type="pres">
      <dgm:prSet presAssocID="{6E666673-D1C8-49F3-8642-779643195073}" presName="parTransTwo" presStyleCnt="0"/>
      <dgm:spPr/>
    </dgm:pt>
    <dgm:pt modelId="{640945DD-09EF-4B39-A377-2AE54ED215B2}" type="pres">
      <dgm:prSet presAssocID="{6E666673-D1C8-49F3-8642-779643195073}" presName="horzTwo" presStyleCnt="0"/>
      <dgm:spPr/>
    </dgm:pt>
    <dgm:pt modelId="{13B668A4-40B6-4847-B328-C0F37CC0D4FD}" type="pres">
      <dgm:prSet presAssocID="{02EAF514-F21A-4BF5-8F85-DDA6C3892CB6}" presName="vertThree" presStyleCnt="0"/>
      <dgm:spPr/>
    </dgm:pt>
    <dgm:pt modelId="{2BE041BE-34C5-4BB6-83A6-15131F2D26B2}" type="pres">
      <dgm:prSet presAssocID="{02EAF514-F21A-4BF5-8F85-DDA6C3892CB6}" presName="txThree" presStyleLbl="asst1" presStyleIdx="1" presStyleCnt="11">
        <dgm:presLayoutVars>
          <dgm:chPref val="3"/>
        </dgm:presLayoutVars>
      </dgm:prSet>
      <dgm:spPr/>
    </dgm:pt>
    <dgm:pt modelId="{C5AC7331-5202-479C-B2A8-6BF5D6A6A28B}" type="pres">
      <dgm:prSet presAssocID="{02EAF514-F21A-4BF5-8F85-DDA6C3892CB6}" presName="horzThree" presStyleCnt="0"/>
      <dgm:spPr/>
    </dgm:pt>
    <dgm:pt modelId="{A2792FF1-B6F1-42AC-951E-1B2D6A03FA7E}" type="pres">
      <dgm:prSet presAssocID="{403F7F8B-8D62-4692-8855-BE14D5D9FEC7}" presName="sibSpaceThree" presStyleCnt="0"/>
      <dgm:spPr/>
    </dgm:pt>
    <dgm:pt modelId="{F3E1E598-4AE8-4DBE-96FA-FF6B3FC3ED63}" type="pres">
      <dgm:prSet presAssocID="{D1697C2D-4774-4051-BF68-3E0AD0DDD79B}" presName="vertThree" presStyleCnt="0"/>
      <dgm:spPr/>
    </dgm:pt>
    <dgm:pt modelId="{C43C10DF-8EFE-4555-969A-CBC59A3C38A8}" type="pres">
      <dgm:prSet presAssocID="{D1697C2D-4774-4051-BF68-3E0AD0DDD79B}" presName="txThree" presStyleLbl="asst1" presStyleIdx="2" presStyleCnt="11">
        <dgm:presLayoutVars>
          <dgm:chPref val="3"/>
        </dgm:presLayoutVars>
      </dgm:prSet>
      <dgm:spPr/>
    </dgm:pt>
    <dgm:pt modelId="{0976A5F9-C44F-4BAF-A9AF-92E36D740822}" type="pres">
      <dgm:prSet presAssocID="{D1697C2D-4774-4051-BF68-3E0AD0DDD79B}" presName="horzThree" presStyleCnt="0"/>
      <dgm:spPr/>
    </dgm:pt>
    <dgm:pt modelId="{D695DEF4-411D-455A-A69F-3A0A41490578}" type="pres">
      <dgm:prSet presAssocID="{687FD61A-0A67-46AB-B676-8FFEA741F0DB}" presName="sibSpaceThree" presStyleCnt="0"/>
      <dgm:spPr/>
    </dgm:pt>
    <dgm:pt modelId="{A6BCD4AD-8319-4099-A287-82E388A6E19E}" type="pres">
      <dgm:prSet presAssocID="{1CBB5B53-619F-4761-B62A-B0236E3651FA}" presName="vertThree" presStyleCnt="0"/>
      <dgm:spPr/>
    </dgm:pt>
    <dgm:pt modelId="{38DBB1EE-D1BA-4B56-9C1F-8C4991E9A74B}" type="pres">
      <dgm:prSet presAssocID="{1CBB5B53-619F-4761-B62A-B0236E3651FA}" presName="txThree" presStyleLbl="asst1" presStyleIdx="3" presStyleCnt="11">
        <dgm:presLayoutVars>
          <dgm:chPref val="3"/>
        </dgm:presLayoutVars>
      </dgm:prSet>
      <dgm:spPr/>
    </dgm:pt>
    <dgm:pt modelId="{612C1244-C706-4A95-953C-E222437B6A43}" type="pres">
      <dgm:prSet presAssocID="{1CBB5B53-619F-4761-B62A-B0236E3651FA}" presName="horzThree" presStyleCnt="0"/>
      <dgm:spPr/>
    </dgm:pt>
    <dgm:pt modelId="{2A6290A5-11C9-46FA-90DF-EDFCF2F5D67A}" type="pres">
      <dgm:prSet presAssocID="{D7DB047F-7922-405C-BF41-8626B7B4030C}" presName="sibSpaceTwo" presStyleCnt="0"/>
      <dgm:spPr/>
    </dgm:pt>
    <dgm:pt modelId="{54EA9262-93A7-44FE-A7E3-A41A2EAE60D5}" type="pres">
      <dgm:prSet presAssocID="{D2D5C598-2C58-4746-A6E6-B54FF1BD99BF}" presName="vertTwo" presStyleCnt="0"/>
      <dgm:spPr/>
    </dgm:pt>
    <dgm:pt modelId="{25F3FE25-A750-46D2-935D-8D21041718AA}" type="pres">
      <dgm:prSet presAssocID="{D2D5C598-2C58-4746-A6E6-B54FF1BD99BF}" presName="txTwo" presStyleLbl="asst1" presStyleIdx="4" presStyleCnt="11">
        <dgm:presLayoutVars>
          <dgm:chPref val="3"/>
        </dgm:presLayoutVars>
      </dgm:prSet>
      <dgm:spPr/>
    </dgm:pt>
    <dgm:pt modelId="{1063BE91-CE09-4928-9DD8-2703A3638A13}" type="pres">
      <dgm:prSet presAssocID="{D2D5C598-2C58-4746-A6E6-B54FF1BD99BF}" presName="parTransTwo" presStyleCnt="0"/>
      <dgm:spPr/>
    </dgm:pt>
    <dgm:pt modelId="{31EC3F88-C7A4-4FC7-BB9C-AF4B84A4378D}" type="pres">
      <dgm:prSet presAssocID="{D2D5C598-2C58-4746-A6E6-B54FF1BD99BF}" presName="horzTwo" presStyleCnt="0"/>
      <dgm:spPr/>
    </dgm:pt>
    <dgm:pt modelId="{F8D079EA-6EF1-4987-BE40-6DD9457B5434}" type="pres">
      <dgm:prSet presAssocID="{5546BD2F-1F80-46BF-9947-1D5D98B7BA5B}" presName="vertThree" presStyleCnt="0"/>
      <dgm:spPr/>
    </dgm:pt>
    <dgm:pt modelId="{CB89C962-3D0A-4481-9E0A-D79CBFBA3CD4}" type="pres">
      <dgm:prSet presAssocID="{5546BD2F-1F80-46BF-9947-1D5D98B7BA5B}" presName="txThree" presStyleLbl="asst1" presStyleIdx="5" presStyleCnt="11">
        <dgm:presLayoutVars>
          <dgm:chPref val="3"/>
        </dgm:presLayoutVars>
      </dgm:prSet>
      <dgm:spPr/>
    </dgm:pt>
    <dgm:pt modelId="{D07E3D89-DB9D-44EA-A4BC-3FECC105C101}" type="pres">
      <dgm:prSet presAssocID="{5546BD2F-1F80-46BF-9947-1D5D98B7BA5B}" presName="horzThree" presStyleCnt="0"/>
      <dgm:spPr/>
    </dgm:pt>
    <dgm:pt modelId="{60445D1A-4FE5-4A83-A901-A08B2482DB54}" type="pres">
      <dgm:prSet presAssocID="{1656FC5A-BA25-4C81-9B19-6850CFA12720}" presName="sibSpaceThree" presStyleCnt="0"/>
      <dgm:spPr/>
    </dgm:pt>
    <dgm:pt modelId="{4ECC13E7-3851-4378-A99F-4C73424202B1}" type="pres">
      <dgm:prSet presAssocID="{AA0A3482-1059-4324-AD21-F97A1BF4D1AB}" presName="vertThree" presStyleCnt="0"/>
      <dgm:spPr/>
    </dgm:pt>
    <dgm:pt modelId="{AC100650-DBE5-4FF9-AF04-6BD9177355BE}" type="pres">
      <dgm:prSet presAssocID="{AA0A3482-1059-4324-AD21-F97A1BF4D1AB}" presName="txThree" presStyleLbl="asst1" presStyleIdx="6" presStyleCnt="11">
        <dgm:presLayoutVars>
          <dgm:chPref val="3"/>
        </dgm:presLayoutVars>
      </dgm:prSet>
      <dgm:spPr/>
    </dgm:pt>
    <dgm:pt modelId="{B42F7F3C-164E-4DF7-838A-4F85B11C5C64}" type="pres">
      <dgm:prSet presAssocID="{AA0A3482-1059-4324-AD21-F97A1BF4D1AB}" presName="horzThree" presStyleCnt="0"/>
      <dgm:spPr/>
    </dgm:pt>
    <dgm:pt modelId="{B9469B9F-DA5C-42B4-9B8B-56E2548A5305}" type="pres">
      <dgm:prSet presAssocID="{49548AA6-30F6-4C6D-BA40-282866557CAF}" presName="sibSpaceTwo" presStyleCnt="0"/>
      <dgm:spPr/>
    </dgm:pt>
    <dgm:pt modelId="{74281D7E-760A-458D-9F61-EEB7D92B60E1}" type="pres">
      <dgm:prSet presAssocID="{4C956BF0-809B-43F9-BB25-6A3C3263D62F}" presName="vertTwo" presStyleCnt="0"/>
      <dgm:spPr/>
    </dgm:pt>
    <dgm:pt modelId="{E89396A7-6DFE-4D91-8200-BDF769879727}" type="pres">
      <dgm:prSet presAssocID="{4C956BF0-809B-43F9-BB25-6A3C3263D62F}" presName="txTwo" presStyleLbl="asst1" presStyleIdx="7" presStyleCnt="11">
        <dgm:presLayoutVars>
          <dgm:chPref val="3"/>
        </dgm:presLayoutVars>
      </dgm:prSet>
      <dgm:spPr/>
    </dgm:pt>
    <dgm:pt modelId="{453E1A1A-9151-459A-9E80-25B7A2476F0A}" type="pres">
      <dgm:prSet presAssocID="{4C956BF0-809B-43F9-BB25-6A3C3263D62F}" presName="parTransTwo" presStyleCnt="0"/>
      <dgm:spPr/>
    </dgm:pt>
    <dgm:pt modelId="{30DFF8D3-6C04-420E-9BEE-4FA76FB7140C}" type="pres">
      <dgm:prSet presAssocID="{4C956BF0-809B-43F9-BB25-6A3C3263D62F}" presName="horzTwo" presStyleCnt="0"/>
      <dgm:spPr/>
    </dgm:pt>
    <dgm:pt modelId="{3D95F722-D735-4754-B9D9-12C315793B1E}" type="pres">
      <dgm:prSet presAssocID="{115BABDF-3BA7-482B-BACE-303CF49D66F8}" presName="vertThree" presStyleCnt="0"/>
      <dgm:spPr/>
    </dgm:pt>
    <dgm:pt modelId="{5EBAF4C2-9953-4DB2-8529-351C5B346B99}" type="pres">
      <dgm:prSet presAssocID="{115BABDF-3BA7-482B-BACE-303CF49D66F8}" presName="txThree" presStyleLbl="asst1" presStyleIdx="8" presStyleCnt="11">
        <dgm:presLayoutVars>
          <dgm:chPref val="3"/>
        </dgm:presLayoutVars>
      </dgm:prSet>
      <dgm:spPr/>
    </dgm:pt>
    <dgm:pt modelId="{DA186EFD-4EF3-488C-92DB-21D4666D5A18}" type="pres">
      <dgm:prSet presAssocID="{115BABDF-3BA7-482B-BACE-303CF49D66F8}" presName="horzThree" presStyleCnt="0"/>
      <dgm:spPr/>
    </dgm:pt>
    <dgm:pt modelId="{DDFF0860-BBAF-48D5-92DA-AB221160112B}" type="pres">
      <dgm:prSet presAssocID="{D37052F9-2CA0-4291-8B50-FA957F77B211}" presName="sibSpaceThree" presStyleCnt="0"/>
      <dgm:spPr/>
    </dgm:pt>
    <dgm:pt modelId="{914161E7-4A6E-41B6-962E-BA2AC119A532}" type="pres">
      <dgm:prSet presAssocID="{425D0BEA-BBFB-4FFE-8D4C-1DB3D023E749}" presName="vertThree" presStyleCnt="0"/>
      <dgm:spPr/>
    </dgm:pt>
    <dgm:pt modelId="{3C656F83-789E-4836-BD79-DF019E2FECBD}" type="pres">
      <dgm:prSet presAssocID="{425D0BEA-BBFB-4FFE-8D4C-1DB3D023E749}" presName="txThree" presStyleLbl="asst1" presStyleIdx="9" presStyleCnt="11">
        <dgm:presLayoutVars>
          <dgm:chPref val="3"/>
        </dgm:presLayoutVars>
      </dgm:prSet>
      <dgm:spPr/>
    </dgm:pt>
    <dgm:pt modelId="{D062C374-46F7-47A4-A6CE-60B4BD39770F}" type="pres">
      <dgm:prSet presAssocID="{425D0BEA-BBFB-4FFE-8D4C-1DB3D023E749}" presName="horzThree" presStyleCnt="0"/>
      <dgm:spPr/>
    </dgm:pt>
    <dgm:pt modelId="{45A75AB1-BAC5-4AF8-BB39-E6F2A92F2020}" type="pres">
      <dgm:prSet presAssocID="{853C7D0D-F8BD-439E-BBC8-5A08954442A6}" presName="sibSpaceThree" presStyleCnt="0"/>
      <dgm:spPr/>
    </dgm:pt>
    <dgm:pt modelId="{C55596E8-DB04-4C2C-B5CB-DC837483E02D}" type="pres">
      <dgm:prSet presAssocID="{213B989F-1874-4048-B8B5-AA5144E2C365}" presName="vertThree" presStyleCnt="0"/>
      <dgm:spPr/>
    </dgm:pt>
    <dgm:pt modelId="{E6E858C0-9172-4534-837A-094A33635AFB}" type="pres">
      <dgm:prSet presAssocID="{213B989F-1874-4048-B8B5-AA5144E2C365}" presName="txThree" presStyleLbl="asst1" presStyleIdx="10" presStyleCnt="11">
        <dgm:presLayoutVars>
          <dgm:chPref val="3"/>
        </dgm:presLayoutVars>
      </dgm:prSet>
      <dgm:spPr/>
    </dgm:pt>
    <dgm:pt modelId="{D6CD3A56-E32E-4314-94CC-4C200F12E184}" type="pres">
      <dgm:prSet presAssocID="{213B989F-1874-4048-B8B5-AA5144E2C365}" presName="horzThree" presStyleCnt="0"/>
      <dgm:spPr/>
    </dgm:pt>
  </dgm:ptLst>
  <dgm:cxnLst>
    <dgm:cxn modelId="{DB3BA601-A9AA-4299-93B5-2D622D85643E}" type="presOf" srcId="{AA0A3482-1059-4324-AD21-F97A1BF4D1AB}" destId="{AC100650-DBE5-4FF9-AF04-6BD9177355BE}" srcOrd="0" destOrd="0" presId="urn:microsoft.com/office/officeart/2005/8/layout/hierarchy4"/>
    <dgm:cxn modelId="{3A6A1703-FA15-4B75-BA13-AE840CB74BDC}" type="presOf" srcId="{098F9443-73F0-404A-8BFF-B10E0F980A52}" destId="{2F274E36-054E-48C0-A82A-B2029024932D}" srcOrd="0" destOrd="0" presId="urn:microsoft.com/office/officeart/2005/8/layout/hierarchy4"/>
    <dgm:cxn modelId="{7054603A-F797-4E94-9BE8-9EE8264F2CFC}" type="presOf" srcId="{213B989F-1874-4048-B8B5-AA5144E2C365}" destId="{E6E858C0-9172-4534-837A-094A33635AFB}" srcOrd="0" destOrd="0" presId="urn:microsoft.com/office/officeart/2005/8/layout/hierarchy4"/>
    <dgm:cxn modelId="{C009B83A-69D2-45F7-9124-E248D1BB39F6}" srcId="{E259E9CF-631E-43D3-B965-07379D127447}" destId="{6E666673-D1C8-49F3-8642-779643195073}" srcOrd="0" destOrd="0" parTransId="{013ACC33-CDB1-45D7-8F2D-2081B045C4EE}" sibTransId="{D7DB047F-7922-405C-BF41-8626B7B4030C}"/>
    <dgm:cxn modelId="{4C51CD5E-70A7-4778-90DD-AADDEE3CE26A}" srcId="{E259E9CF-631E-43D3-B965-07379D127447}" destId="{4C956BF0-809B-43F9-BB25-6A3C3263D62F}" srcOrd="2" destOrd="0" parTransId="{2A3FEA5A-24EB-48CC-B4DD-DBBCBE9B75D9}" sibTransId="{2859BB73-922F-415A-AF4B-73779C0E556A}"/>
    <dgm:cxn modelId="{AE019F4E-3985-4A4D-B12C-02F176D4F2C7}" srcId="{6E666673-D1C8-49F3-8642-779643195073}" destId="{D1697C2D-4774-4051-BF68-3E0AD0DDD79B}" srcOrd="1" destOrd="0" parTransId="{D3971FD4-6EBF-452A-8A35-B85E524BE6B0}" sibTransId="{687FD61A-0A67-46AB-B676-8FFEA741F0DB}"/>
    <dgm:cxn modelId="{D0DDFF58-B4DE-4E62-8FA6-080E812035A8}" srcId="{6E666673-D1C8-49F3-8642-779643195073}" destId="{1CBB5B53-619F-4761-B62A-B0236E3651FA}" srcOrd="2" destOrd="0" parTransId="{68FF5E6A-7DED-4138-AA9C-CDE611CFE5E1}" sibTransId="{D51DFD97-88A2-4B1A-93B5-6C98C8C9C3D5}"/>
    <dgm:cxn modelId="{D8FA4389-766E-415B-8A65-D4AC3D159FBE}" type="presOf" srcId="{4C956BF0-809B-43F9-BB25-6A3C3263D62F}" destId="{E89396A7-6DFE-4D91-8200-BDF769879727}" srcOrd="0" destOrd="0" presId="urn:microsoft.com/office/officeart/2005/8/layout/hierarchy4"/>
    <dgm:cxn modelId="{6C58BD98-F311-45F9-B0A9-E4C24D04269B}" srcId="{098F9443-73F0-404A-8BFF-B10E0F980A52}" destId="{E259E9CF-631E-43D3-B965-07379D127447}" srcOrd="0" destOrd="0" parTransId="{E555C6EE-2E43-497A-877F-6B2DB03032D2}" sibTransId="{CAAB4442-9A30-42BE-87B0-5D91771D39FB}"/>
    <dgm:cxn modelId="{55C0689D-5CF0-4D48-803E-7FCD6448EC98}" type="presOf" srcId="{1CBB5B53-619F-4761-B62A-B0236E3651FA}" destId="{38DBB1EE-D1BA-4B56-9C1F-8C4991E9A74B}" srcOrd="0" destOrd="0" presId="urn:microsoft.com/office/officeart/2005/8/layout/hierarchy4"/>
    <dgm:cxn modelId="{3A444D9F-1B50-4289-88BC-BF07B27CD150}" type="presOf" srcId="{5546BD2F-1F80-46BF-9947-1D5D98B7BA5B}" destId="{CB89C962-3D0A-4481-9E0A-D79CBFBA3CD4}" srcOrd="0" destOrd="0" presId="urn:microsoft.com/office/officeart/2005/8/layout/hierarchy4"/>
    <dgm:cxn modelId="{0544B0B2-6259-4912-B78E-C24A1E2A9B65}" type="presOf" srcId="{D1697C2D-4774-4051-BF68-3E0AD0DDD79B}" destId="{C43C10DF-8EFE-4555-969A-CBC59A3C38A8}" srcOrd="0" destOrd="0" presId="urn:microsoft.com/office/officeart/2005/8/layout/hierarchy4"/>
    <dgm:cxn modelId="{529B3EB3-C23F-46A5-84F4-B9D40458165B}" type="presOf" srcId="{115BABDF-3BA7-482B-BACE-303CF49D66F8}" destId="{5EBAF4C2-9953-4DB2-8529-351C5B346B99}" srcOrd="0" destOrd="0" presId="urn:microsoft.com/office/officeart/2005/8/layout/hierarchy4"/>
    <dgm:cxn modelId="{4E8963B8-92F6-4E75-BFC6-B2050BF40DC7}" srcId="{D2D5C598-2C58-4746-A6E6-B54FF1BD99BF}" destId="{5546BD2F-1F80-46BF-9947-1D5D98B7BA5B}" srcOrd="0" destOrd="0" parTransId="{72ECC7A9-47C8-405A-A33A-6D3E72D632AD}" sibTransId="{1656FC5A-BA25-4C81-9B19-6850CFA12720}"/>
    <dgm:cxn modelId="{AC3052C3-AFE9-4375-98D5-5EBD9DF46BBB}" srcId="{4C956BF0-809B-43F9-BB25-6A3C3263D62F}" destId="{213B989F-1874-4048-B8B5-AA5144E2C365}" srcOrd="2" destOrd="0" parTransId="{226CB333-C32C-47AC-A551-7E022BBD60AE}" sibTransId="{2D9834DB-2230-4720-977E-1BFB7C3E55A9}"/>
    <dgm:cxn modelId="{0B8485C6-6022-4BE2-A22E-D7120055F584}" type="presOf" srcId="{E259E9CF-631E-43D3-B965-07379D127447}" destId="{8468737A-1730-4902-9076-9A7D1E46B2D4}" srcOrd="0" destOrd="0" presId="urn:microsoft.com/office/officeart/2005/8/layout/hierarchy4"/>
    <dgm:cxn modelId="{1D0AB8CC-8284-4270-85E7-DD3F99D688A0}" srcId="{4C956BF0-809B-43F9-BB25-6A3C3263D62F}" destId="{425D0BEA-BBFB-4FFE-8D4C-1DB3D023E749}" srcOrd="1" destOrd="0" parTransId="{FB7C74C7-B98D-4752-8F7A-57774922371A}" sibTransId="{853C7D0D-F8BD-439E-BBC8-5A08954442A6}"/>
    <dgm:cxn modelId="{C5BC86CD-8CFD-462A-B3C6-E8A2171DB81D}" type="presOf" srcId="{425D0BEA-BBFB-4FFE-8D4C-1DB3D023E749}" destId="{3C656F83-789E-4836-BD79-DF019E2FECBD}" srcOrd="0" destOrd="0" presId="urn:microsoft.com/office/officeart/2005/8/layout/hierarchy4"/>
    <dgm:cxn modelId="{98B325D5-A97E-451B-B0B5-7C4E21F1FB02}" srcId="{E259E9CF-631E-43D3-B965-07379D127447}" destId="{D2D5C598-2C58-4746-A6E6-B54FF1BD99BF}" srcOrd="1" destOrd="0" parTransId="{66C817BA-B011-44A9-814A-E7E7FF8A76B3}" sibTransId="{49548AA6-30F6-4C6D-BA40-282866557CAF}"/>
    <dgm:cxn modelId="{EA3861D9-0779-49A1-9CEB-D5A5776F712A}" srcId="{D2D5C598-2C58-4746-A6E6-B54FF1BD99BF}" destId="{AA0A3482-1059-4324-AD21-F97A1BF4D1AB}" srcOrd="1" destOrd="0" parTransId="{4E8D2B77-0C5B-4222-B276-29F13D021E30}" sibTransId="{87C8109E-D887-4C3B-ABBB-9ADD731BB2EF}"/>
    <dgm:cxn modelId="{1494F6DD-9653-4BD2-A552-7F27EB8F4CBB}" srcId="{6E666673-D1C8-49F3-8642-779643195073}" destId="{02EAF514-F21A-4BF5-8F85-DDA6C3892CB6}" srcOrd="0" destOrd="0" parTransId="{BBD4632E-1C33-4DD3-9533-31A301726EC2}" sibTransId="{403F7F8B-8D62-4692-8855-BE14D5D9FEC7}"/>
    <dgm:cxn modelId="{3748F7E4-4E05-4FB9-9F6C-30342AFE5D5B}" type="presOf" srcId="{02EAF514-F21A-4BF5-8F85-DDA6C3892CB6}" destId="{2BE041BE-34C5-4BB6-83A6-15131F2D26B2}" srcOrd="0" destOrd="0" presId="urn:microsoft.com/office/officeart/2005/8/layout/hierarchy4"/>
    <dgm:cxn modelId="{46A82EED-CABE-4218-A221-2A4651B92103}" type="presOf" srcId="{D2D5C598-2C58-4746-A6E6-B54FF1BD99BF}" destId="{25F3FE25-A750-46D2-935D-8D21041718AA}" srcOrd="0" destOrd="0" presId="urn:microsoft.com/office/officeart/2005/8/layout/hierarchy4"/>
    <dgm:cxn modelId="{661EE9EF-80E7-4ED4-BBCA-0159276B728D}" srcId="{4C956BF0-809B-43F9-BB25-6A3C3263D62F}" destId="{115BABDF-3BA7-482B-BACE-303CF49D66F8}" srcOrd="0" destOrd="0" parTransId="{C55571ED-4B5D-479D-A278-D4AD92222F7B}" sibTransId="{D37052F9-2CA0-4291-8B50-FA957F77B211}"/>
    <dgm:cxn modelId="{F4CA5AF1-0140-460A-B71A-52C43F0C7480}" type="presOf" srcId="{6E666673-D1C8-49F3-8642-779643195073}" destId="{488F602A-7D51-4926-8B4B-07FA6BDAC0FC}" srcOrd="0" destOrd="0" presId="urn:microsoft.com/office/officeart/2005/8/layout/hierarchy4"/>
    <dgm:cxn modelId="{13C41D41-9275-45F3-8653-56E5DBD13FC5}" type="presParOf" srcId="{2F274E36-054E-48C0-A82A-B2029024932D}" destId="{49BAB242-BEDA-439D-BBFD-3A1DE5F8DB9F}" srcOrd="0" destOrd="0" presId="urn:microsoft.com/office/officeart/2005/8/layout/hierarchy4"/>
    <dgm:cxn modelId="{188CAE6C-A651-478D-A54A-9B35FFE4BB6B}" type="presParOf" srcId="{49BAB242-BEDA-439D-BBFD-3A1DE5F8DB9F}" destId="{8468737A-1730-4902-9076-9A7D1E46B2D4}" srcOrd="0" destOrd="0" presId="urn:microsoft.com/office/officeart/2005/8/layout/hierarchy4"/>
    <dgm:cxn modelId="{57B19D47-E4B6-44EE-968D-A5A98735A039}" type="presParOf" srcId="{49BAB242-BEDA-439D-BBFD-3A1DE5F8DB9F}" destId="{B2C5006E-12EF-40FE-93BA-89E06CDC82D9}" srcOrd="1" destOrd="0" presId="urn:microsoft.com/office/officeart/2005/8/layout/hierarchy4"/>
    <dgm:cxn modelId="{AE25C731-47EC-465C-AFC1-53F717774627}" type="presParOf" srcId="{49BAB242-BEDA-439D-BBFD-3A1DE5F8DB9F}" destId="{3E2FB3DB-7F00-471D-A2EA-764A4F039473}" srcOrd="2" destOrd="0" presId="urn:microsoft.com/office/officeart/2005/8/layout/hierarchy4"/>
    <dgm:cxn modelId="{660F84BE-DDF3-4CA7-8244-7A15F1A446D5}" type="presParOf" srcId="{3E2FB3DB-7F00-471D-A2EA-764A4F039473}" destId="{A146B410-3B22-42EC-8C8E-316410AD5F39}" srcOrd="0" destOrd="0" presId="urn:microsoft.com/office/officeart/2005/8/layout/hierarchy4"/>
    <dgm:cxn modelId="{3115FD7F-ED3D-4ABE-9807-74A8522BDA5B}" type="presParOf" srcId="{A146B410-3B22-42EC-8C8E-316410AD5F39}" destId="{488F602A-7D51-4926-8B4B-07FA6BDAC0FC}" srcOrd="0" destOrd="0" presId="urn:microsoft.com/office/officeart/2005/8/layout/hierarchy4"/>
    <dgm:cxn modelId="{BFE15049-EDCE-4D3E-B0CE-10ED24F8427C}" type="presParOf" srcId="{A146B410-3B22-42EC-8C8E-316410AD5F39}" destId="{16AD622E-13A2-4606-A0A7-3BAF46CB1665}" srcOrd="1" destOrd="0" presId="urn:microsoft.com/office/officeart/2005/8/layout/hierarchy4"/>
    <dgm:cxn modelId="{9A1F96F9-8D4F-4A79-B7FD-F248A109A0E4}" type="presParOf" srcId="{A146B410-3B22-42EC-8C8E-316410AD5F39}" destId="{640945DD-09EF-4B39-A377-2AE54ED215B2}" srcOrd="2" destOrd="0" presId="urn:microsoft.com/office/officeart/2005/8/layout/hierarchy4"/>
    <dgm:cxn modelId="{14E93771-BB33-4461-83F3-58511660F38C}" type="presParOf" srcId="{640945DD-09EF-4B39-A377-2AE54ED215B2}" destId="{13B668A4-40B6-4847-B328-C0F37CC0D4FD}" srcOrd="0" destOrd="0" presId="urn:microsoft.com/office/officeart/2005/8/layout/hierarchy4"/>
    <dgm:cxn modelId="{9A27DF05-8532-4FA6-8BE0-794957E12233}" type="presParOf" srcId="{13B668A4-40B6-4847-B328-C0F37CC0D4FD}" destId="{2BE041BE-34C5-4BB6-83A6-15131F2D26B2}" srcOrd="0" destOrd="0" presId="urn:microsoft.com/office/officeart/2005/8/layout/hierarchy4"/>
    <dgm:cxn modelId="{CE3AC0C7-C125-41D8-96F1-33A83AB579F1}" type="presParOf" srcId="{13B668A4-40B6-4847-B328-C0F37CC0D4FD}" destId="{C5AC7331-5202-479C-B2A8-6BF5D6A6A28B}" srcOrd="1" destOrd="0" presId="urn:microsoft.com/office/officeart/2005/8/layout/hierarchy4"/>
    <dgm:cxn modelId="{E7F9A412-6EBA-4FCF-A6DE-7FC058DFB32B}" type="presParOf" srcId="{640945DD-09EF-4B39-A377-2AE54ED215B2}" destId="{A2792FF1-B6F1-42AC-951E-1B2D6A03FA7E}" srcOrd="1" destOrd="0" presId="urn:microsoft.com/office/officeart/2005/8/layout/hierarchy4"/>
    <dgm:cxn modelId="{086C41B0-FE89-4641-868C-BF0A904ED90D}" type="presParOf" srcId="{640945DD-09EF-4B39-A377-2AE54ED215B2}" destId="{F3E1E598-4AE8-4DBE-96FA-FF6B3FC3ED63}" srcOrd="2" destOrd="0" presId="urn:microsoft.com/office/officeart/2005/8/layout/hierarchy4"/>
    <dgm:cxn modelId="{9B4A5EFA-5D82-4B68-8095-A692668A9FFB}" type="presParOf" srcId="{F3E1E598-4AE8-4DBE-96FA-FF6B3FC3ED63}" destId="{C43C10DF-8EFE-4555-969A-CBC59A3C38A8}" srcOrd="0" destOrd="0" presId="urn:microsoft.com/office/officeart/2005/8/layout/hierarchy4"/>
    <dgm:cxn modelId="{D17C64FA-7D9A-4151-B74E-72D0D77AF65C}" type="presParOf" srcId="{F3E1E598-4AE8-4DBE-96FA-FF6B3FC3ED63}" destId="{0976A5F9-C44F-4BAF-A9AF-92E36D740822}" srcOrd="1" destOrd="0" presId="urn:microsoft.com/office/officeart/2005/8/layout/hierarchy4"/>
    <dgm:cxn modelId="{423A5C22-3475-4631-B718-77F3318EC73C}" type="presParOf" srcId="{640945DD-09EF-4B39-A377-2AE54ED215B2}" destId="{D695DEF4-411D-455A-A69F-3A0A41490578}" srcOrd="3" destOrd="0" presId="urn:microsoft.com/office/officeart/2005/8/layout/hierarchy4"/>
    <dgm:cxn modelId="{532EF580-6F6E-4F58-97C1-9A68C7F0D3D3}" type="presParOf" srcId="{640945DD-09EF-4B39-A377-2AE54ED215B2}" destId="{A6BCD4AD-8319-4099-A287-82E388A6E19E}" srcOrd="4" destOrd="0" presId="urn:microsoft.com/office/officeart/2005/8/layout/hierarchy4"/>
    <dgm:cxn modelId="{12274B20-511D-45C0-8A71-650D6FC8EDA2}" type="presParOf" srcId="{A6BCD4AD-8319-4099-A287-82E388A6E19E}" destId="{38DBB1EE-D1BA-4B56-9C1F-8C4991E9A74B}" srcOrd="0" destOrd="0" presId="urn:microsoft.com/office/officeart/2005/8/layout/hierarchy4"/>
    <dgm:cxn modelId="{473EF3E0-0792-4998-B3DB-0FD8CF9276FD}" type="presParOf" srcId="{A6BCD4AD-8319-4099-A287-82E388A6E19E}" destId="{612C1244-C706-4A95-953C-E222437B6A43}" srcOrd="1" destOrd="0" presId="urn:microsoft.com/office/officeart/2005/8/layout/hierarchy4"/>
    <dgm:cxn modelId="{3E4EAB0A-6DCE-4BED-A38A-49787604E1AA}" type="presParOf" srcId="{3E2FB3DB-7F00-471D-A2EA-764A4F039473}" destId="{2A6290A5-11C9-46FA-90DF-EDFCF2F5D67A}" srcOrd="1" destOrd="0" presId="urn:microsoft.com/office/officeart/2005/8/layout/hierarchy4"/>
    <dgm:cxn modelId="{5ED06E46-F041-477E-A503-BA246AD223A5}" type="presParOf" srcId="{3E2FB3DB-7F00-471D-A2EA-764A4F039473}" destId="{54EA9262-93A7-44FE-A7E3-A41A2EAE60D5}" srcOrd="2" destOrd="0" presId="urn:microsoft.com/office/officeart/2005/8/layout/hierarchy4"/>
    <dgm:cxn modelId="{16F4BEBA-BD22-45E3-9C8A-C39B1DF1B55D}" type="presParOf" srcId="{54EA9262-93A7-44FE-A7E3-A41A2EAE60D5}" destId="{25F3FE25-A750-46D2-935D-8D21041718AA}" srcOrd="0" destOrd="0" presId="urn:microsoft.com/office/officeart/2005/8/layout/hierarchy4"/>
    <dgm:cxn modelId="{332068D1-3B86-41FC-A434-01EA8EB74CA6}" type="presParOf" srcId="{54EA9262-93A7-44FE-A7E3-A41A2EAE60D5}" destId="{1063BE91-CE09-4928-9DD8-2703A3638A13}" srcOrd="1" destOrd="0" presId="urn:microsoft.com/office/officeart/2005/8/layout/hierarchy4"/>
    <dgm:cxn modelId="{6711A2DF-2C72-4323-8602-2DE27A08F8D3}" type="presParOf" srcId="{54EA9262-93A7-44FE-A7E3-A41A2EAE60D5}" destId="{31EC3F88-C7A4-4FC7-BB9C-AF4B84A4378D}" srcOrd="2" destOrd="0" presId="urn:microsoft.com/office/officeart/2005/8/layout/hierarchy4"/>
    <dgm:cxn modelId="{08B7AE64-6B27-4C95-9D91-4B203A8CF06D}" type="presParOf" srcId="{31EC3F88-C7A4-4FC7-BB9C-AF4B84A4378D}" destId="{F8D079EA-6EF1-4987-BE40-6DD9457B5434}" srcOrd="0" destOrd="0" presId="urn:microsoft.com/office/officeart/2005/8/layout/hierarchy4"/>
    <dgm:cxn modelId="{B426BCA4-95BB-49F9-B822-6BA0158FB515}" type="presParOf" srcId="{F8D079EA-6EF1-4987-BE40-6DD9457B5434}" destId="{CB89C962-3D0A-4481-9E0A-D79CBFBA3CD4}" srcOrd="0" destOrd="0" presId="urn:microsoft.com/office/officeart/2005/8/layout/hierarchy4"/>
    <dgm:cxn modelId="{BA1E6463-FD45-4319-88CE-9A29B331D075}" type="presParOf" srcId="{F8D079EA-6EF1-4987-BE40-6DD9457B5434}" destId="{D07E3D89-DB9D-44EA-A4BC-3FECC105C101}" srcOrd="1" destOrd="0" presId="urn:microsoft.com/office/officeart/2005/8/layout/hierarchy4"/>
    <dgm:cxn modelId="{1C2F5F4F-F8B5-4602-B332-586D1B5D1AAD}" type="presParOf" srcId="{31EC3F88-C7A4-4FC7-BB9C-AF4B84A4378D}" destId="{60445D1A-4FE5-4A83-A901-A08B2482DB54}" srcOrd="1" destOrd="0" presId="urn:microsoft.com/office/officeart/2005/8/layout/hierarchy4"/>
    <dgm:cxn modelId="{386ADC09-E053-48EC-93E0-D3EA62B92F63}" type="presParOf" srcId="{31EC3F88-C7A4-4FC7-BB9C-AF4B84A4378D}" destId="{4ECC13E7-3851-4378-A99F-4C73424202B1}" srcOrd="2" destOrd="0" presId="urn:microsoft.com/office/officeart/2005/8/layout/hierarchy4"/>
    <dgm:cxn modelId="{135FCD63-778E-41B0-A6B3-B99D4746A8F2}" type="presParOf" srcId="{4ECC13E7-3851-4378-A99F-4C73424202B1}" destId="{AC100650-DBE5-4FF9-AF04-6BD9177355BE}" srcOrd="0" destOrd="0" presId="urn:microsoft.com/office/officeart/2005/8/layout/hierarchy4"/>
    <dgm:cxn modelId="{1AE7EC20-F9B7-40BB-B0A1-1617A9EC88F3}" type="presParOf" srcId="{4ECC13E7-3851-4378-A99F-4C73424202B1}" destId="{B42F7F3C-164E-4DF7-838A-4F85B11C5C64}" srcOrd="1" destOrd="0" presId="urn:microsoft.com/office/officeart/2005/8/layout/hierarchy4"/>
    <dgm:cxn modelId="{A74A1FB2-9740-4F92-9E09-D24D734D6AA1}" type="presParOf" srcId="{3E2FB3DB-7F00-471D-A2EA-764A4F039473}" destId="{B9469B9F-DA5C-42B4-9B8B-56E2548A5305}" srcOrd="3" destOrd="0" presId="urn:microsoft.com/office/officeart/2005/8/layout/hierarchy4"/>
    <dgm:cxn modelId="{500B4066-F8E2-4671-9895-99114B70B0E3}" type="presParOf" srcId="{3E2FB3DB-7F00-471D-A2EA-764A4F039473}" destId="{74281D7E-760A-458D-9F61-EEB7D92B60E1}" srcOrd="4" destOrd="0" presId="urn:microsoft.com/office/officeart/2005/8/layout/hierarchy4"/>
    <dgm:cxn modelId="{87C0C60F-018C-4056-A03C-4D9C9D28BC1D}" type="presParOf" srcId="{74281D7E-760A-458D-9F61-EEB7D92B60E1}" destId="{E89396A7-6DFE-4D91-8200-BDF769879727}" srcOrd="0" destOrd="0" presId="urn:microsoft.com/office/officeart/2005/8/layout/hierarchy4"/>
    <dgm:cxn modelId="{50C062FA-AE01-4A3A-B381-DC86F67873FC}" type="presParOf" srcId="{74281D7E-760A-458D-9F61-EEB7D92B60E1}" destId="{453E1A1A-9151-459A-9E80-25B7A2476F0A}" srcOrd="1" destOrd="0" presId="urn:microsoft.com/office/officeart/2005/8/layout/hierarchy4"/>
    <dgm:cxn modelId="{8062E8A1-7F89-4774-8C2E-BBEACFDF729C}" type="presParOf" srcId="{74281D7E-760A-458D-9F61-EEB7D92B60E1}" destId="{30DFF8D3-6C04-420E-9BEE-4FA76FB7140C}" srcOrd="2" destOrd="0" presId="urn:microsoft.com/office/officeart/2005/8/layout/hierarchy4"/>
    <dgm:cxn modelId="{956B608C-40AB-4240-83ED-5B6B0DD208A1}" type="presParOf" srcId="{30DFF8D3-6C04-420E-9BEE-4FA76FB7140C}" destId="{3D95F722-D735-4754-B9D9-12C315793B1E}" srcOrd="0" destOrd="0" presId="urn:microsoft.com/office/officeart/2005/8/layout/hierarchy4"/>
    <dgm:cxn modelId="{0479D41F-2B06-452B-871E-D8D88A1A46CB}" type="presParOf" srcId="{3D95F722-D735-4754-B9D9-12C315793B1E}" destId="{5EBAF4C2-9953-4DB2-8529-351C5B346B99}" srcOrd="0" destOrd="0" presId="urn:microsoft.com/office/officeart/2005/8/layout/hierarchy4"/>
    <dgm:cxn modelId="{2B92737B-30FD-4E9B-9C26-C92700B8E953}" type="presParOf" srcId="{3D95F722-D735-4754-B9D9-12C315793B1E}" destId="{DA186EFD-4EF3-488C-92DB-21D4666D5A18}" srcOrd="1" destOrd="0" presId="urn:microsoft.com/office/officeart/2005/8/layout/hierarchy4"/>
    <dgm:cxn modelId="{EC3B6CB8-72A0-4326-899D-B898FAA48072}" type="presParOf" srcId="{30DFF8D3-6C04-420E-9BEE-4FA76FB7140C}" destId="{DDFF0860-BBAF-48D5-92DA-AB221160112B}" srcOrd="1" destOrd="0" presId="urn:microsoft.com/office/officeart/2005/8/layout/hierarchy4"/>
    <dgm:cxn modelId="{0FC46ED5-BF2C-4B8B-9D85-726FF4DD87F7}" type="presParOf" srcId="{30DFF8D3-6C04-420E-9BEE-4FA76FB7140C}" destId="{914161E7-4A6E-41B6-962E-BA2AC119A532}" srcOrd="2" destOrd="0" presId="urn:microsoft.com/office/officeart/2005/8/layout/hierarchy4"/>
    <dgm:cxn modelId="{CA8287D3-D848-4FE6-B6B6-CFBD4948D740}" type="presParOf" srcId="{914161E7-4A6E-41B6-962E-BA2AC119A532}" destId="{3C656F83-789E-4836-BD79-DF019E2FECBD}" srcOrd="0" destOrd="0" presId="urn:microsoft.com/office/officeart/2005/8/layout/hierarchy4"/>
    <dgm:cxn modelId="{0D0DCCE1-05D3-4FA5-B10F-642A17A0A15F}" type="presParOf" srcId="{914161E7-4A6E-41B6-962E-BA2AC119A532}" destId="{D062C374-46F7-47A4-A6CE-60B4BD39770F}" srcOrd="1" destOrd="0" presId="urn:microsoft.com/office/officeart/2005/8/layout/hierarchy4"/>
    <dgm:cxn modelId="{62763AD8-1579-4100-A907-814B7123A65D}" type="presParOf" srcId="{30DFF8D3-6C04-420E-9BEE-4FA76FB7140C}" destId="{45A75AB1-BAC5-4AF8-BB39-E6F2A92F2020}" srcOrd="3" destOrd="0" presId="urn:microsoft.com/office/officeart/2005/8/layout/hierarchy4"/>
    <dgm:cxn modelId="{97C2BB10-1A9E-4219-BB27-A243DD7ED21E}" type="presParOf" srcId="{30DFF8D3-6C04-420E-9BEE-4FA76FB7140C}" destId="{C55596E8-DB04-4C2C-B5CB-DC837483E02D}" srcOrd="4" destOrd="0" presId="urn:microsoft.com/office/officeart/2005/8/layout/hierarchy4"/>
    <dgm:cxn modelId="{37A94762-7FD2-444A-BD01-3E7E488D4109}" type="presParOf" srcId="{C55596E8-DB04-4C2C-B5CB-DC837483E02D}" destId="{E6E858C0-9172-4534-837A-094A33635AFB}" srcOrd="0" destOrd="0" presId="urn:microsoft.com/office/officeart/2005/8/layout/hierarchy4"/>
    <dgm:cxn modelId="{F375A4D0-9410-4E02-9726-12A66BADC761}" type="presParOf" srcId="{C55596E8-DB04-4C2C-B5CB-DC837483E02D}" destId="{D6CD3A56-E32E-4314-94CC-4C200F12E18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8737A-1730-4902-9076-9A7D1E46B2D4}">
      <dsp:nvSpPr>
        <dsp:cNvPr id="0" name=""/>
        <dsp:cNvSpPr/>
      </dsp:nvSpPr>
      <dsp:spPr>
        <a:xfrm>
          <a:off x="4481" y="487"/>
          <a:ext cx="10960979" cy="1094536"/>
        </a:xfrm>
        <a:prstGeom prst="roundRect">
          <a:avLst>
            <a:gd name="adj" fmla="val 10000"/>
          </a:avLst>
        </a:prstGeom>
        <a:solidFill>
          <a:srgbClr val="083A64">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FFFF"/>
              </a:solidFill>
              <a:latin typeface="Calibri"/>
              <a:ea typeface="+mn-ea"/>
              <a:cs typeface="+mn-cs"/>
            </a:rPr>
            <a:t>Build America Bureau</a:t>
          </a:r>
        </a:p>
      </dsp:txBody>
      <dsp:txXfrm>
        <a:off x="36539" y="32545"/>
        <a:ext cx="10896863" cy="1030420"/>
      </dsp:txXfrm>
    </dsp:sp>
    <dsp:sp modelId="{488F602A-7D51-4926-8B4B-07FA6BDAC0FC}">
      <dsp:nvSpPr>
        <dsp:cNvPr id="0" name=""/>
        <dsp:cNvSpPr/>
      </dsp:nvSpPr>
      <dsp:spPr>
        <a:xfrm>
          <a:off x="4481" y="1308595"/>
          <a:ext cx="4034812" cy="1737387"/>
        </a:xfrm>
        <a:prstGeom prst="roundRect">
          <a:avLst>
            <a:gd name="adj" fmla="val 10000"/>
          </a:avLst>
        </a:prstGeom>
        <a:solidFill>
          <a:srgbClr val="18237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FFFF"/>
              </a:solidFill>
              <a:latin typeface="Calibri"/>
              <a:ea typeface="+mn-ea"/>
              <a:cs typeface="+mn-cs"/>
            </a:rPr>
            <a:t>Technical Assistance</a:t>
          </a:r>
          <a:endParaRPr lang="en-US" sz="3100" b="1" kern="1200" dirty="0">
            <a:solidFill>
              <a:srgbClr val="FFFFFF"/>
            </a:solidFill>
            <a:latin typeface="Calibri"/>
            <a:ea typeface="+mn-ea"/>
            <a:cs typeface="+mn-cs"/>
          </a:endParaRPr>
        </a:p>
      </dsp:txBody>
      <dsp:txXfrm>
        <a:off x="55367" y="1359481"/>
        <a:ext cx="3933040" cy="1635615"/>
      </dsp:txXfrm>
    </dsp:sp>
    <dsp:sp modelId="{2BE041BE-34C5-4BB6-83A6-15131F2D26B2}">
      <dsp:nvSpPr>
        <dsp:cNvPr id="0" name=""/>
        <dsp:cNvSpPr/>
      </dsp:nvSpPr>
      <dsp:spPr>
        <a:xfrm>
          <a:off x="4481" y="3259553"/>
          <a:ext cx="1308304" cy="1737387"/>
        </a:xfrm>
        <a:prstGeom prst="roundRect">
          <a:avLst>
            <a:gd name="adj" fmla="val 10000"/>
          </a:avLst>
        </a:prstGeom>
        <a:solidFill>
          <a:srgbClr val="18237D">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Innovative Finance &amp; Delivery</a:t>
          </a:r>
          <a:endParaRPr lang="en-US" sz="1500" kern="1200" dirty="0">
            <a:solidFill>
              <a:srgbClr val="182300"/>
            </a:solidFill>
            <a:latin typeface="Calibri"/>
            <a:ea typeface="+mn-ea"/>
            <a:cs typeface="+mn-cs"/>
          </a:endParaRPr>
        </a:p>
      </dsp:txBody>
      <dsp:txXfrm>
        <a:off x="42800" y="3297872"/>
        <a:ext cx="1231666" cy="1660749"/>
      </dsp:txXfrm>
    </dsp:sp>
    <dsp:sp modelId="{C43C10DF-8EFE-4555-969A-CBC59A3C38A8}">
      <dsp:nvSpPr>
        <dsp:cNvPr id="0" name=""/>
        <dsp:cNvSpPr/>
      </dsp:nvSpPr>
      <dsp:spPr>
        <a:xfrm>
          <a:off x="1367735" y="3259553"/>
          <a:ext cx="1308304" cy="1737387"/>
        </a:xfrm>
        <a:prstGeom prst="roundRect">
          <a:avLst>
            <a:gd name="adj" fmla="val 10000"/>
          </a:avLst>
        </a:prstGeom>
        <a:solidFill>
          <a:srgbClr val="18237D">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Community Solutions</a:t>
          </a:r>
          <a:endParaRPr lang="en-US" sz="1500" kern="1200" dirty="0">
            <a:solidFill>
              <a:srgbClr val="182300"/>
            </a:solidFill>
            <a:latin typeface="Calibri"/>
            <a:ea typeface="+mn-ea"/>
            <a:cs typeface="+mn-cs"/>
          </a:endParaRPr>
        </a:p>
      </dsp:txBody>
      <dsp:txXfrm>
        <a:off x="1406054" y="3297872"/>
        <a:ext cx="1231666" cy="1660749"/>
      </dsp:txXfrm>
    </dsp:sp>
    <dsp:sp modelId="{38DBB1EE-D1BA-4B56-9C1F-8C4991E9A74B}">
      <dsp:nvSpPr>
        <dsp:cNvPr id="0" name=""/>
        <dsp:cNvSpPr/>
      </dsp:nvSpPr>
      <dsp:spPr>
        <a:xfrm>
          <a:off x="2730989" y="3259553"/>
          <a:ext cx="1308304" cy="1737387"/>
        </a:xfrm>
        <a:prstGeom prst="roundRect">
          <a:avLst>
            <a:gd name="adj" fmla="val 10000"/>
          </a:avLst>
        </a:prstGeom>
        <a:solidFill>
          <a:srgbClr val="18237D">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Grant Management</a:t>
          </a:r>
          <a:endParaRPr lang="en-US" sz="1500" kern="1200" dirty="0">
            <a:solidFill>
              <a:srgbClr val="182300"/>
            </a:solidFill>
            <a:latin typeface="Calibri"/>
            <a:ea typeface="+mn-ea"/>
            <a:cs typeface="+mn-cs"/>
          </a:endParaRPr>
        </a:p>
      </dsp:txBody>
      <dsp:txXfrm>
        <a:off x="2769308" y="3297872"/>
        <a:ext cx="1231666" cy="1660749"/>
      </dsp:txXfrm>
    </dsp:sp>
    <dsp:sp modelId="{25F3FE25-A750-46D2-935D-8D21041718AA}">
      <dsp:nvSpPr>
        <dsp:cNvPr id="0" name=""/>
        <dsp:cNvSpPr/>
      </dsp:nvSpPr>
      <dsp:spPr>
        <a:xfrm>
          <a:off x="4149192" y="1308595"/>
          <a:ext cx="2671558" cy="1737387"/>
        </a:xfrm>
        <a:prstGeom prst="roundRect">
          <a:avLst>
            <a:gd name="adj" fmla="val 10000"/>
          </a:avLst>
        </a:prstGeom>
        <a:solidFill>
          <a:srgbClr val="0D57A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FFFF"/>
              </a:solidFill>
              <a:latin typeface="Calibri"/>
              <a:ea typeface="+mn-ea"/>
              <a:cs typeface="+mn-cs"/>
            </a:rPr>
            <a:t>Outreach &amp; Project Development</a:t>
          </a:r>
          <a:endParaRPr lang="en-US" sz="3100" b="1" kern="1200" dirty="0">
            <a:solidFill>
              <a:srgbClr val="FFFFFF"/>
            </a:solidFill>
            <a:latin typeface="Calibri"/>
            <a:ea typeface="+mn-ea"/>
            <a:cs typeface="+mn-cs"/>
          </a:endParaRPr>
        </a:p>
      </dsp:txBody>
      <dsp:txXfrm>
        <a:off x="4200078" y="1359481"/>
        <a:ext cx="2569786" cy="1635615"/>
      </dsp:txXfrm>
    </dsp:sp>
    <dsp:sp modelId="{CB89C962-3D0A-4481-9E0A-D79CBFBA3CD4}">
      <dsp:nvSpPr>
        <dsp:cNvPr id="0" name=""/>
        <dsp:cNvSpPr/>
      </dsp:nvSpPr>
      <dsp:spPr>
        <a:xfrm>
          <a:off x="4149192" y="3259553"/>
          <a:ext cx="1308304" cy="1737387"/>
        </a:xfrm>
        <a:prstGeom prst="roundRect">
          <a:avLst>
            <a:gd name="adj" fmla="val 10000"/>
          </a:avLst>
        </a:prstGeom>
        <a:solidFill>
          <a:srgbClr val="0D57A2">
            <a:lumMod val="60000"/>
            <a:lumOff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Outreach</a:t>
          </a:r>
          <a:endParaRPr lang="en-US" sz="1500" kern="1200" dirty="0">
            <a:solidFill>
              <a:srgbClr val="182300"/>
            </a:solidFill>
            <a:latin typeface="Calibri"/>
            <a:ea typeface="+mn-ea"/>
            <a:cs typeface="+mn-cs"/>
          </a:endParaRPr>
        </a:p>
      </dsp:txBody>
      <dsp:txXfrm>
        <a:off x="4187511" y="3297872"/>
        <a:ext cx="1231666" cy="1660749"/>
      </dsp:txXfrm>
    </dsp:sp>
    <dsp:sp modelId="{AC100650-DBE5-4FF9-AF04-6BD9177355BE}">
      <dsp:nvSpPr>
        <dsp:cNvPr id="0" name=""/>
        <dsp:cNvSpPr/>
      </dsp:nvSpPr>
      <dsp:spPr>
        <a:xfrm>
          <a:off x="5512445" y="3259553"/>
          <a:ext cx="1308304" cy="1737387"/>
        </a:xfrm>
        <a:prstGeom prst="roundRect">
          <a:avLst>
            <a:gd name="adj" fmla="val 10000"/>
          </a:avLst>
        </a:prstGeom>
        <a:solidFill>
          <a:srgbClr val="0D57A2">
            <a:lumMod val="60000"/>
            <a:lumOff val="4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Project Development</a:t>
          </a:r>
          <a:endParaRPr lang="en-US" sz="1500" kern="1200" dirty="0">
            <a:solidFill>
              <a:srgbClr val="182300"/>
            </a:solidFill>
            <a:latin typeface="Calibri"/>
            <a:ea typeface="+mn-ea"/>
            <a:cs typeface="+mn-cs"/>
          </a:endParaRPr>
        </a:p>
      </dsp:txBody>
      <dsp:txXfrm>
        <a:off x="5550764" y="3297872"/>
        <a:ext cx="1231666" cy="1660749"/>
      </dsp:txXfrm>
    </dsp:sp>
    <dsp:sp modelId="{E89396A7-6DFE-4D91-8200-BDF769879727}">
      <dsp:nvSpPr>
        <dsp:cNvPr id="0" name=""/>
        <dsp:cNvSpPr/>
      </dsp:nvSpPr>
      <dsp:spPr>
        <a:xfrm>
          <a:off x="6930648" y="1308595"/>
          <a:ext cx="4034812" cy="1737387"/>
        </a:xfrm>
        <a:prstGeom prst="roundRect">
          <a:avLst>
            <a:gd name="adj" fmla="val 10000"/>
          </a:avLst>
        </a:prstGeom>
        <a:solidFill>
          <a:srgbClr val="FDB70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FFFF"/>
              </a:solidFill>
              <a:latin typeface="Calibri"/>
              <a:ea typeface="+mn-ea"/>
              <a:cs typeface="+mn-cs"/>
            </a:rPr>
            <a:t>Credit Programs</a:t>
          </a:r>
          <a:endParaRPr lang="en-US" sz="3100" b="1" kern="1200" dirty="0">
            <a:solidFill>
              <a:srgbClr val="FFFFFF"/>
            </a:solidFill>
            <a:latin typeface="Calibri"/>
            <a:ea typeface="+mn-ea"/>
            <a:cs typeface="+mn-cs"/>
          </a:endParaRPr>
        </a:p>
      </dsp:txBody>
      <dsp:txXfrm>
        <a:off x="6981534" y="1359481"/>
        <a:ext cx="3933040" cy="1635615"/>
      </dsp:txXfrm>
    </dsp:sp>
    <dsp:sp modelId="{5EBAF4C2-9953-4DB2-8529-351C5B346B99}">
      <dsp:nvSpPr>
        <dsp:cNvPr id="0" name=""/>
        <dsp:cNvSpPr/>
      </dsp:nvSpPr>
      <dsp:spPr>
        <a:xfrm>
          <a:off x="6930648" y="3259553"/>
          <a:ext cx="1308304" cy="1737387"/>
        </a:xfrm>
        <a:prstGeom prst="roundRect">
          <a:avLst>
            <a:gd name="adj" fmla="val 10000"/>
          </a:avLst>
        </a:prstGeom>
        <a:solidFill>
          <a:srgbClr val="EEECE1">
            <a:lumMod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Risk Management</a:t>
          </a:r>
          <a:endParaRPr lang="en-US" sz="1500" kern="1200" dirty="0">
            <a:solidFill>
              <a:srgbClr val="182300"/>
            </a:solidFill>
            <a:latin typeface="Calibri"/>
            <a:ea typeface="+mn-ea"/>
            <a:cs typeface="+mn-cs"/>
          </a:endParaRPr>
        </a:p>
      </dsp:txBody>
      <dsp:txXfrm>
        <a:off x="6968967" y="3297872"/>
        <a:ext cx="1231666" cy="1660749"/>
      </dsp:txXfrm>
    </dsp:sp>
    <dsp:sp modelId="{3C656F83-789E-4836-BD79-DF019E2FECBD}">
      <dsp:nvSpPr>
        <dsp:cNvPr id="0" name=""/>
        <dsp:cNvSpPr/>
      </dsp:nvSpPr>
      <dsp:spPr>
        <a:xfrm>
          <a:off x="8293902" y="3259553"/>
          <a:ext cx="1308304" cy="1737387"/>
        </a:xfrm>
        <a:prstGeom prst="roundRect">
          <a:avLst>
            <a:gd name="adj" fmla="val 10000"/>
          </a:avLst>
        </a:prstGeom>
        <a:solidFill>
          <a:srgbClr val="EEECE1">
            <a:lumMod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Underwriting</a:t>
          </a:r>
          <a:endParaRPr lang="en-US" sz="1500" kern="1200" dirty="0">
            <a:solidFill>
              <a:srgbClr val="182300"/>
            </a:solidFill>
            <a:latin typeface="Calibri"/>
            <a:ea typeface="+mn-ea"/>
            <a:cs typeface="+mn-cs"/>
          </a:endParaRPr>
        </a:p>
      </dsp:txBody>
      <dsp:txXfrm>
        <a:off x="8332221" y="3297872"/>
        <a:ext cx="1231666" cy="1660749"/>
      </dsp:txXfrm>
    </dsp:sp>
    <dsp:sp modelId="{E6E858C0-9172-4534-837A-094A33635AFB}">
      <dsp:nvSpPr>
        <dsp:cNvPr id="0" name=""/>
        <dsp:cNvSpPr/>
      </dsp:nvSpPr>
      <dsp:spPr>
        <a:xfrm>
          <a:off x="9657156" y="3259553"/>
          <a:ext cx="1308304" cy="1737387"/>
        </a:xfrm>
        <a:prstGeom prst="roundRect">
          <a:avLst>
            <a:gd name="adj" fmla="val 10000"/>
          </a:avLst>
        </a:prstGeom>
        <a:solidFill>
          <a:srgbClr val="EEECE1">
            <a:lumMod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182300"/>
              </a:solidFill>
              <a:latin typeface="Calibri"/>
              <a:ea typeface="+mn-ea"/>
              <a:cs typeface="+mn-cs"/>
            </a:rPr>
            <a:t>Portfolio Management</a:t>
          </a:r>
          <a:endParaRPr lang="en-US" sz="1500" kern="1200" dirty="0">
            <a:solidFill>
              <a:srgbClr val="182300"/>
            </a:solidFill>
            <a:latin typeface="Calibri"/>
            <a:ea typeface="+mn-ea"/>
            <a:cs typeface="+mn-cs"/>
          </a:endParaRPr>
        </a:p>
      </dsp:txBody>
      <dsp:txXfrm>
        <a:off x="9695475" y="3297872"/>
        <a:ext cx="1231666" cy="16607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C6275C3-C3B8-FE4D-8DF6-DC9BB18680CD}" type="datetimeFigureOut">
              <a:rPr lang="en-US" smtClean="0"/>
              <a:t>7/24/2024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819744D-5F3E-D64C-8B0C-BF09D57203EE}" type="slidenum">
              <a:rPr lang="en-US" smtClean="0"/>
              <a:t>‹#›</a:t>
            </a:fld>
            <a:endParaRPr lang="en-US"/>
          </a:p>
        </p:txBody>
      </p:sp>
    </p:spTree>
    <p:extLst>
      <p:ext uri="{BB962C8B-B14F-4D97-AF65-F5344CB8AC3E}">
        <p14:creationId xmlns:p14="http://schemas.microsoft.com/office/powerpoint/2010/main" val="179731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39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been asked about territories and other entities being considered eligible applicants, and the answer is “yes”, with the caveat that also applies to other states about the project needing to meet the rural or urbanized area requirement. The list on the right shows the list of other entities that are included in the “state governments” definition for this Program. For the local government and political subdivision eligibility discussed on the previous slide, that would also apply to any of those local governments or political subdivisions in the locations shown here.</a:t>
            </a:r>
          </a:p>
        </p:txBody>
      </p:sp>
    </p:spTree>
    <p:extLst>
      <p:ext uri="{BB962C8B-B14F-4D97-AF65-F5344CB8AC3E}">
        <p14:creationId xmlns:p14="http://schemas.microsoft.com/office/powerpoint/2010/main" val="171487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TIGERweb</a:t>
            </a:r>
            <a:r>
              <a:rPr lang="en-US" dirty="0"/>
              <a:t> is what we recommend using to check for applicant eligibility, to see if the project is in a location that is rural. You have to have an address to use the tool, which is where Google Maps can come in handy to give you the address of a location near your project.</a:t>
            </a:r>
          </a:p>
        </p:txBody>
      </p:sp>
      <p:sp>
        <p:nvSpPr>
          <p:cNvPr id="4" name="Slide Number Placeholder 3"/>
          <p:cNvSpPr>
            <a:spLocks noGrp="1"/>
          </p:cNvSpPr>
          <p:nvPr>
            <p:ph type="sldNum" sz="quarter" idx="5"/>
          </p:nvPr>
        </p:nvSpPr>
        <p:spPr/>
        <p:txBody>
          <a:bodyPr/>
          <a:lstStyle/>
          <a:p>
            <a:fld id="{7819744D-5F3E-D64C-8B0C-BF09D57203EE}" type="slidenum">
              <a:rPr lang="en-US" smtClean="0"/>
              <a:t>11</a:t>
            </a:fld>
            <a:endParaRPr lang="en-US"/>
          </a:p>
        </p:txBody>
      </p:sp>
    </p:spTree>
    <p:extLst>
      <p:ext uri="{BB962C8B-B14F-4D97-AF65-F5344CB8AC3E}">
        <p14:creationId xmlns:p14="http://schemas.microsoft.com/office/powerpoint/2010/main" val="294976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prstClr val="black"/>
                </a:solidFill>
                <a:latin typeface="Calibri" panose="020F0502020204030204"/>
              </a:rPr>
              <a:t>In looking through the list of eligible projects to the grant programs shown on the previous page, we put together a short list of project types that would be eligible for RTA.</a:t>
            </a:r>
          </a:p>
          <a:p>
            <a:endParaRPr lang="en-US" dirty="0"/>
          </a:p>
        </p:txBody>
      </p:sp>
      <p:sp>
        <p:nvSpPr>
          <p:cNvPr id="4" name="Slide Number Placeholder 3"/>
          <p:cNvSpPr>
            <a:spLocks noGrp="1"/>
          </p:cNvSpPr>
          <p:nvPr>
            <p:ph type="sldNum" sz="quarter" idx="5"/>
          </p:nvPr>
        </p:nvSpPr>
        <p:spPr/>
        <p:txBody>
          <a:bodyPr/>
          <a:lstStyle/>
          <a:p>
            <a:fld id="{7819744D-5F3E-D64C-8B0C-BF09D57203EE}" type="slidenum">
              <a:rPr lang="en-US" smtClean="0"/>
              <a:t>12</a:t>
            </a:fld>
            <a:endParaRPr lang="en-US"/>
          </a:p>
        </p:txBody>
      </p:sp>
    </p:spTree>
    <p:extLst>
      <p:ext uri="{BB962C8B-B14F-4D97-AF65-F5344CB8AC3E}">
        <p14:creationId xmlns:p14="http://schemas.microsoft.com/office/powerpoint/2010/main" val="127821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897" indent="-289897" defTabSz="483138">
              <a:defRPr/>
            </a:pPr>
            <a:r>
              <a:rPr lang="en-US" sz="1200" dirty="0">
                <a:solidFill>
                  <a:prstClr val="black"/>
                </a:solidFill>
                <a:latin typeface="Calibri"/>
              </a:rPr>
              <a:t>I haven’t said it up till now, but this program is first-come, first-served, meaning awards are given out to eligible applicants in the order applicants are received. During the first round, we received 405 applications and awarded just 13 projects, 6 to rural communities and 7 to tribes. This map shows the Round 1 awardees. </a:t>
            </a:r>
            <a:endParaRPr lang="en-US" sz="1200" dirty="0"/>
          </a:p>
        </p:txBody>
      </p:sp>
      <p:sp>
        <p:nvSpPr>
          <p:cNvPr id="4" name="Slide Number Placeholder 3"/>
          <p:cNvSpPr>
            <a:spLocks noGrp="1"/>
          </p:cNvSpPr>
          <p:nvPr>
            <p:ph type="sldNum" sz="quarter" idx="5"/>
          </p:nvPr>
        </p:nvSpPr>
        <p:spPr/>
        <p:txBody>
          <a:bodyPr/>
          <a:lstStyle/>
          <a:p>
            <a:fld id="{7819744D-5F3E-D64C-8B0C-BF09D57203EE}" type="slidenum">
              <a:rPr lang="en-US" smtClean="0"/>
              <a:t>13</a:t>
            </a:fld>
            <a:endParaRPr lang="en-US"/>
          </a:p>
        </p:txBody>
      </p:sp>
    </p:spTree>
    <p:extLst>
      <p:ext uri="{BB962C8B-B14F-4D97-AF65-F5344CB8AC3E}">
        <p14:creationId xmlns:p14="http://schemas.microsoft.com/office/powerpoint/2010/main" val="385888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some of the projects that received RTA funding during Round 1. It includes new road alignments, port projects, pedestrian projects, and a transit study.</a:t>
            </a:r>
          </a:p>
        </p:txBody>
      </p:sp>
      <p:sp>
        <p:nvSpPr>
          <p:cNvPr id="4" name="Slide Number Placeholder 3"/>
          <p:cNvSpPr>
            <a:spLocks noGrp="1"/>
          </p:cNvSpPr>
          <p:nvPr>
            <p:ph type="sldNum" sz="quarter" idx="5"/>
          </p:nvPr>
        </p:nvSpPr>
        <p:spPr/>
        <p:txBody>
          <a:bodyPr/>
          <a:lstStyle/>
          <a:p>
            <a:fld id="{7819744D-5F3E-D64C-8B0C-BF09D57203EE}" type="slidenum">
              <a:rPr lang="en-US" smtClean="0"/>
              <a:t>14</a:t>
            </a:fld>
            <a:endParaRPr lang="en-US"/>
          </a:p>
        </p:txBody>
      </p:sp>
    </p:spTree>
    <p:extLst>
      <p:ext uri="{BB962C8B-B14F-4D97-AF65-F5344CB8AC3E}">
        <p14:creationId xmlns:p14="http://schemas.microsoft.com/office/powerpoint/2010/main" val="262121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prstClr val="black"/>
                </a:solidFill>
                <a:latin typeface="Calibri" panose="020F0502020204030204"/>
              </a:rPr>
              <a:t>We expect to release the Round 2 NOFO in the next couple of months. Like last round, where the application was just 13 questions, we expect this application to again be simple. We plan to host it on our Program’s webpage, so there is no need to go through grants.gov.</a:t>
            </a:r>
          </a:p>
          <a:p>
            <a:pPr defTabSz="966612">
              <a:defRPr/>
            </a:pPr>
            <a:r>
              <a:rPr lang="en-US" sz="1200" dirty="0">
                <a:solidFill>
                  <a:prstClr val="black"/>
                </a:solidFill>
                <a:latin typeface="Calibri" panose="020F0502020204030204"/>
              </a:rPr>
              <a:t>The application questions will be made available when the NOFO is issued, to give applicants a chance to craft their answers and be ready when the application portal opens. </a:t>
            </a:r>
          </a:p>
          <a:p>
            <a:pPr defTabSz="966612">
              <a:defRPr/>
            </a:pPr>
            <a:r>
              <a:rPr lang="en-US" sz="1200" dirty="0">
                <a:solidFill>
                  <a:prstClr val="black"/>
                </a:solidFill>
                <a:latin typeface="Calibri" panose="020F0502020204030204"/>
              </a:rPr>
              <a:t>We plan to offer 2 types of grants this time: 1 for single project applicants, and one called multi-community, which supports at least 3 communities with 1 project each. We are still finalizing what the minimum and maximum award amounts will be. </a:t>
            </a:r>
          </a:p>
          <a:p>
            <a:pPr defTabSz="966612">
              <a:defRPr/>
            </a:pPr>
            <a:r>
              <a:rPr lang="en-US" sz="1200" dirty="0">
                <a:solidFill>
                  <a:prstClr val="black"/>
                </a:solidFill>
                <a:latin typeface="Calibri" panose="020F0502020204030204"/>
              </a:rPr>
              <a:t>The last application had 2 criteria questions that were reviewed and rated as either “meets” or “does not meet” the criteria. We wanted to know what the applicant’s experience and process is for consultant procurement or hiring staff, and if the applicant had received a bid/quote/estimate for the proposed work. We also wanted to know what activities the applicant expected to complete with program funding and what, if any, project related tasks or data collection had been done. We expect the questions to be similar for this round, with an added one related to USDOT’s strategic goals of safety, climate change and sustainability, equity, and workforce development, job quality, and wealth creation.</a:t>
            </a:r>
          </a:p>
        </p:txBody>
      </p:sp>
      <p:sp>
        <p:nvSpPr>
          <p:cNvPr id="4" name="Slide Number Placeholder 3"/>
          <p:cNvSpPr>
            <a:spLocks noGrp="1"/>
          </p:cNvSpPr>
          <p:nvPr>
            <p:ph type="sldNum" sz="quarter" idx="5"/>
          </p:nvPr>
        </p:nvSpPr>
        <p:spPr/>
        <p:txBody>
          <a:bodyPr/>
          <a:lstStyle/>
          <a:p>
            <a:pPr defTabSz="966612">
              <a:defRPr/>
            </a:pPr>
            <a:fld id="{8A862293-363A-44F6-84BB-03F2331F84AC}"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04053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1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Infrastructure Accelerators provides funding to entities to develop improved infrastructure priorities and financing strategies with the goal of accelerating project development. Grantees are regional entities that partner with other agencies or governments in their community to advance infrastructure projects that would be eligible for project financing. </a:t>
            </a:r>
          </a:p>
          <a:p>
            <a:r>
              <a:rPr lang="en-US" dirty="0"/>
              <a:t>The Program has had 3 rounds of awards, with the 4</a:t>
            </a:r>
            <a:r>
              <a:rPr lang="en-US" baseline="30000" dirty="0"/>
              <a:t>th</a:t>
            </a:r>
            <a:r>
              <a:rPr lang="en-US" dirty="0"/>
              <a:t> NOFO expected in the next couple of months. Award amounts during the 3</a:t>
            </a:r>
            <a:r>
              <a:rPr lang="en-US" baseline="30000" dirty="0"/>
              <a:t>rd</a:t>
            </a:r>
            <a:r>
              <a:rPr lang="en-US" dirty="0"/>
              <a:t> round were $2 million each.</a:t>
            </a:r>
          </a:p>
        </p:txBody>
      </p:sp>
      <p:sp>
        <p:nvSpPr>
          <p:cNvPr id="4" name="Slide Number Placeholder 3"/>
          <p:cNvSpPr>
            <a:spLocks noGrp="1"/>
          </p:cNvSpPr>
          <p:nvPr>
            <p:ph type="sldNum" sz="quarter" idx="5"/>
          </p:nvPr>
        </p:nvSpPr>
        <p:spPr/>
        <p:txBody>
          <a:bodyPr/>
          <a:lstStyle/>
          <a:p>
            <a:fld id="{7819744D-5F3E-D64C-8B0C-BF09D57203EE}" type="slidenum">
              <a:rPr lang="en-US" smtClean="0"/>
              <a:t>17</a:t>
            </a:fld>
            <a:endParaRPr lang="en-US"/>
          </a:p>
        </p:txBody>
      </p:sp>
    </p:spTree>
    <p:extLst>
      <p:ext uri="{BB962C8B-B14F-4D97-AF65-F5344CB8AC3E}">
        <p14:creationId xmlns:p14="http://schemas.microsoft.com/office/powerpoint/2010/main" val="1998845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all 3 rounds of RIA awardees, with some receiving awards from more than one round of funding.</a:t>
            </a:r>
          </a:p>
        </p:txBody>
      </p:sp>
      <p:sp>
        <p:nvSpPr>
          <p:cNvPr id="4" name="Slide Number Placeholder 3"/>
          <p:cNvSpPr>
            <a:spLocks noGrp="1"/>
          </p:cNvSpPr>
          <p:nvPr>
            <p:ph type="sldNum" sz="quarter" idx="5"/>
          </p:nvPr>
        </p:nvSpPr>
        <p:spPr/>
        <p:txBody>
          <a:bodyPr/>
          <a:lstStyle/>
          <a:p>
            <a:pPr defTabSz="1288785">
              <a:defRPr/>
            </a:pPr>
            <a:fld id="{AFD125A7-A42D-4DCB-AF1B-29C454C34B68}" type="slidenum">
              <a:rPr lang="en-US">
                <a:solidFill>
                  <a:prstClr val="black"/>
                </a:solidFill>
                <a:latin typeface="Calibri" panose="020F0502020204030204"/>
              </a:rPr>
              <a:pPr defTabSz="1288785">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5501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398">
              <a:defRPr/>
            </a:pPr>
            <a:r>
              <a:rPr lang="en-US" sz="1200" dirty="0">
                <a:solidFill>
                  <a:prstClr val="black"/>
                </a:solidFill>
                <a:latin typeface="Calibri"/>
              </a:rPr>
              <a:t>PNWER is a statutory public/private non-profit created in 1991 by the states of Alaska, Idaho, Oregon, Montana, and Washington, and the Canadian provinces of British Columbia, Alberta, Saskatchewan, and the Yukon and Northwest Territories. They have received funding during Rounds 1 and 3 of RIA with the goal of advancing projects that ease supply chain disruptions, reduce transportation-related pollution, and increase community safety and economic and environmental justice.</a:t>
            </a:r>
          </a:p>
          <a:p>
            <a:endParaRPr lang="en-US" dirty="0"/>
          </a:p>
        </p:txBody>
      </p:sp>
      <p:sp>
        <p:nvSpPr>
          <p:cNvPr id="4" name="Slide Number Placeholder 3"/>
          <p:cNvSpPr>
            <a:spLocks noGrp="1"/>
          </p:cNvSpPr>
          <p:nvPr>
            <p:ph type="sldNum" sz="quarter" idx="5"/>
          </p:nvPr>
        </p:nvSpPr>
        <p:spPr/>
        <p:txBody>
          <a:bodyPr/>
          <a:lstStyle/>
          <a:p>
            <a:pPr defTabSz="1288785">
              <a:defRPr/>
            </a:pPr>
            <a:fld id="{AFD125A7-A42D-4DCB-AF1B-29C454C34B68}" type="slidenum">
              <a:rPr lang="en-US">
                <a:solidFill>
                  <a:prstClr val="black"/>
                </a:solidFill>
                <a:latin typeface="Calibri" panose="020F0502020204030204"/>
              </a:rPr>
              <a:pPr defTabSz="1288785">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576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 America Bureau is housed in the Office of the Secretary, directly under the Office of the Under Secretary for Transportation Policy. We are outside of the operating administrations you are likely more familiar with, but we coordinate with them on projects that are financed or funded through the Bureau. </a:t>
            </a:r>
          </a:p>
        </p:txBody>
      </p:sp>
      <p:sp>
        <p:nvSpPr>
          <p:cNvPr id="4" name="Slide Number Placeholder 3"/>
          <p:cNvSpPr>
            <a:spLocks noGrp="1"/>
          </p:cNvSpPr>
          <p:nvPr>
            <p:ph type="sldNum" sz="quarter" idx="5"/>
          </p:nvPr>
        </p:nvSpPr>
        <p:spPr/>
        <p:txBody>
          <a:bodyPr/>
          <a:lstStyle/>
          <a:p>
            <a:fld id="{7819744D-5F3E-D64C-8B0C-BF09D57203EE}" type="slidenum">
              <a:rPr lang="en-US" smtClean="0"/>
              <a:t>2</a:t>
            </a:fld>
            <a:endParaRPr lang="en-US"/>
          </a:p>
        </p:txBody>
      </p:sp>
    </p:spTree>
    <p:extLst>
      <p:ext uri="{BB962C8B-B14F-4D97-AF65-F5344CB8AC3E}">
        <p14:creationId xmlns:p14="http://schemas.microsoft.com/office/powerpoint/2010/main" val="1194962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latin typeface="Calibri"/>
              </a:rPr>
              <a:t>Some of the specific projects they are pursuing to address their infrastructure challenges include a highway-rail grade separation, studying truck decarbonization as a way to reduce CO2 emissions around their ports, and developing a Center of Excellence, in a way becoming experts on the Build America Bureau’s and DOT offerings to fund and finance critical infrastructure projects.</a:t>
            </a:r>
          </a:p>
        </p:txBody>
      </p:sp>
      <p:sp>
        <p:nvSpPr>
          <p:cNvPr id="4" name="Slide Number Placeholder 3"/>
          <p:cNvSpPr>
            <a:spLocks noGrp="1"/>
          </p:cNvSpPr>
          <p:nvPr>
            <p:ph type="sldNum" sz="quarter" idx="5"/>
          </p:nvPr>
        </p:nvSpPr>
        <p:spPr/>
        <p:txBody>
          <a:bodyPr/>
          <a:lstStyle/>
          <a:p>
            <a:pPr defTabSz="1288785">
              <a:defRPr/>
            </a:pPr>
            <a:fld id="{AFD125A7-A42D-4DCB-AF1B-29C454C34B68}" type="slidenum">
              <a:rPr lang="en-US">
                <a:solidFill>
                  <a:prstClr val="black"/>
                </a:solidFill>
                <a:latin typeface="Calibri" panose="020F0502020204030204"/>
              </a:rPr>
              <a:pPr defTabSz="1288785">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7927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181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TIFIA is one of the Bureau’s original programs and offers financing to assist with project development. Pretty much any type of transportation project is eligible for TIFIA financing. Borrowers can be of many types, including local governments and special purpose authorities.</a:t>
            </a:r>
          </a:p>
        </p:txBody>
      </p:sp>
    </p:spTree>
    <p:extLst>
      <p:ext uri="{BB962C8B-B14F-4D97-AF65-F5344CB8AC3E}">
        <p14:creationId xmlns:p14="http://schemas.microsoft.com/office/powerpoint/2010/main" val="360165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TIFIA project financing does come with the same federal requirements as federal grant and funding programs, including NEPA, Buy America, and Davis-Bacon.</a:t>
            </a:r>
          </a:p>
        </p:txBody>
      </p:sp>
      <p:sp>
        <p:nvSpPr>
          <p:cNvPr id="4" name="Slide Number Placeholder 3"/>
          <p:cNvSpPr>
            <a:spLocks noGrp="1"/>
          </p:cNvSpPr>
          <p:nvPr>
            <p:ph type="sldNum" sz="quarter" idx="5"/>
          </p:nvPr>
        </p:nvSpPr>
        <p:spPr/>
        <p:txBody>
          <a:bodyPr/>
          <a:lstStyle/>
          <a:p>
            <a:pPr defTabSz="1288785">
              <a:defRPr/>
            </a:pPr>
            <a:fld id="{AFD125A7-A42D-4DCB-AF1B-29C454C34B68}" type="slidenum">
              <a:rPr lang="en-US">
                <a:solidFill>
                  <a:prstClr val="black"/>
                </a:solidFill>
                <a:latin typeface="Calibri" panose="020F0502020204030204"/>
              </a:rPr>
              <a:pPr defTabSz="1288785">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419984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TIFIA attractive is the favorable interest rate and repayment terms, allowing projects to be completed faster, and a lot of times cheaper, than traditional methods of project construction. We offer direct loans, loan guarantees, and lines of credit. The minimum project cost is typically $50 million, but is $15 million for ITS projects, and just $10 million for projects determined to be in a rural location. TIFIA can be combined with other federal funding and grant programs, so long as the total federal share on the project does not exceed 80%. Up to 49% of project costs can be financed with a TIFIA loan, and already completed, eligible activities can be included, which can help applicants reach that minimum project cost threshold. The borrower has to have an investment grade rating of at least triple B minus.</a:t>
            </a:r>
          </a:p>
        </p:txBody>
      </p:sp>
    </p:spTree>
    <p:extLst>
      <p:ext uri="{BB962C8B-B14F-4D97-AF65-F5344CB8AC3E}">
        <p14:creationId xmlns:p14="http://schemas.microsoft.com/office/powerpoint/2010/main" val="114924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regular projects receiving TIFIA financing would borrow at the treasury rate, rural projects receive financing at half the treasury rate. Last week, the treasury rate was 4.42%, so the rural rate was 2.21%. </a:t>
            </a:r>
          </a:p>
        </p:txBody>
      </p:sp>
      <p:sp>
        <p:nvSpPr>
          <p:cNvPr id="4" name="Slide Number Placeholder 3"/>
          <p:cNvSpPr>
            <a:spLocks noGrp="1"/>
          </p:cNvSpPr>
          <p:nvPr>
            <p:ph type="sldNum" sz="quarter" idx="5"/>
          </p:nvPr>
        </p:nvSpPr>
        <p:spPr/>
        <p:txBody>
          <a:bodyPr/>
          <a:lstStyle/>
          <a:p>
            <a:fld id="{7819744D-5F3E-D64C-8B0C-BF09D57203EE}" type="slidenum">
              <a:rPr lang="en-US" smtClean="0"/>
              <a:t>25</a:t>
            </a:fld>
            <a:endParaRPr lang="en-US"/>
          </a:p>
        </p:txBody>
      </p:sp>
    </p:spTree>
    <p:extLst>
      <p:ext uri="{BB962C8B-B14F-4D97-AF65-F5344CB8AC3E}">
        <p14:creationId xmlns:p14="http://schemas.microsoft.com/office/powerpoint/2010/main" val="768591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of a project financed through the TIFIA Rural Project Initiative. This loan for the City of Mt. Vernon, Washington recently closed, and they received the rural rate. This is for a multipurpose government facility that will include a library, community kitchen, parking, EV charging, a bus stop, and power generation.</a:t>
            </a:r>
          </a:p>
        </p:txBody>
      </p:sp>
      <p:sp>
        <p:nvSpPr>
          <p:cNvPr id="4" name="Slide Number Placeholder 3"/>
          <p:cNvSpPr>
            <a:spLocks noGrp="1"/>
          </p:cNvSpPr>
          <p:nvPr>
            <p:ph type="sldNum" sz="quarter" idx="5"/>
          </p:nvPr>
        </p:nvSpPr>
        <p:spPr/>
        <p:txBody>
          <a:bodyPr/>
          <a:lstStyle/>
          <a:p>
            <a:fld id="{7819744D-5F3E-D64C-8B0C-BF09D57203EE}" type="slidenum">
              <a:rPr lang="en-US" smtClean="0"/>
              <a:t>26</a:t>
            </a:fld>
            <a:endParaRPr lang="en-US"/>
          </a:p>
        </p:txBody>
      </p:sp>
    </p:spTree>
    <p:extLst>
      <p:ext uri="{BB962C8B-B14F-4D97-AF65-F5344CB8AC3E}">
        <p14:creationId xmlns:p14="http://schemas.microsoft.com/office/powerpoint/2010/main" val="354404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a:lnSpc>
                <a:spcPct val="105000"/>
              </a:lnSpc>
              <a:spcAft>
                <a:spcPts val="846"/>
              </a:spcAft>
            </a:pPr>
            <a:r>
              <a:rPr lang="en-US" sz="1300" dirty="0">
                <a:latin typeface="Calibri" panose="020F0502020204030204" pitchFamily="34" charset="0"/>
                <a:ea typeface="Calibri" panose="020F0502020204030204" pitchFamily="34" charset="0"/>
              </a:rPr>
              <a:t>We just recently closed our 3</a:t>
            </a:r>
            <a:r>
              <a:rPr lang="en-US" sz="1300" baseline="30000" dirty="0">
                <a:latin typeface="Calibri" panose="020F0502020204030204" pitchFamily="34" charset="0"/>
                <a:ea typeface="Calibri" panose="020F0502020204030204" pitchFamily="34" charset="0"/>
              </a:rPr>
              <a:t>rd</a:t>
            </a:r>
            <a:r>
              <a:rPr lang="en-US" sz="1300" dirty="0">
                <a:latin typeface="Calibri" panose="020F0502020204030204" pitchFamily="34" charset="0"/>
                <a:ea typeface="Calibri" panose="020F0502020204030204" pitchFamily="34" charset="0"/>
              </a:rPr>
              <a:t> loan with Oklahoma DOT. They have been using TIFIA RPI to advance a safety initiative of adding shoulders to miles of rural roadways. This is a priority for the state to save lives and prevent crashes, and by borrowing funding to construct the shoulders, they are able to make these improvements faster than waiting for traditional funding to become available piecemeal. </a:t>
            </a:r>
          </a:p>
          <a:p>
            <a:pPr marL="483306">
              <a:lnSpc>
                <a:spcPct val="105000"/>
              </a:lnSpc>
              <a:spcAft>
                <a:spcPts val="846"/>
              </a:spcAft>
            </a:pPr>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15424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2977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defTabSz="966612">
              <a:lnSpc>
                <a:spcPct val="120000"/>
              </a:lnSpc>
              <a:spcBef>
                <a:spcPts val="529"/>
              </a:spcBef>
              <a:defRPr/>
            </a:pPr>
            <a:r>
              <a:rPr lang="en-US" sz="1200" dirty="0">
                <a:solidFill>
                  <a:prstClr val="black"/>
                </a:solidFill>
                <a:latin typeface="+mn-lt"/>
              </a:rPr>
              <a:t>Last year, DOT Navigator was launched to help communities find grant opportunities and access technical assistance. The list at the bottom is just a sample of grant application resources available on the website, but there’s also information on how to navigate grants.gov to submit an application and an explanation of understanding federal match requirements.</a:t>
            </a:r>
          </a:p>
          <a:p>
            <a:pPr marL="483306" lvl="1" defTabSz="966612">
              <a:lnSpc>
                <a:spcPct val="120000"/>
              </a:lnSpc>
              <a:spcBef>
                <a:spcPts val="529"/>
              </a:spcBef>
              <a:defRPr/>
            </a:pPr>
            <a:endParaRPr lang="en-US" sz="1200" dirty="0">
              <a:solidFill>
                <a:prstClr val="black"/>
              </a:solidFill>
              <a:latin typeface="+mn-lt"/>
            </a:endParaRPr>
          </a:p>
        </p:txBody>
      </p:sp>
      <p:sp>
        <p:nvSpPr>
          <p:cNvPr id="4" name="Slide Number Placeholder 3"/>
          <p:cNvSpPr>
            <a:spLocks noGrp="1"/>
          </p:cNvSpPr>
          <p:nvPr>
            <p:ph type="sldNum" sz="quarter" idx="5"/>
          </p:nvPr>
        </p:nvSpPr>
        <p:spPr/>
        <p:txBody>
          <a:bodyPr/>
          <a:lstStyle/>
          <a:p>
            <a:fld id="{7819744D-5F3E-D64C-8B0C-BF09D57203EE}" type="slidenum">
              <a:rPr lang="en-US" smtClean="0"/>
              <a:t>29</a:t>
            </a:fld>
            <a:endParaRPr lang="en-US"/>
          </a:p>
        </p:txBody>
      </p:sp>
    </p:spTree>
    <p:extLst>
      <p:ext uri="{BB962C8B-B14F-4D97-AF65-F5344CB8AC3E}">
        <p14:creationId xmlns:p14="http://schemas.microsoft.com/office/powerpoint/2010/main" val="171338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 America Bureau was started under the Obama administration to increase infrastructure investment to increase partnerships with the states and private sector, and to put existing federal credit programs to greater use. Our office has been around 8 years, focused on extending lending for primarily large-scale transportation projects. Until recently, Bureau staff supported only our project development and credit programs, working with entities interested in pursuing our financing programs for their projects. The Bipartisan Infrastructure Law gave the Bureau a couple of new grant programs to manage, and so we have expanded to include a Technical Assistance arm.</a:t>
            </a:r>
          </a:p>
        </p:txBody>
      </p:sp>
      <p:sp>
        <p:nvSpPr>
          <p:cNvPr id="4" name="Slide Number Placeholder 3"/>
          <p:cNvSpPr>
            <a:spLocks noGrp="1"/>
          </p:cNvSpPr>
          <p:nvPr>
            <p:ph type="sldNum" sz="quarter" idx="5"/>
          </p:nvPr>
        </p:nvSpPr>
        <p:spPr/>
        <p:txBody>
          <a:bodyPr/>
          <a:lstStyle/>
          <a:p>
            <a:fld id="{7819744D-5F3E-D64C-8B0C-BF09D57203EE}" type="slidenum">
              <a:rPr lang="en-US" smtClean="0"/>
              <a:t>3</a:t>
            </a:fld>
            <a:endParaRPr lang="en-US"/>
          </a:p>
        </p:txBody>
      </p:sp>
    </p:spTree>
    <p:extLst>
      <p:ext uri="{BB962C8B-B14F-4D97-AF65-F5344CB8AC3E}">
        <p14:creationId xmlns:p14="http://schemas.microsoft.com/office/powerpoint/2010/main" val="2827470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DOT Navigator has a nice search feature that allows you to filter resources by stakeholder type- a local government, transit agency, etc., the type of resource you’re interested in- available grants, direct support, webinars, and the transportation mode type. Non-profits’ offerings are also included in the available resources.</a:t>
            </a:r>
          </a:p>
          <a:p>
            <a:endParaRPr lang="en-US" dirty="0"/>
          </a:p>
        </p:txBody>
      </p:sp>
      <p:sp>
        <p:nvSpPr>
          <p:cNvPr id="4" name="Slide Number Placeholder 3"/>
          <p:cNvSpPr>
            <a:spLocks noGrp="1"/>
          </p:cNvSpPr>
          <p:nvPr>
            <p:ph type="sldNum" sz="quarter" idx="5"/>
          </p:nvPr>
        </p:nvSpPr>
        <p:spPr/>
        <p:txBody>
          <a:bodyPr/>
          <a:lstStyle/>
          <a:p>
            <a:fld id="{7819744D-5F3E-D64C-8B0C-BF09D57203EE}" type="slidenum">
              <a:rPr lang="en-US" smtClean="0"/>
              <a:t>30</a:t>
            </a:fld>
            <a:endParaRPr lang="en-US"/>
          </a:p>
        </p:txBody>
      </p:sp>
    </p:spTree>
    <p:extLst>
      <p:ext uri="{BB962C8B-B14F-4D97-AF65-F5344CB8AC3E}">
        <p14:creationId xmlns:p14="http://schemas.microsoft.com/office/powerpoint/2010/main" val="104326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put lots of information on the Navigator to help communities develop strong grant applications, including resources that help you find information required by a lot of grant programs, like is this project in a disadvantaged community or in an area of persistent poverty, and what is a cost benefit analysis and how do I complete one.</a:t>
            </a:r>
          </a:p>
        </p:txBody>
      </p:sp>
      <p:sp>
        <p:nvSpPr>
          <p:cNvPr id="4" name="Slide Number Placeholder 3"/>
          <p:cNvSpPr>
            <a:spLocks noGrp="1"/>
          </p:cNvSpPr>
          <p:nvPr>
            <p:ph type="sldNum" sz="quarter" idx="5"/>
          </p:nvPr>
        </p:nvSpPr>
        <p:spPr/>
        <p:txBody>
          <a:bodyPr/>
          <a:lstStyle/>
          <a:p>
            <a:fld id="{7819744D-5F3E-D64C-8B0C-BF09D57203EE}" type="slidenum">
              <a:rPr lang="en-US" smtClean="0"/>
              <a:t>31</a:t>
            </a:fld>
            <a:endParaRPr lang="en-US"/>
          </a:p>
        </p:txBody>
      </p:sp>
    </p:spTree>
    <p:extLst>
      <p:ext uri="{BB962C8B-B14F-4D97-AF65-F5344CB8AC3E}">
        <p14:creationId xmlns:p14="http://schemas.microsoft.com/office/powerpoint/2010/main" val="1706441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defTabSz="1288785">
              <a:defRPr/>
            </a:pPr>
            <a:fld id="{AFD125A7-A42D-4DCB-AF1B-29C454C34B68}" type="slidenum">
              <a:rPr lang="en-US">
                <a:solidFill>
                  <a:prstClr val="black"/>
                </a:solidFill>
                <a:latin typeface="Calibri" panose="020F0502020204030204"/>
              </a:rPr>
              <a:pPr defTabSz="1288785">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226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current grant programs, and I will talk about Rural and Tribal Assistance and Regional Infrastructure Accelerators in a second. Sharece will discuss Thriving Communities during her presentation. I think that these 3 programs are the most relevant to this audience. The 4</a:t>
            </a:r>
            <a:r>
              <a:rPr lang="en-US" baseline="30000" dirty="0"/>
              <a:t>th</a:t>
            </a:r>
            <a:r>
              <a:rPr lang="en-US" dirty="0"/>
              <a:t> program here, Innovative Finance and Asset Concessions, is for communities that are likely to pursue our credit and financing offerings and have, or think they may have, one or more underutilized assets, such as a surface parking lot, that they are interested in marketing to or partnering with a private developer to create a better use, like a parking structure with municipal offices and a transit station. The program offers 2 types of grants: 1. advancing a program of existing assets- an asset inventory, if you will, and 2. studies and analyses of a specific asset for public-private delivery. The first NOFO for this program was for $57.72 million, which was 3 years of funding. That NOFO was released earlier this spring and we are currently reviewing applications. The next NOFO for the program should come out around next spring.</a:t>
            </a:r>
          </a:p>
        </p:txBody>
      </p:sp>
      <p:sp>
        <p:nvSpPr>
          <p:cNvPr id="4" name="Slide Number Placeholder 3"/>
          <p:cNvSpPr>
            <a:spLocks noGrp="1"/>
          </p:cNvSpPr>
          <p:nvPr>
            <p:ph type="sldNum" sz="quarter" idx="5"/>
          </p:nvPr>
        </p:nvSpPr>
        <p:spPr/>
        <p:txBody>
          <a:bodyPr/>
          <a:lstStyle/>
          <a:p>
            <a:pPr marL="0" marR="0" lvl="0" indent="0" algn="r" defTabSz="1288785"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88785"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741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AFD125A7-A42D-4DCB-AF1B-29C454C34B68}" type="slidenum">
              <a:rPr lang="en-US">
                <a:solidFill>
                  <a:prstClr val="black"/>
                </a:solidFill>
                <a:latin typeface="Calibri" panose="020F0502020204030204"/>
              </a:rPr>
              <a:pPr defTabSz="96661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182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rgbClr val="000000"/>
                </a:solidFill>
                <a:latin typeface="Calibri" panose="020F0502020204030204"/>
                <a:ea typeface="Calibri" panose="020F0502020204030204" pitchFamily="34" charset="0"/>
                <a:cs typeface="Times New Roman" panose="02020603050405020304" pitchFamily="18" charset="0"/>
              </a:rPr>
              <a:t>The Rural and Tribal Assistance Pilot Program is one of the newish Bipartisan Infrastructure Law grant programs. The BIL language stated that $10 million of funding would be available over five years to advance infrastructure projects in rural and tribal communities. Funding increases with each year, with 2026 offering $2.4 million in grants.</a:t>
            </a:r>
          </a:p>
          <a:p>
            <a:pPr defTabSz="966612">
              <a:defRPr/>
            </a:pPr>
            <a:r>
              <a:rPr lang="en-US" sz="1200" dirty="0">
                <a:solidFill>
                  <a:srgbClr val="000000"/>
                </a:solidFill>
                <a:latin typeface="Calibri" panose="020F0502020204030204"/>
                <a:ea typeface="Calibri" panose="020F0502020204030204" pitchFamily="34" charset="0"/>
                <a:cs typeface="Times New Roman" panose="02020603050405020304" pitchFamily="18" charset="0"/>
              </a:rPr>
              <a:t>Our first NOFO came out last year and offered 2022 and 2023 funding together. This year, we unexpectedly received an additional $25 million through the FY24 budget, and so when the next NOFO is released in the next couple of months, we’ll have $27 million to award.</a:t>
            </a:r>
          </a:p>
          <a:p>
            <a:pPr defTabSz="966612">
              <a:defRPr/>
            </a:pPr>
            <a:r>
              <a:rPr lang="en-US" sz="1200" dirty="0">
                <a:solidFill>
                  <a:srgbClr val="000000"/>
                </a:solidFill>
                <a:latin typeface="Calibri" panose="020F0502020204030204"/>
                <a:ea typeface="Calibri" panose="020F0502020204030204" pitchFamily="34" charset="0"/>
                <a:cs typeface="Times New Roman" panose="02020603050405020304" pitchFamily="18" charset="0"/>
              </a:rPr>
              <a:t>We set aside funding for tribes during the first round and expect to again, to ensure tribal projects are adequately represented amongst the projects awarded.</a:t>
            </a:r>
          </a:p>
          <a:p>
            <a:pPr defTabSz="966612">
              <a:defRPr/>
            </a:pPr>
            <a:r>
              <a:rPr lang="en-US" sz="1200" dirty="0">
                <a:solidFill>
                  <a:srgbClr val="000000"/>
                </a:solidFill>
                <a:latin typeface="Calibri" panose="020F0502020204030204"/>
                <a:ea typeface="Calibri" panose="020F0502020204030204" pitchFamily="34" charset="0"/>
                <a:cs typeface="Times New Roman" panose="02020603050405020304" pitchFamily="18" charset="0"/>
              </a:rPr>
              <a:t>There is no local funding match required to participate in this program. </a:t>
            </a:r>
          </a:p>
        </p:txBody>
      </p:sp>
      <p:sp>
        <p:nvSpPr>
          <p:cNvPr id="4" name="Slide Number Placeholder 3"/>
          <p:cNvSpPr>
            <a:spLocks noGrp="1"/>
          </p:cNvSpPr>
          <p:nvPr>
            <p:ph type="sldNum" sz="quarter" idx="5"/>
          </p:nvPr>
        </p:nvSpPr>
        <p:spPr/>
        <p:txBody>
          <a:bodyPr/>
          <a:lstStyle/>
          <a:p>
            <a:fld id="{7819744D-5F3E-D64C-8B0C-BF09D57203EE}" type="slidenum">
              <a:rPr lang="en-US" smtClean="0"/>
              <a:t>6</a:t>
            </a:fld>
            <a:endParaRPr lang="en-US"/>
          </a:p>
        </p:txBody>
      </p:sp>
    </p:spTree>
    <p:extLst>
      <p:ext uri="{BB962C8B-B14F-4D97-AF65-F5344CB8AC3E}">
        <p14:creationId xmlns:p14="http://schemas.microsoft.com/office/powerpoint/2010/main" val="124955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prstClr val="black"/>
                </a:solidFill>
                <a:latin typeface="Calibri" panose="020F0502020204030204"/>
              </a:rPr>
              <a:t>This program aims to assist rural and tribal communities with advancing transportation infrastructure projects by funding design phase activities to better position these projects in pursuing other funding or financing programs for construction. The grants can be used to hire staff or retain technical, legal, or financial advisors and consultants. </a:t>
            </a:r>
          </a:p>
          <a:p>
            <a:pPr defTabSz="966612">
              <a:defRPr/>
            </a:pPr>
            <a:r>
              <a:rPr lang="en-US" sz="1200" dirty="0">
                <a:solidFill>
                  <a:prstClr val="black"/>
                </a:solidFill>
                <a:latin typeface="Calibri" panose="020F0502020204030204"/>
              </a:rPr>
              <a:t>These lists show suitable tasks for this grant program.</a:t>
            </a:r>
          </a:p>
          <a:p>
            <a:endParaRPr lang="en-US" dirty="0"/>
          </a:p>
        </p:txBody>
      </p:sp>
      <p:sp>
        <p:nvSpPr>
          <p:cNvPr id="4" name="Slide Number Placeholder 3"/>
          <p:cNvSpPr>
            <a:spLocks noGrp="1"/>
          </p:cNvSpPr>
          <p:nvPr>
            <p:ph type="sldNum" sz="quarter" idx="5"/>
          </p:nvPr>
        </p:nvSpPr>
        <p:spPr/>
        <p:txBody>
          <a:bodyPr/>
          <a:lstStyle/>
          <a:p>
            <a:fld id="{7819744D-5F3E-D64C-8B0C-BF09D57203EE}" type="slidenum">
              <a:rPr lang="en-US" smtClean="0"/>
              <a:t>7</a:t>
            </a:fld>
            <a:endParaRPr lang="en-US"/>
          </a:p>
        </p:txBody>
      </p:sp>
    </p:spTree>
    <p:extLst>
      <p:ext uri="{BB962C8B-B14F-4D97-AF65-F5344CB8AC3E}">
        <p14:creationId xmlns:p14="http://schemas.microsoft.com/office/powerpoint/2010/main" val="3162682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eligible to receive an award from this Program, applicants must be considered an eligible entity with an eligible project. The left column shows the list of eligible applicant types. For local government or state applicants, the location of the project must be a location that is deemed rural, meaning the location is not in a census designated urban area, or if it is, that urban area must have a population of 150,000 or less.</a:t>
            </a:r>
          </a:p>
          <a:p>
            <a:r>
              <a:rPr lang="en-US" dirty="0"/>
              <a:t>The project the applicant is applying with must be reasonably expected to be eligible for one of the funding programs in the right column. This does not mean they have to apply to one of these programs, just that their project would be eligible. That determines the eligibility for the Rural and Tribal Assistance Program. </a:t>
            </a:r>
          </a:p>
        </p:txBody>
      </p:sp>
      <p:sp>
        <p:nvSpPr>
          <p:cNvPr id="4" name="Slide Number Placeholder 3"/>
          <p:cNvSpPr>
            <a:spLocks noGrp="1"/>
          </p:cNvSpPr>
          <p:nvPr>
            <p:ph type="sldNum" sz="quarter" idx="5"/>
          </p:nvPr>
        </p:nvSpPr>
        <p:spPr/>
        <p:txBody>
          <a:bodyPr/>
          <a:lstStyle/>
          <a:p>
            <a:fld id="{7819744D-5F3E-D64C-8B0C-BF09D57203EE}" type="slidenum">
              <a:rPr lang="en-US" smtClean="0"/>
              <a:t>8</a:t>
            </a:fld>
            <a:endParaRPr lang="en-US"/>
          </a:p>
        </p:txBody>
      </p:sp>
    </p:spTree>
    <p:extLst>
      <p:ext uri="{BB962C8B-B14F-4D97-AF65-F5344CB8AC3E}">
        <p14:creationId xmlns:p14="http://schemas.microsoft.com/office/powerpoint/2010/main" val="282885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at the right shows the types of entities that are considered either a local government or a political subdivision.</a:t>
            </a:r>
          </a:p>
          <a:p>
            <a:endParaRPr lang="en-US" dirty="0"/>
          </a:p>
        </p:txBody>
      </p:sp>
    </p:spTree>
    <p:extLst>
      <p:ext uri="{BB962C8B-B14F-4D97-AF65-F5344CB8AC3E}">
        <p14:creationId xmlns:p14="http://schemas.microsoft.com/office/powerpoint/2010/main" val="306961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3.jp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5" y="6440246"/>
            <a:ext cx="833516" cy="365125"/>
          </a:xfrm>
          <a:prstGeom prst="rect">
            <a:avLst/>
          </a:prstGeom>
        </p:spPr>
        <p:txBody>
          <a:bodyPr anchor="ctr" anchorCtr="1"/>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90000"/>
              </a:lnSpc>
              <a:spcBef>
                <a:spcPts val="0"/>
              </a:spcBef>
              <a:spcAft>
                <a:spcPts val="0"/>
              </a:spcAft>
              <a:buClrTx/>
              <a:buSzTx/>
              <a:buFontTx/>
              <a:buNone/>
              <a:tabLst/>
              <a:defRPr/>
            </a:pPr>
            <a:fld id="{36EAB187-7E39-1E4B-8767-A47ADC6C83D2}"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9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Placeholder 1">
            <a:extLst>
              <a:ext uri="{FF2B5EF4-FFF2-40B4-BE49-F238E27FC236}">
                <a16:creationId xmlns:a16="http://schemas.microsoft.com/office/drawing/2014/main" id="{679B4517-7905-45CB-A3EB-17C4DBA1A67E}"/>
              </a:ext>
            </a:extLst>
          </p:cNvPr>
          <p:cNvSpPr>
            <a:spLocks noGrp="1"/>
          </p:cNvSpPr>
          <p:nvPr>
            <p:ph type="title"/>
          </p:nvPr>
        </p:nvSpPr>
        <p:spPr>
          <a:xfrm>
            <a:off x="609447" y="365760"/>
            <a:ext cx="10969942" cy="548640"/>
          </a:xfrm>
          <a:prstGeom prst="rect">
            <a:avLst/>
          </a:prstGeom>
        </p:spPr>
        <p:txBody>
          <a:bodyPr vert="horz" lIns="91440" tIns="45720" rIns="91440" bIns="45720" rtlCol="0" anchor="ctr">
            <a:normAutofit/>
          </a:bodyPr>
          <a:lstStyle>
            <a:lvl1pPr>
              <a:defRPr/>
            </a:lvl1pPr>
          </a:lstStyle>
          <a:p>
            <a:r>
              <a:rPr lang="en-US"/>
              <a:t>Click to edit Master title style</a:t>
            </a:r>
          </a:p>
        </p:txBody>
      </p:sp>
      <p:sp>
        <p:nvSpPr>
          <p:cNvPr id="8" name="Content Placeholder 7">
            <a:extLst>
              <a:ext uri="{FF2B5EF4-FFF2-40B4-BE49-F238E27FC236}">
                <a16:creationId xmlns:a16="http://schemas.microsoft.com/office/drawing/2014/main" id="{255C8FEA-A2DF-4142-A35D-B160F5B4C602}"/>
              </a:ext>
            </a:extLst>
          </p:cNvPr>
          <p:cNvSpPr>
            <a:spLocks noGrp="1"/>
          </p:cNvSpPr>
          <p:nvPr>
            <p:ph sz="quarter" idx="10"/>
          </p:nvPr>
        </p:nvSpPr>
        <p:spPr>
          <a:xfrm>
            <a:off x="609441" y="1096962"/>
            <a:ext cx="10969943" cy="5029200"/>
          </a:xfrm>
        </p:spPr>
        <p:txBody>
          <a:bodyPr/>
          <a:lstStyle>
            <a:lvl3pPr marL="914126" indent="-274238">
              <a:spcBef>
                <a:spcPts val="6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309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 dark bg">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E2A0FE-828D-3240-B2C2-A05E9565DAD1}"/>
              </a:ext>
            </a:extLst>
          </p:cNvPr>
          <p:cNvSpPr/>
          <p:nvPr userDrawn="1"/>
        </p:nvSpPr>
        <p:spPr>
          <a:xfrm>
            <a:off x="0" y="157815"/>
            <a:ext cx="12188825" cy="6135410"/>
          </a:xfrm>
          <a:prstGeom prst="rect">
            <a:avLst/>
          </a:prstGeom>
          <a:solidFill>
            <a:srgbClr val="044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4DDBF492-7A86-F54C-954F-2E8052E5D355}"/>
              </a:ext>
            </a:extLst>
          </p:cNvPr>
          <p:cNvSpPr/>
          <p:nvPr userDrawn="1"/>
        </p:nvSpPr>
        <p:spPr>
          <a:xfrm>
            <a:off x="0" y="4013201"/>
            <a:ext cx="12188825" cy="2280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p:cNvSpPr>
            <a:spLocks noGrp="1"/>
          </p:cNvSpPr>
          <p:nvPr>
            <p:ph type="title"/>
          </p:nvPr>
        </p:nvSpPr>
        <p:spPr>
          <a:xfrm>
            <a:off x="962833" y="1282710"/>
            <a:ext cx="10360501" cy="1362075"/>
          </a:xfrm>
          <a:prstGeom prst="rect">
            <a:avLst/>
          </a:prstGeom>
        </p:spPr>
        <p:txBody>
          <a:bodyPr anchor="t"/>
          <a:lstStyle>
            <a:lvl1pPr algn="l">
              <a:defRPr sz="5398" b="1" cap="all">
                <a:solidFill>
                  <a:schemeClr val="bg1"/>
                </a:solidFill>
                <a:effectLst/>
              </a:defRPr>
            </a:lvl1pPr>
          </a:lstStyle>
          <a:p>
            <a:r>
              <a:rPr lang="en-US"/>
              <a:t>Click to edit Master title style</a:t>
            </a:r>
          </a:p>
        </p:txBody>
      </p:sp>
      <p:sp>
        <p:nvSpPr>
          <p:cNvPr id="3" name="Text Placeholder 2"/>
          <p:cNvSpPr>
            <a:spLocks noGrp="1"/>
          </p:cNvSpPr>
          <p:nvPr>
            <p:ph type="body" idx="1"/>
          </p:nvPr>
        </p:nvSpPr>
        <p:spPr>
          <a:xfrm>
            <a:off x="962833" y="4291014"/>
            <a:ext cx="10360501" cy="1500187"/>
          </a:xfrm>
        </p:spPr>
        <p:txBody>
          <a:bodyPr anchor="t">
            <a:normAutofit/>
          </a:bodyPr>
          <a:lstStyle>
            <a:lvl1pPr marL="0" indent="0">
              <a:buNone/>
              <a:defRPr sz="2999">
                <a:solidFill>
                  <a:schemeClr val="tx1"/>
                </a:solidFill>
              </a:defRPr>
            </a:lvl1pPr>
            <a:lvl2pPr marL="457041" indent="0">
              <a:buNone/>
              <a:defRPr sz="1799">
                <a:solidFill>
                  <a:schemeClr val="tx1">
                    <a:tint val="75000"/>
                  </a:schemeClr>
                </a:solidFill>
              </a:defRPr>
            </a:lvl2pPr>
            <a:lvl3pPr marL="914080" indent="0">
              <a:buNone/>
              <a:defRPr sz="1600">
                <a:solidFill>
                  <a:schemeClr val="tx1">
                    <a:tint val="75000"/>
                  </a:schemeClr>
                </a:solidFill>
              </a:defRPr>
            </a:lvl3pPr>
            <a:lvl4pPr marL="1371121" indent="0">
              <a:buNone/>
              <a:defRPr sz="1400">
                <a:solidFill>
                  <a:schemeClr val="tx1">
                    <a:tint val="75000"/>
                  </a:schemeClr>
                </a:solidFill>
              </a:defRPr>
            </a:lvl4pPr>
            <a:lvl5pPr marL="1828160" indent="0">
              <a:buNone/>
              <a:defRPr sz="1400">
                <a:solidFill>
                  <a:schemeClr val="tx1">
                    <a:tint val="75000"/>
                  </a:schemeClr>
                </a:solidFill>
              </a:defRPr>
            </a:lvl5pPr>
            <a:lvl6pPr marL="2285200" indent="0">
              <a:buNone/>
              <a:defRPr sz="1400">
                <a:solidFill>
                  <a:schemeClr val="tx1">
                    <a:tint val="75000"/>
                  </a:schemeClr>
                </a:solidFill>
              </a:defRPr>
            </a:lvl6pPr>
            <a:lvl7pPr marL="2742239" indent="0">
              <a:buNone/>
              <a:defRPr sz="1400">
                <a:solidFill>
                  <a:schemeClr val="tx1">
                    <a:tint val="75000"/>
                  </a:schemeClr>
                </a:solidFill>
              </a:defRPr>
            </a:lvl7pPr>
            <a:lvl8pPr marL="3199280" indent="0">
              <a:buNone/>
              <a:defRPr sz="1400">
                <a:solidFill>
                  <a:schemeClr val="tx1">
                    <a:tint val="75000"/>
                  </a:schemeClr>
                </a:solidFill>
              </a:defRPr>
            </a:lvl8pPr>
            <a:lvl9pPr marL="365632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265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518921"/>
            <a:ext cx="5383398" cy="4084316"/>
          </a:xfrm>
        </p:spPr>
        <p:txBody>
          <a:bodyPr/>
          <a:lstStyle>
            <a:lvl1pPr>
              <a:defRPr sz="2399" b="1">
                <a:solidFill>
                  <a:schemeClr val="tx1"/>
                </a:solidFill>
              </a:defRPr>
            </a:lvl1pPr>
            <a:lvl2pPr>
              <a:defRPr sz="1999">
                <a:solidFill>
                  <a:schemeClr val="tx1"/>
                </a:solidFill>
              </a:defRPr>
            </a:lvl2pPr>
            <a:lvl3pPr>
              <a:defRPr sz="17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518921"/>
            <a:ext cx="5383398" cy="4084316"/>
          </a:xfrm>
        </p:spPr>
        <p:txBody>
          <a:bodyPr/>
          <a:lstStyle>
            <a:lvl1pPr marL="0" indent="0">
              <a:buNone/>
              <a:defRPr sz="2399" b="1">
                <a:solidFill>
                  <a:schemeClr val="tx1"/>
                </a:solidFill>
              </a:defRPr>
            </a:lvl1pPr>
            <a:lvl2pPr>
              <a:defRPr sz="1999">
                <a:solidFill>
                  <a:schemeClr val="tx1"/>
                </a:solidFill>
              </a:defRPr>
            </a:lvl2pPr>
            <a:lvl3pPr>
              <a:defRPr sz="17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EF05A058-BEBB-C745-A90D-18FA8DA02B04}"/>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6" name="Title 1">
            <a:extLst>
              <a:ext uri="{FF2B5EF4-FFF2-40B4-BE49-F238E27FC236}">
                <a16:creationId xmlns:a16="http://schemas.microsoft.com/office/drawing/2014/main" id="{E797B93F-028E-0748-9DCF-D3F1F1240C26}"/>
              </a:ext>
            </a:extLst>
          </p:cNvPr>
          <p:cNvSpPr>
            <a:spLocks noGrp="1"/>
          </p:cNvSpPr>
          <p:nvPr>
            <p:ph type="title"/>
          </p:nvPr>
        </p:nvSpPr>
        <p:spPr>
          <a:xfrm>
            <a:off x="609447" y="165100"/>
            <a:ext cx="10969942" cy="1064260"/>
          </a:xfrm>
          <a:prstGeom prst="rect">
            <a:avLst/>
          </a:prstGeo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96334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with sub titl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943101"/>
            <a:ext cx="5421488" cy="3837937"/>
          </a:xfrm>
        </p:spPr>
        <p:txBody>
          <a:bodyPr/>
          <a:lstStyle>
            <a:lvl1pPr marL="342797" indent="-342797">
              <a:buFont typeface="Arial" panose="020B0604020202020204" pitchFamily="34" charset="0"/>
              <a:buChar char="•"/>
              <a:defRPr sz="2199" b="0">
                <a:solidFill>
                  <a:schemeClr val="tx1"/>
                </a:solidFill>
              </a:defRPr>
            </a:lvl1pPr>
            <a:lvl2pPr>
              <a:defRPr sz="1999">
                <a:solidFill>
                  <a:schemeClr val="tx1"/>
                </a:solidFill>
              </a:defRPr>
            </a:lvl2pPr>
            <a:lvl3pPr>
              <a:defRPr sz="17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43101"/>
            <a:ext cx="5421488" cy="3837937"/>
          </a:xfrm>
        </p:spPr>
        <p:txBody>
          <a:bodyPr/>
          <a:lstStyle>
            <a:lvl1pPr marL="342797" indent="-342797">
              <a:buFont typeface="Arial" panose="020B0604020202020204" pitchFamily="34" charset="0"/>
              <a:buChar char="•"/>
              <a:defRPr sz="2199" b="0">
                <a:solidFill>
                  <a:schemeClr val="tx1"/>
                </a:solidFill>
              </a:defRPr>
            </a:lvl1pPr>
            <a:lvl2pPr>
              <a:defRPr sz="1999">
                <a:solidFill>
                  <a:schemeClr val="tx1"/>
                </a:solidFill>
              </a:defRPr>
            </a:lvl2pPr>
            <a:lvl3pPr>
              <a:defRPr sz="17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1A3FAA9-3F22-464A-ACF8-373AF41D2277}"/>
              </a:ext>
            </a:extLst>
          </p:cNvPr>
          <p:cNvSpPr>
            <a:spLocks noGrp="1"/>
          </p:cNvSpPr>
          <p:nvPr>
            <p:ph type="body" sz="quarter" idx="10"/>
          </p:nvPr>
        </p:nvSpPr>
        <p:spPr>
          <a:xfrm>
            <a:off x="609441" y="1485899"/>
            <a:ext cx="5421488" cy="622301"/>
          </a:xfrm>
        </p:spPr>
        <p:txBody>
          <a:bodyPr/>
          <a:lstStyle>
            <a:lvl1pPr marL="0" indent="0">
              <a:buNone/>
              <a:defRPr b="1">
                <a:solidFill>
                  <a:schemeClr val="tx1"/>
                </a:solidFill>
              </a:defRPr>
            </a:lvl1pPr>
          </a:lstStyle>
          <a:p>
            <a:pPr lvl="0"/>
            <a:r>
              <a:rPr lang="en-US" dirty="0"/>
              <a:t>Edit Master text styles</a:t>
            </a:r>
          </a:p>
        </p:txBody>
      </p:sp>
      <p:sp>
        <p:nvSpPr>
          <p:cNvPr id="8" name="Text Placeholder 5">
            <a:extLst>
              <a:ext uri="{FF2B5EF4-FFF2-40B4-BE49-F238E27FC236}">
                <a16:creationId xmlns:a16="http://schemas.microsoft.com/office/drawing/2014/main" id="{DB9EE87C-A32A-AF4B-B006-37CF59CC7A6D}"/>
              </a:ext>
            </a:extLst>
          </p:cNvPr>
          <p:cNvSpPr>
            <a:spLocks noGrp="1"/>
          </p:cNvSpPr>
          <p:nvPr>
            <p:ph type="body" sz="quarter" idx="11"/>
          </p:nvPr>
        </p:nvSpPr>
        <p:spPr>
          <a:xfrm>
            <a:off x="6195986" y="1485899"/>
            <a:ext cx="5421488" cy="622301"/>
          </a:xfrm>
        </p:spPr>
        <p:txBody>
          <a:bodyPr/>
          <a:lstStyle>
            <a:lvl1pPr marL="0" indent="0">
              <a:buNone/>
              <a:defRPr b="1">
                <a:solidFill>
                  <a:schemeClr val="tx1"/>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4F0DCCA2-DBCF-7842-A9F1-EFE107838389}"/>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10" name="Title 1">
            <a:extLst>
              <a:ext uri="{FF2B5EF4-FFF2-40B4-BE49-F238E27FC236}">
                <a16:creationId xmlns:a16="http://schemas.microsoft.com/office/drawing/2014/main" id="{D427BBE0-898C-224B-A379-E8EC945E7EDF}"/>
              </a:ext>
            </a:extLst>
          </p:cNvPr>
          <p:cNvSpPr>
            <a:spLocks noGrp="1"/>
          </p:cNvSpPr>
          <p:nvPr>
            <p:ph type="title"/>
          </p:nvPr>
        </p:nvSpPr>
        <p:spPr>
          <a:xfrm>
            <a:off x="609447" y="165100"/>
            <a:ext cx="10969942" cy="1064260"/>
          </a:xfrm>
          <a:prstGeom prst="rect">
            <a:avLst/>
          </a:prstGeo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44520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will lowered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7" y="1077274"/>
            <a:ext cx="10969942" cy="548640"/>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09441" y="1727200"/>
            <a:ext cx="5383398" cy="3876037"/>
          </a:xfrm>
        </p:spPr>
        <p:txBody>
          <a:bodyPr/>
          <a:lstStyle>
            <a:lvl1pPr>
              <a:defRPr sz="2799">
                <a:solidFill>
                  <a:schemeClr val="tx1"/>
                </a:solidFill>
              </a:defRPr>
            </a:lvl1pPr>
            <a:lvl2pPr>
              <a:defRPr sz="2399">
                <a:solidFill>
                  <a:schemeClr val="tx1"/>
                </a:solidFill>
              </a:defRPr>
            </a:lvl2pPr>
            <a:lvl3pPr>
              <a:defRPr sz="19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077275"/>
            <a:ext cx="5383398" cy="4525963"/>
          </a:xfrm>
        </p:spPr>
        <p:txBody>
          <a:bodyPr/>
          <a:lstStyle>
            <a:lvl1pPr>
              <a:defRPr sz="2799">
                <a:solidFill>
                  <a:schemeClr val="tx1"/>
                </a:solidFill>
              </a:defRPr>
            </a:lvl1pPr>
            <a:lvl2pPr>
              <a:defRPr sz="2399">
                <a:solidFill>
                  <a:schemeClr val="tx1"/>
                </a:solidFill>
              </a:defRPr>
            </a:lvl2pPr>
            <a:lvl3pPr>
              <a:defRPr sz="1999">
                <a:solidFill>
                  <a:schemeClr val="tx1"/>
                </a:solidFill>
              </a:defRPr>
            </a:lvl3pPr>
            <a:lvl4pP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12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C6407DC-C3BB-F54B-96D2-66F6639CE1A5}"/>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4" name="Title 1">
            <a:extLst>
              <a:ext uri="{FF2B5EF4-FFF2-40B4-BE49-F238E27FC236}">
                <a16:creationId xmlns:a16="http://schemas.microsoft.com/office/drawing/2014/main" id="{11B3AB69-512B-5140-AC2E-A9035B63CE4C}"/>
              </a:ext>
            </a:extLst>
          </p:cNvPr>
          <p:cNvSpPr>
            <a:spLocks noGrp="1"/>
          </p:cNvSpPr>
          <p:nvPr>
            <p:ph type="title"/>
          </p:nvPr>
        </p:nvSpPr>
        <p:spPr>
          <a:xfrm>
            <a:off x="609447" y="165100"/>
            <a:ext cx="10969942" cy="1064260"/>
          </a:xfrm>
          <a:prstGeom prst="rect">
            <a:avLst/>
          </a:prstGeo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01901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481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with full image - Black text on 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1C934EB-EE90-A24F-94A5-F2DCD655ED64}"/>
              </a:ext>
            </a:extLst>
          </p:cNvPr>
          <p:cNvSpPr>
            <a:spLocks noGrp="1"/>
          </p:cNvSpPr>
          <p:nvPr>
            <p:ph type="pic" sz="quarter" idx="10"/>
          </p:nvPr>
        </p:nvSpPr>
        <p:spPr>
          <a:xfrm>
            <a:off x="0" y="1227138"/>
            <a:ext cx="12188825" cy="5186362"/>
          </a:xfrm>
        </p:spPr>
        <p:txBody>
          <a:bodyPr/>
          <a:lstStyle/>
          <a:p>
            <a:endParaRPr lang="en-US" dirty="0"/>
          </a:p>
        </p:txBody>
      </p:sp>
      <p:cxnSp>
        <p:nvCxnSpPr>
          <p:cNvPr id="6" name="Straight Connector 5">
            <a:extLst>
              <a:ext uri="{FF2B5EF4-FFF2-40B4-BE49-F238E27FC236}">
                <a16:creationId xmlns:a16="http://schemas.microsoft.com/office/drawing/2014/main" id="{E6188D19-DF74-E047-9081-0BCF8FD3D2E4}"/>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8" name="Title 1">
            <a:extLst>
              <a:ext uri="{FF2B5EF4-FFF2-40B4-BE49-F238E27FC236}">
                <a16:creationId xmlns:a16="http://schemas.microsoft.com/office/drawing/2014/main" id="{58014D48-374F-FA40-94E9-DBA7C58AF6C6}"/>
              </a:ext>
            </a:extLst>
          </p:cNvPr>
          <p:cNvSpPr>
            <a:spLocks noGrp="1"/>
          </p:cNvSpPr>
          <p:nvPr>
            <p:ph type="title"/>
          </p:nvPr>
        </p:nvSpPr>
        <p:spPr>
          <a:xfrm>
            <a:off x="609447" y="165100"/>
            <a:ext cx="10969942" cy="1064260"/>
          </a:xfrm>
          <a:prstGeom prst="rect">
            <a:avLst/>
          </a:prstGeom>
        </p:spPr>
        <p:txBody>
          <a:bodyPr/>
          <a:lstStyle>
            <a:lvl1pPr algn="ctr">
              <a:defRPr>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B90D966C-AC44-6249-A011-CDE4E7FE776E}"/>
              </a:ext>
            </a:extLst>
          </p:cNvPr>
          <p:cNvSpPr/>
          <p:nvPr userDrawn="1"/>
        </p:nvSpPr>
        <p:spPr>
          <a:xfrm>
            <a:off x="609441" y="1676400"/>
            <a:ext cx="10919156" cy="4267200"/>
          </a:xfrm>
          <a:prstGeom prst="rect">
            <a:avLst/>
          </a:prstGeom>
          <a:solidFill>
            <a:schemeClr val="bg1">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49800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le Slide with 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978183" y="3021359"/>
            <a:ext cx="6807335" cy="1261295"/>
          </a:xfrm>
          <a:prstGeom prst="rect">
            <a:avLst/>
          </a:prstGeom>
          <a:noFill/>
        </p:spPr>
        <p:txBody>
          <a:bodyPr vert="horz" lIns="180000" tIns="180000" rIns="252000" bIns="180000" rtlCol="0" anchor="t">
            <a:noAutofit/>
          </a:bodyPr>
          <a:lstStyle>
            <a:lvl1pPr algn="l">
              <a:defRPr lang="en-ZA" sz="3999" b="1" spc="-300" dirty="0">
                <a:solidFill>
                  <a:schemeClr val="bg1"/>
                </a:solidFill>
                <a:latin typeface="Aptos Black" panose="020B0004020202020204" pitchFamily="34" charset="0"/>
              </a:defRPr>
            </a:lvl1pPr>
          </a:lstStyle>
          <a:p>
            <a:pPr lvl="0" algn="r"/>
            <a:r>
              <a:rPr lang="en-US" noProof="0" dirty="0"/>
              <a:t>Click To Edit Presentation Title</a:t>
            </a:r>
          </a:p>
        </p:txBody>
      </p:sp>
      <p:pic>
        <p:nvPicPr>
          <p:cNvPr id="5" name="Picture 4"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93" y="235402"/>
            <a:ext cx="1518268" cy="1022175"/>
          </a:xfrm>
          <a:prstGeom prst="rect">
            <a:avLst/>
          </a:prstGeom>
        </p:spPr>
      </p:pic>
    </p:spTree>
    <p:extLst>
      <p:ext uri="{BB962C8B-B14F-4D97-AF65-F5344CB8AC3E}">
        <p14:creationId xmlns:p14="http://schemas.microsoft.com/office/powerpoint/2010/main" val="52249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nchor="ctr" anchorCtr="1"/>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90000"/>
              </a:lnSpc>
              <a:spcBef>
                <a:spcPts val="0"/>
              </a:spcBef>
              <a:spcAft>
                <a:spcPts val="0"/>
              </a:spcAft>
              <a:buClrTx/>
              <a:buSzTx/>
              <a:buFontTx/>
              <a:buNone/>
              <a:tabLst/>
              <a:defRPr/>
            </a:pPr>
            <a:fld id="{36EAB187-7E39-1E4B-8767-A47ADC6C83D2}"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9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Placeholder 1">
            <a:extLst>
              <a:ext uri="{FF2B5EF4-FFF2-40B4-BE49-F238E27FC236}">
                <a16:creationId xmlns:a16="http://schemas.microsoft.com/office/drawing/2014/main" id="{679B4517-7905-45CB-A3EB-17C4DBA1A67E}"/>
              </a:ext>
            </a:extLst>
          </p:cNvPr>
          <p:cNvSpPr>
            <a:spLocks noGrp="1"/>
          </p:cNvSpPr>
          <p:nvPr>
            <p:ph type="title"/>
          </p:nvPr>
        </p:nvSpPr>
        <p:spPr>
          <a:xfrm>
            <a:off x="609447" y="365760"/>
            <a:ext cx="10969942" cy="548640"/>
          </a:xfrm>
          <a:prstGeom prst="rect">
            <a:avLst/>
          </a:prstGeom>
        </p:spPr>
        <p:txBody>
          <a:bodyPr vert="horz" lIns="91440" tIns="45720" rIns="91440" bIns="45720" rtlCol="0" anchor="ctr">
            <a:normAutofit/>
          </a:bodyPr>
          <a:lstStyle>
            <a:lvl1pPr>
              <a:defRPr/>
            </a:lvl1pPr>
          </a:lstStyle>
          <a:p>
            <a:r>
              <a:rPr lang="en-US"/>
              <a:t>Click to edit Master title style</a:t>
            </a:r>
          </a:p>
        </p:txBody>
      </p:sp>
      <p:sp>
        <p:nvSpPr>
          <p:cNvPr id="8" name="Content Placeholder 7">
            <a:extLst>
              <a:ext uri="{FF2B5EF4-FFF2-40B4-BE49-F238E27FC236}">
                <a16:creationId xmlns:a16="http://schemas.microsoft.com/office/drawing/2014/main" id="{255C8FEA-A2DF-4142-A35D-B160F5B4C602}"/>
              </a:ext>
            </a:extLst>
          </p:cNvPr>
          <p:cNvSpPr>
            <a:spLocks noGrp="1"/>
          </p:cNvSpPr>
          <p:nvPr>
            <p:ph sz="quarter" idx="10"/>
          </p:nvPr>
        </p:nvSpPr>
        <p:spPr>
          <a:xfrm>
            <a:off x="609441" y="1096962"/>
            <a:ext cx="10969943" cy="5029200"/>
          </a:xfrm>
        </p:spPr>
        <p:txBody>
          <a:bodyPr/>
          <a:lstStyle>
            <a:lvl3pPr marL="914126" indent="-274238">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70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2005" y="4765724"/>
            <a:ext cx="8857106" cy="1141684"/>
          </a:xfrm>
          <a:effectLst/>
        </p:spPr>
        <p:txBody>
          <a:bodyPr>
            <a:normAutofit/>
          </a:bodyPr>
          <a:lstStyle>
            <a:lvl1pPr algn="l">
              <a:defRPr sz="3599" b="0">
                <a:solidFill>
                  <a:schemeClr val="accent2"/>
                </a:solidFill>
                <a:effectLst/>
              </a:defRPr>
            </a:lvl1pPr>
          </a:lstStyle>
          <a:p>
            <a:r>
              <a:rPr lang="en-US"/>
              <a:t>Click to edit Master title style</a:t>
            </a:r>
          </a:p>
        </p:txBody>
      </p:sp>
      <p:sp>
        <p:nvSpPr>
          <p:cNvPr id="6"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082C768-6F37-433A-8C48-4CF03BA5C414}"/>
              </a:ext>
            </a:extLst>
          </p:cNvPr>
          <p:cNvSpPr/>
          <p:nvPr userDrawn="1"/>
        </p:nvSpPr>
        <p:spPr>
          <a:xfrm>
            <a:off x="0" y="6475390"/>
            <a:ext cx="12188825" cy="457200"/>
          </a:xfrm>
          <a:prstGeom prst="rect">
            <a:avLst/>
          </a:prstGeom>
          <a:gradFill flip="none" rotWithShape="1">
            <a:gsLst>
              <a:gs pos="30000">
                <a:schemeClr val="accent1">
                  <a:lumMod val="20000"/>
                  <a:lumOff val="80000"/>
                </a:schemeClr>
              </a:gs>
              <a:gs pos="50000">
                <a:schemeClr val="accent1">
                  <a:lumMod val="40000"/>
                  <a:lumOff val="60000"/>
                </a:schemeClr>
              </a:gs>
              <a:gs pos="95000">
                <a:schemeClr val="accent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8F597E1-2D95-47C5-8334-02A62A37FA80}"/>
              </a:ext>
            </a:extLst>
          </p:cNvPr>
          <p:cNvGrpSpPr/>
          <p:nvPr userDrawn="1"/>
        </p:nvGrpSpPr>
        <p:grpSpPr>
          <a:xfrm>
            <a:off x="3211251" y="3979038"/>
            <a:ext cx="4487756" cy="400110"/>
            <a:chOff x="711293" y="265596"/>
            <a:chExt cx="3366693" cy="400110"/>
          </a:xfrm>
        </p:grpSpPr>
        <p:sp>
          <p:nvSpPr>
            <p:cNvPr id="11" name="TextBox 10">
              <a:extLst>
                <a:ext uri="{FF2B5EF4-FFF2-40B4-BE49-F238E27FC236}">
                  <a16:creationId xmlns:a16="http://schemas.microsoft.com/office/drawing/2014/main" id="{AC18184B-8A08-4062-87CF-7B99735EBDC9}"/>
                </a:ext>
              </a:extLst>
            </p:cNvPr>
            <p:cNvSpPr txBox="1"/>
            <p:nvPr userDrawn="1"/>
          </p:nvSpPr>
          <p:spPr>
            <a:xfrm>
              <a:off x="991887" y="265596"/>
              <a:ext cx="3086099" cy="400110"/>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1999" b="1" i="0" u="none" strike="noStrike" kern="1200" cap="small" spc="80" normalizeH="0" baseline="0" noProof="0">
                  <a:ln>
                    <a:noFill/>
                  </a:ln>
                  <a:solidFill>
                    <a:srgbClr val="055596"/>
                  </a:solidFill>
                  <a:effectLst/>
                  <a:uLnTx/>
                  <a:uFillTx/>
                  <a:latin typeface="Calibri"/>
                  <a:ea typeface="+mn-ea"/>
                  <a:cs typeface="+mn-cs"/>
                </a:rPr>
                <a:t>U.S. Department of Transportation</a:t>
              </a:r>
            </a:p>
          </p:txBody>
        </p:sp>
        <p:pic>
          <p:nvPicPr>
            <p:cNvPr id="4" name="Picture 3">
              <a:extLst>
                <a:ext uri="{FF2B5EF4-FFF2-40B4-BE49-F238E27FC236}">
                  <a16:creationId xmlns:a16="http://schemas.microsoft.com/office/drawing/2014/main" id="{4F8C61C9-6EE3-4025-91FA-086AD6031FEF}"/>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11293" y="305631"/>
              <a:ext cx="240030" cy="320040"/>
            </a:xfrm>
            <a:prstGeom prst="rect">
              <a:avLst/>
            </a:prstGeom>
          </p:spPr>
        </p:pic>
      </p:grpSp>
      <p:sp>
        <p:nvSpPr>
          <p:cNvPr id="14" name="TextBox 13">
            <a:extLst>
              <a:ext uri="{FF2B5EF4-FFF2-40B4-BE49-F238E27FC236}">
                <a16:creationId xmlns:a16="http://schemas.microsoft.com/office/drawing/2014/main" id="{BA363CF1-44CF-4710-AC3F-2CCB2BEA3116}"/>
              </a:ext>
            </a:extLst>
          </p:cNvPr>
          <p:cNvSpPr txBox="1"/>
          <p:nvPr userDrawn="1"/>
        </p:nvSpPr>
        <p:spPr>
          <a:xfrm>
            <a:off x="3122006" y="3490775"/>
            <a:ext cx="4648376" cy="569387"/>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099" b="1" i="0" u="none" strike="noStrike" kern="1200" cap="small" spc="100" normalizeH="0" baseline="0" noProof="0">
                <a:ln>
                  <a:noFill/>
                </a:ln>
                <a:solidFill>
                  <a:srgbClr val="055596"/>
                </a:solidFill>
                <a:effectLst/>
                <a:uLnTx/>
                <a:uFillTx/>
                <a:latin typeface="Calibri"/>
                <a:ea typeface="+mn-ea"/>
                <a:cs typeface="+mn-cs"/>
              </a:rPr>
              <a:t>BUILD AMERICA BUREAU</a:t>
            </a:r>
          </a:p>
        </p:txBody>
      </p:sp>
      <p:pic>
        <p:nvPicPr>
          <p:cNvPr id="12" name="Picture 14" descr="See the source image">
            <a:extLst>
              <a:ext uri="{FF2B5EF4-FFF2-40B4-BE49-F238E27FC236}">
                <a16:creationId xmlns:a16="http://schemas.microsoft.com/office/drawing/2014/main" id="{98EFDAB7-AFDE-4F32-BFBC-2F654A7D2E26}"/>
              </a:ext>
            </a:extLst>
          </p:cNvPr>
          <p:cNvPicPr>
            <a:picLocks noChangeArrowheads="1"/>
          </p:cNvPicPr>
          <p:nvPr userDrawn="1"/>
        </p:nvPicPr>
        <p:blipFill rotWithShape="1">
          <a:blip r:embed="rId4">
            <a:alphaModFix amt="40000"/>
            <a:extLst>
              <a:ext uri="{28A0092B-C50C-407E-A947-70E740481C1C}">
                <a14:useLocalDpi xmlns:a14="http://schemas.microsoft.com/office/drawing/2010/main" val="0"/>
              </a:ext>
            </a:extLst>
          </a:blip>
          <a:srcRect l="8248" r="25068"/>
          <a:stretch/>
        </p:blipFill>
        <p:spPr bwMode="auto">
          <a:xfrm>
            <a:off x="10671860"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See the source image">
            <a:extLst>
              <a:ext uri="{FF2B5EF4-FFF2-40B4-BE49-F238E27FC236}">
                <a16:creationId xmlns:a16="http://schemas.microsoft.com/office/drawing/2014/main" id="{4433A216-D73A-4E06-8220-F052AE8C486B}"/>
              </a:ext>
            </a:extLst>
          </p:cNvPr>
          <p:cNvPicPr>
            <a:picLocks noChangeArrowheads="1"/>
          </p:cNvPicPr>
          <p:nvPr userDrawn="1"/>
        </p:nvPicPr>
        <p:blipFill rotWithShape="1">
          <a:blip r:embed="rId5">
            <a:alphaModFix amt="40000"/>
            <a:extLst>
              <a:ext uri="{28A0092B-C50C-407E-A947-70E740481C1C}">
                <a14:useLocalDpi xmlns:a14="http://schemas.microsoft.com/office/drawing/2010/main" val="0"/>
              </a:ext>
            </a:extLst>
          </a:blip>
          <a:srcRect l="21844" r="23057" b="17351"/>
          <a:stretch/>
        </p:blipFill>
        <p:spPr bwMode="auto">
          <a:xfrm>
            <a:off x="4732780" y="610834"/>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ee the source image">
            <a:extLst>
              <a:ext uri="{FF2B5EF4-FFF2-40B4-BE49-F238E27FC236}">
                <a16:creationId xmlns:a16="http://schemas.microsoft.com/office/drawing/2014/main" id="{84644D90-1C8B-4F4A-AF3F-91CAC0234FDD}"/>
              </a:ext>
            </a:extLst>
          </p:cNvPr>
          <p:cNvPicPr>
            <a:picLocks noChangeArrowheads="1"/>
          </p:cNvPicPr>
          <p:nvPr userDrawn="1"/>
        </p:nvPicPr>
        <p:blipFill rotWithShape="1">
          <a:blip r:embed="rId6">
            <a:alphaModFix amt="40000"/>
            <a:extLst>
              <a:ext uri="{28A0092B-C50C-407E-A947-70E740481C1C}">
                <a14:useLocalDpi xmlns:a14="http://schemas.microsoft.com/office/drawing/2010/main" val="0"/>
              </a:ext>
            </a:extLst>
          </a:blip>
          <a:srcRect l="21200" r="21664"/>
          <a:stretch/>
        </p:blipFill>
        <p:spPr bwMode="auto">
          <a:xfrm>
            <a:off x="248875"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ee the source image">
            <a:extLst>
              <a:ext uri="{FF2B5EF4-FFF2-40B4-BE49-F238E27FC236}">
                <a16:creationId xmlns:a16="http://schemas.microsoft.com/office/drawing/2014/main" id="{407CBD33-AFD3-4788-92C6-44F4AF752B1F}"/>
              </a:ext>
            </a:extLst>
          </p:cNvPr>
          <p:cNvPicPr>
            <a:picLocks noChangeArrowheads="1"/>
          </p:cNvPicPr>
          <p:nvPr userDrawn="1"/>
        </p:nvPicPr>
        <p:blipFill rotWithShape="1">
          <a:blip r:embed="rId7">
            <a:alphaModFix amt="40000"/>
            <a:extLst>
              <a:ext uri="{28A0092B-C50C-407E-A947-70E740481C1C}">
                <a14:useLocalDpi xmlns:a14="http://schemas.microsoft.com/office/drawing/2010/main" val="0"/>
              </a:ext>
            </a:extLst>
          </a:blip>
          <a:srcRect l="7626" r="31330"/>
          <a:stretch/>
        </p:blipFill>
        <p:spPr bwMode="auto">
          <a:xfrm>
            <a:off x="1717327"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A560013-BB04-4857-86A1-AEF6198ACFA9}"/>
              </a:ext>
            </a:extLst>
          </p:cNvPr>
          <p:cNvPicPr>
            <a:picLocks/>
          </p:cNvPicPr>
          <p:nvPr userDrawn="1"/>
        </p:nvPicPr>
        <p:blipFill rotWithShape="1">
          <a:blip r:embed="rId8" cstate="email">
            <a:alphaModFix amt="40000"/>
            <a:extLst>
              <a:ext uri="{28A0092B-C50C-407E-A947-70E740481C1C}">
                <a14:useLocalDpi xmlns:a14="http://schemas.microsoft.com/office/drawing/2010/main" val="0"/>
              </a:ext>
            </a:extLst>
          </a:blip>
          <a:srcRect l="2822" r="26737"/>
          <a:stretch/>
        </p:blipFill>
        <p:spPr>
          <a:xfrm>
            <a:off x="7734955" y="2138856"/>
            <a:ext cx="1307251" cy="1335024"/>
          </a:xfrm>
          <a:prstGeom prst="rect">
            <a:avLst/>
          </a:prstGeom>
        </p:spPr>
      </p:pic>
      <p:pic>
        <p:nvPicPr>
          <p:cNvPr id="24" name="Picture 2" descr="Operations and Maintenance Facility East Construction Aerial View">
            <a:extLst>
              <a:ext uri="{FF2B5EF4-FFF2-40B4-BE49-F238E27FC236}">
                <a16:creationId xmlns:a16="http://schemas.microsoft.com/office/drawing/2014/main" id="{8342E63C-48CB-49DF-B2A3-5E8A95B43369}"/>
              </a:ext>
            </a:extLst>
          </p:cNvPr>
          <p:cNvPicPr>
            <a:picLocks noChangeArrowheads="1"/>
          </p:cNvPicPr>
          <p:nvPr userDrawn="1"/>
        </p:nvPicPr>
        <p:blipFill rotWithShape="1">
          <a:blip r:embed="rId9">
            <a:alphaModFix amt="40000"/>
            <a:extLst>
              <a:ext uri="{28A0092B-C50C-407E-A947-70E740481C1C}">
                <a14:useLocalDpi xmlns:a14="http://schemas.microsoft.com/office/drawing/2010/main" val="0"/>
              </a:ext>
            </a:extLst>
          </a:blip>
          <a:srcRect l="39747" t="28080" r="16974" b="7003"/>
          <a:stretch/>
        </p:blipFill>
        <p:spPr bwMode="auto">
          <a:xfrm>
            <a:off x="9203407" y="2138856"/>
            <a:ext cx="1307251" cy="1335024"/>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6" name="Picture 2" descr="DART">
            <a:extLst>
              <a:ext uri="{FF2B5EF4-FFF2-40B4-BE49-F238E27FC236}">
                <a16:creationId xmlns:a16="http://schemas.microsoft.com/office/drawing/2014/main" id="{3B2923C7-2C52-48A5-942B-F00516878784}"/>
              </a:ext>
            </a:extLst>
          </p:cNvPr>
          <p:cNvPicPr>
            <a:picLocks noChangeArrowheads="1"/>
          </p:cNvPicPr>
          <p:nvPr userDrawn="1"/>
        </p:nvPicPr>
        <p:blipFill rotWithShape="1">
          <a:blip r:embed="rId10">
            <a:alphaModFix amt="40000"/>
            <a:extLst>
              <a:ext uri="{28A0092B-C50C-407E-A947-70E740481C1C}">
                <a14:useLocalDpi xmlns:a14="http://schemas.microsoft.com/office/drawing/2010/main" val="0"/>
              </a:ext>
            </a:extLst>
          </a:blip>
          <a:srcRect l="3412" t="3871" r="40409" b="7847"/>
          <a:stretch/>
        </p:blipFill>
        <p:spPr bwMode="auto">
          <a:xfrm>
            <a:off x="6254584" y="638266"/>
            <a:ext cx="1307251" cy="1307592"/>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3596CFC-4653-4E2F-B0A1-57FC7A53494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8853" t="25274" r="8758" b="30827"/>
          <a:stretch/>
        </p:blipFill>
        <p:spPr>
          <a:xfrm>
            <a:off x="3185778" y="2103122"/>
            <a:ext cx="4387977" cy="1406495"/>
          </a:xfrm>
          <a:prstGeom prst="rect">
            <a:avLst/>
          </a:prstGeom>
        </p:spPr>
      </p:pic>
      <p:pic>
        <p:nvPicPr>
          <p:cNvPr id="21" name="Picture 10" descr="https://www.chicago-l.org/trains/roster/images/5000mkII.jpg">
            <a:extLst>
              <a:ext uri="{FF2B5EF4-FFF2-40B4-BE49-F238E27FC236}">
                <a16:creationId xmlns:a16="http://schemas.microsoft.com/office/drawing/2014/main" id="{7B0BAD2A-E882-4D93-A6F8-C5A26D214E85}"/>
              </a:ext>
            </a:extLst>
          </p:cNvPr>
          <p:cNvPicPr>
            <a:picLocks noChangeArrowheads="1"/>
          </p:cNvPicPr>
          <p:nvPr userDrawn="1"/>
        </p:nvPicPr>
        <p:blipFill rotWithShape="1">
          <a:blip r:embed="rId12">
            <a:alphaModFix amt="40000"/>
            <a:extLst>
              <a:ext uri="{28A0092B-C50C-407E-A947-70E740481C1C}">
                <a14:useLocalDpi xmlns:a14="http://schemas.microsoft.com/office/drawing/2010/main" val="0"/>
              </a:ext>
            </a:extLst>
          </a:blip>
          <a:srcRect l="4846" t="2563" r="27867" b="1313"/>
          <a:stretch/>
        </p:blipFill>
        <p:spPr bwMode="auto">
          <a:xfrm>
            <a:off x="3210977" y="610834"/>
            <a:ext cx="1307251" cy="133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59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2005" y="4765724"/>
            <a:ext cx="8857106" cy="1141684"/>
          </a:xfrm>
          <a:effectLst/>
        </p:spPr>
        <p:txBody>
          <a:bodyPr>
            <a:normAutofit/>
          </a:bodyPr>
          <a:lstStyle>
            <a:lvl1pPr algn="l">
              <a:defRPr sz="3599" b="0">
                <a:solidFill>
                  <a:schemeClr val="tx1"/>
                </a:solidFill>
                <a:effectLst/>
                <a:latin typeface="Aptos Black" panose="020B0004020202020204" pitchFamily="34" charset="0"/>
              </a:defRPr>
            </a:lvl1pPr>
          </a:lstStyle>
          <a:p>
            <a:r>
              <a:rPr lang="en-US" dirty="0"/>
              <a:t>Click to edit Master title style</a:t>
            </a:r>
          </a:p>
        </p:txBody>
      </p:sp>
      <p:sp>
        <p:nvSpPr>
          <p:cNvPr id="6"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8F597E1-2D95-47C5-8334-02A62A37FA80}"/>
              </a:ext>
            </a:extLst>
          </p:cNvPr>
          <p:cNvGrpSpPr/>
          <p:nvPr userDrawn="1"/>
        </p:nvGrpSpPr>
        <p:grpSpPr>
          <a:xfrm>
            <a:off x="3193604" y="4041791"/>
            <a:ext cx="4487756" cy="400110"/>
            <a:chOff x="711293" y="265596"/>
            <a:chExt cx="3366693" cy="400110"/>
          </a:xfrm>
        </p:grpSpPr>
        <p:sp>
          <p:nvSpPr>
            <p:cNvPr id="11" name="TextBox 10">
              <a:extLst>
                <a:ext uri="{FF2B5EF4-FFF2-40B4-BE49-F238E27FC236}">
                  <a16:creationId xmlns:a16="http://schemas.microsoft.com/office/drawing/2014/main" id="{AC18184B-8A08-4062-87CF-7B99735EBDC9}"/>
                </a:ext>
              </a:extLst>
            </p:cNvPr>
            <p:cNvSpPr txBox="1"/>
            <p:nvPr userDrawn="1"/>
          </p:nvSpPr>
          <p:spPr>
            <a:xfrm>
              <a:off x="991887" y="265596"/>
              <a:ext cx="3086099" cy="400110"/>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1999" b="1" i="0" u="none" strike="noStrike" kern="1200" cap="small" spc="80" normalizeH="0" baseline="0" noProof="0" dirty="0">
                  <a:ln>
                    <a:noFill/>
                  </a:ln>
                  <a:solidFill>
                    <a:srgbClr val="055596"/>
                  </a:solidFill>
                  <a:effectLst/>
                  <a:uLnTx/>
                  <a:uFillTx/>
                  <a:latin typeface="Calibri"/>
                  <a:ea typeface="+mn-ea"/>
                  <a:cs typeface="+mn-cs"/>
                </a:rPr>
                <a:t>U.S. Department of Transportation</a:t>
              </a:r>
            </a:p>
          </p:txBody>
        </p:sp>
        <p:pic>
          <p:nvPicPr>
            <p:cNvPr id="4" name="Picture 3">
              <a:extLst>
                <a:ext uri="{FF2B5EF4-FFF2-40B4-BE49-F238E27FC236}">
                  <a16:creationId xmlns:a16="http://schemas.microsoft.com/office/drawing/2014/main" id="{4F8C61C9-6EE3-4025-91FA-086AD6031FEF}"/>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11293" y="305631"/>
              <a:ext cx="240030" cy="320040"/>
            </a:xfrm>
            <a:prstGeom prst="rect">
              <a:avLst/>
            </a:prstGeom>
          </p:spPr>
        </p:pic>
      </p:grpSp>
      <p:pic>
        <p:nvPicPr>
          <p:cNvPr id="12" name="Picture 14" descr="See the source image">
            <a:extLst>
              <a:ext uri="{FF2B5EF4-FFF2-40B4-BE49-F238E27FC236}">
                <a16:creationId xmlns:a16="http://schemas.microsoft.com/office/drawing/2014/main" id="{98EFDAB7-AFDE-4F32-BFBC-2F654A7D2E26}"/>
              </a:ext>
            </a:extLst>
          </p:cNvPr>
          <p:cNvPicPr>
            <a:picLocks noChangeArrowheads="1"/>
          </p:cNvPicPr>
          <p:nvPr userDrawn="1"/>
        </p:nvPicPr>
        <p:blipFill rotWithShape="1">
          <a:blip r:embed="rId4">
            <a:alphaModFix amt="40000"/>
            <a:extLst>
              <a:ext uri="{28A0092B-C50C-407E-A947-70E740481C1C}">
                <a14:useLocalDpi xmlns:a14="http://schemas.microsoft.com/office/drawing/2010/main" val="0"/>
              </a:ext>
            </a:extLst>
          </a:blip>
          <a:srcRect l="8248" r="25068"/>
          <a:stretch/>
        </p:blipFill>
        <p:spPr bwMode="auto">
          <a:xfrm>
            <a:off x="10671860"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See the source image">
            <a:extLst>
              <a:ext uri="{FF2B5EF4-FFF2-40B4-BE49-F238E27FC236}">
                <a16:creationId xmlns:a16="http://schemas.microsoft.com/office/drawing/2014/main" id="{4433A216-D73A-4E06-8220-F052AE8C486B}"/>
              </a:ext>
            </a:extLst>
          </p:cNvPr>
          <p:cNvPicPr>
            <a:picLocks noChangeArrowheads="1"/>
          </p:cNvPicPr>
          <p:nvPr userDrawn="1"/>
        </p:nvPicPr>
        <p:blipFill rotWithShape="1">
          <a:blip r:embed="rId5">
            <a:alphaModFix amt="40000"/>
            <a:extLst>
              <a:ext uri="{28A0092B-C50C-407E-A947-70E740481C1C}">
                <a14:useLocalDpi xmlns:a14="http://schemas.microsoft.com/office/drawing/2010/main" val="0"/>
              </a:ext>
            </a:extLst>
          </a:blip>
          <a:srcRect l="21844" r="23057" b="17351"/>
          <a:stretch/>
        </p:blipFill>
        <p:spPr bwMode="auto">
          <a:xfrm>
            <a:off x="4732780" y="610834"/>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ee the source image">
            <a:extLst>
              <a:ext uri="{FF2B5EF4-FFF2-40B4-BE49-F238E27FC236}">
                <a16:creationId xmlns:a16="http://schemas.microsoft.com/office/drawing/2014/main" id="{84644D90-1C8B-4F4A-AF3F-91CAC0234FDD}"/>
              </a:ext>
            </a:extLst>
          </p:cNvPr>
          <p:cNvPicPr>
            <a:picLocks noChangeArrowheads="1"/>
          </p:cNvPicPr>
          <p:nvPr userDrawn="1"/>
        </p:nvPicPr>
        <p:blipFill rotWithShape="1">
          <a:blip r:embed="rId6">
            <a:alphaModFix amt="40000"/>
            <a:extLst>
              <a:ext uri="{28A0092B-C50C-407E-A947-70E740481C1C}">
                <a14:useLocalDpi xmlns:a14="http://schemas.microsoft.com/office/drawing/2010/main" val="0"/>
              </a:ext>
            </a:extLst>
          </a:blip>
          <a:srcRect l="21200" r="21664"/>
          <a:stretch/>
        </p:blipFill>
        <p:spPr bwMode="auto">
          <a:xfrm>
            <a:off x="248875"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ee the source image">
            <a:extLst>
              <a:ext uri="{FF2B5EF4-FFF2-40B4-BE49-F238E27FC236}">
                <a16:creationId xmlns:a16="http://schemas.microsoft.com/office/drawing/2014/main" id="{407CBD33-AFD3-4788-92C6-44F4AF752B1F}"/>
              </a:ext>
            </a:extLst>
          </p:cNvPr>
          <p:cNvPicPr>
            <a:picLocks noChangeArrowheads="1"/>
          </p:cNvPicPr>
          <p:nvPr userDrawn="1"/>
        </p:nvPicPr>
        <p:blipFill rotWithShape="1">
          <a:blip r:embed="rId7">
            <a:alphaModFix amt="40000"/>
            <a:extLst>
              <a:ext uri="{28A0092B-C50C-407E-A947-70E740481C1C}">
                <a14:useLocalDpi xmlns:a14="http://schemas.microsoft.com/office/drawing/2010/main" val="0"/>
              </a:ext>
            </a:extLst>
          </a:blip>
          <a:srcRect l="7626" r="31330"/>
          <a:stretch/>
        </p:blipFill>
        <p:spPr bwMode="auto">
          <a:xfrm>
            <a:off x="1717327" y="2138856"/>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A560013-BB04-4857-86A1-AEF6198ACFA9}"/>
              </a:ext>
            </a:extLst>
          </p:cNvPr>
          <p:cNvPicPr>
            <a:picLocks/>
          </p:cNvPicPr>
          <p:nvPr userDrawn="1"/>
        </p:nvPicPr>
        <p:blipFill rotWithShape="1">
          <a:blip r:embed="rId8" cstate="email">
            <a:alphaModFix amt="40000"/>
            <a:extLst>
              <a:ext uri="{28A0092B-C50C-407E-A947-70E740481C1C}">
                <a14:useLocalDpi xmlns:a14="http://schemas.microsoft.com/office/drawing/2010/main" val="0"/>
              </a:ext>
            </a:extLst>
          </a:blip>
          <a:srcRect l="2822" r="26737"/>
          <a:stretch/>
        </p:blipFill>
        <p:spPr>
          <a:xfrm>
            <a:off x="7734955" y="2138856"/>
            <a:ext cx="1307251" cy="1335024"/>
          </a:xfrm>
          <a:prstGeom prst="rect">
            <a:avLst/>
          </a:prstGeom>
        </p:spPr>
      </p:pic>
      <p:pic>
        <p:nvPicPr>
          <p:cNvPr id="24" name="Picture 2" descr="Operations and Maintenance Facility East Construction Aerial View">
            <a:extLst>
              <a:ext uri="{FF2B5EF4-FFF2-40B4-BE49-F238E27FC236}">
                <a16:creationId xmlns:a16="http://schemas.microsoft.com/office/drawing/2014/main" id="{8342E63C-48CB-49DF-B2A3-5E8A95B43369}"/>
              </a:ext>
            </a:extLst>
          </p:cNvPr>
          <p:cNvPicPr>
            <a:picLocks noChangeArrowheads="1"/>
          </p:cNvPicPr>
          <p:nvPr userDrawn="1"/>
        </p:nvPicPr>
        <p:blipFill rotWithShape="1">
          <a:blip r:embed="rId9">
            <a:alphaModFix amt="40000"/>
            <a:extLst>
              <a:ext uri="{28A0092B-C50C-407E-A947-70E740481C1C}">
                <a14:useLocalDpi xmlns:a14="http://schemas.microsoft.com/office/drawing/2010/main" val="0"/>
              </a:ext>
            </a:extLst>
          </a:blip>
          <a:srcRect l="39747" t="28080" r="16974" b="7003"/>
          <a:stretch/>
        </p:blipFill>
        <p:spPr bwMode="auto">
          <a:xfrm>
            <a:off x="9203407" y="2138856"/>
            <a:ext cx="1307251" cy="1335024"/>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6" name="Picture 2" descr="DART">
            <a:extLst>
              <a:ext uri="{FF2B5EF4-FFF2-40B4-BE49-F238E27FC236}">
                <a16:creationId xmlns:a16="http://schemas.microsoft.com/office/drawing/2014/main" id="{3B2923C7-2C52-48A5-942B-F00516878784}"/>
              </a:ext>
            </a:extLst>
          </p:cNvPr>
          <p:cNvPicPr>
            <a:picLocks noChangeArrowheads="1"/>
          </p:cNvPicPr>
          <p:nvPr userDrawn="1"/>
        </p:nvPicPr>
        <p:blipFill rotWithShape="1">
          <a:blip r:embed="rId10">
            <a:alphaModFix amt="40000"/>
            <a:extLst>
              <a:ext uri="{28A0092B-C50C-407E-A947-70E740481C1C}">
                <a14:useLocalDpi xmlns:a14="http://schemas.microsoft.com/office/drawing/2010/main" val="0"/>
              </a:ext>
            </a:extLst>
          </a:blip>
          <a:srcRect l="3412" t="3871" r="40409" b="7847"/>
          <a:stretch/>
        </p:blipFill>
        <p:spPr bwMode="auto">
          <a:xfrm>
            <a:off x="6254584" y="638266"/>
            <a:ext cx="1307251" cy="1307592"/>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1" name="Picture 10" descr="https://www.chicago-l.org/trains/roster/images/5000mkII.jpg">
            <a:extLst>
              <a:ext uri="{FF2B5EF4-FFF2-40B4-BE49-F238E27FC236}">
                <a16:creationId xmlns:a16="http://schemas.microsoft.com/office/drawing/2014/main" id="{7B0BAD2A-E882-4D93-A6F8-C5A26D214E85}"/>
              </a:ext>
            </a:extLst>
          </p:cNvPr>
          <p:cNvPicPr>
            <a:picLocks noChangeArrowheads="1"/>
          </p:cNvPicPr>
          <p:nvPr userDrawn="1"/>
        </p:nvPicPr>
        <p:blipFill rotWithShape="1">
          <a:blip r:embed="rId11">
            <a:alphaModFix amt="40000"/>
            <a:extLst>
              <a:ext uri="{28A0092B-C50C-407E-A947-70E740481C1C}">
                <a14:useLocalDpi xmlns:a14="http://schemas.microsoft.com/office/drawing/2010/main" val="0"/>
              </a:ext>
            </a:extLst>
          </a:blip>
          <a:srcRect l="4846" t="2563" r="27867" b="1313"/>
          <a:stretch/>
        </p:blipFill>
        <p:spPr bwMode="auto">
          <a:xfrm>
            <a:off x="3210977" y="610834"/>
            <a:ext cx="1307251" cy="1335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AE0D53D1-CEDA-921E-B90E-669B5838AB9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99698" y="2134224"/>
            <a:ext cx="4362137" cy="1791918"/>
          </a:xfrm>
          <a:prstGeom prst="rect">
            <a:avLst/>
          </a:prstGeom>
        </p:spPr>
      </p:pic>
    </p:spTree>
    <p:extLst>
      <p:ext uri="{BB962C8B-B14F-4D97-AF65-F5344CB8AC3E}">
        <p14:creationId xmlns:p14="http://schemas.microsoft.com/office/powerpoint/2010/main" val="612064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0"/>
            <a:ext cx="10360501" cy="1362075"/>
          </a:xfrm>
        </p:spPr>
        <p:txBody>
          <a:bodyPr anchor="t"/>
          <a:lstStyle>
            <a:lvl1pPr algn="l">
              <a:defRPr sz="3999" b="1" cap="all">
                <a:solidFill>
                  <a:schemeClr val="accent2"/>
                </a:solidFill>
                <a:effectLst/>
              </a:defRPr>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normAutofit/>
          </a:bodyPr>
          <a:lstStyle>
            <a:lvl1pPr marL="0" indent="0">
              <a:buNone/>
              <a:defRPr sz="2999">
                <a:solidFill>
                  <a:schemeClr val="tx2">
                    <a:lumMod val="75000"/>
                  </a:schemeClr>
                </a:solidFill>
              </a:defRPr>
            </a:lvl1pPr>
            <a:lvl2pPr marL="457041" indent="0">
              <a:buNone/>
              <a:defRPr sz="1799">
                <a:solidFill>
                  <a:schemeClr val="tx1">
                    <a:tint val="75000"/>
                  </a:schemeClr>
                </a:solidFill>
              </a:defRPr>
            </a:lvl2pPr>
            <a:lvl3pPr marL="914080" indent="0">
              <a:buNone/>
              <a:defRPr sz="1600">
                <a:solidFill>
                  <a:schemeClr val="tx1">
                    <a:tint val="75000"/>
                  </a:schemeClr>
                </a:solidFill>
              </a:defRPr>
            </a:lvl3pPr>
            <a:lvl4pPr marL="1371121" indent="0">
              <a:buNone/>
              <a:defRPr sz="1400">
                <a:solidFill>
                  <a:schemeClr val="tx1">
                    <a:tint val="75000"/>
                  </a:schemeClr>
                </a:solidFill>
              </a:defRPr>
            </a:lvl4pPr>
            <a:lvl5pPr marL="1828160" indent="0">
              <a:buNone/>
              <a:defRPr sz="1400">
                <a:solidFill>
                  <a:schemeClr val="tx1">
                    <a:tint val="75000"/>
                  </a:schemeClr>
                </a:solidFill>
              </a:defRPr>
            </a:lvl5pPr>
            <a:lvl6pPr marL="2285200" indent="0">
              <a:buNone/>
              <a:defRPr sz="1400">
                <a:solidFill>
                  <a:schemeClr val="tx1">
                    <a:tint val="75000"/>
                  </a:schemeClr>
                </a:solidFill>
              </a:defRPr>
            </a:lvl6pPr>
            <a:lvl7pPr marL="2742239" indent="0">
              <a:buNone/>
              <a:defRPr sz="1400">
                <a:solidFill>
                  <a:schemeClr val="tx1">
                    <a:tint val="75000"/>
                  </a:schemeClr>
                </a:solidFill>
              </a:defRPr>
            </a:lvl7pPr>
            <a:lvl8pPr marL="3199280" indent="0">
              <a:buNone/>
              <a:defRPr sz="1400">
                <a:solidFill>
                  <a:schemeClr val="tx1">
                    <a:tint val="75000"/>
                  </a:schemeClr>
                </a:solidFill>
              </a:defRPr>
            </a:lvl8pPr>
            <a:lvl9pPr marL="3656321" indent="0">
              <a:buNone/>
              <a:defRPr sz="1400">
                <a:solidFill>
                  <a:schemeClr val="tx1">
                    <a:tint val="75000"/>
                  </a:schemeClr>
                </a:solidFill>
              </a:defRPr>
            </a:lvl9pPr>
          </a:lstStyle>
          <a:p>
            <a:pPr lvl="0"/>
            <a:r>
              <a:rPr lang="en-US"/>
              <a:t>Edit Master text styles</a:t>
            </a:r>
          </a:p>
        </p:txBody>
      </p:sp>
      <p:sp>
        <p:nvSpPr>
          <p:cNvPr id="4"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36EAB187-7E39-1E4B-8767-A47ADC6C83D2}" type="slidenum">
              <a:rPr kumimoji="0" lang="en-US" sz="1000" b="0" i="0" u="none" strike="noStrike" kern="1200" cap="none" spc="0" normalizeH="0" baseline="0" noProof="0" smtClean="0">
                <a:ln>
                  <a:noFill/>
                </a:ln>
                <a:solidFill>
                  <a:srgbClr val="E5E6E6"/>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E5E6E6"/>
              </a:solidFill>
              <a:effectLst/>
              <a:uLnTx/>
              <a:uFillTx/>
              <a:latin typeface="Calibri"/>
              <a:ea typeface="+mn-ea"/>
              <a:cs typeface="+mn-cs"/>
            </a:endParaRPr>
          </a:p>
        </p:txBody>
      </p:sp>
    </p:spTree>
    <p:extLst>
      <p:ext uri="{BB962C8B-B14F-4D97-AF65-F5344CB8AC3E}">
        <p14:creationId xmlns:p14="http://schemas.microsoft.com/office/powerpoint/2010/main" val="3128212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3"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36EAB187-7E39-1E4B-8767-A47ADC6C83D2}"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9402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D029265E-08A8-4721-90A2-6E33A3434CB0}"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1390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sub title, and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441" y="1447802"/>
            <a:ext cx="10969943" cy="434657"/>
          </a:xfrm>
        </p:spPr>
        <p:txBody>
          <a:bodyPr/>
          <a:lstStyle>
            <a:lvl1pPr marL="0" indent="0" algn="l">
              <a:buNone/>
              <a:defRPr sz="2199" b="0" i="0">
                <a:solidFill>
                  <a:srgbClr val="055595"/>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6" name="Content Placeholder 2">
            <a:extLst>
              <a:ext uri="{FF2B5EF4-FFF2-40B4-BE49-F238E27FC236}">
                <a16:creationId xmlns:a16="http://schemas.microsoft.com/office/drawing/2014/main" id="{738B1E39-A461-8047-9EB7-889B56FCFF57}"/>
              </a:ext>
            </a:extLst>
          </p:cNvPr>
          <p:cNvSpPr>
            <a:spLocks noGrp="1"/>
          </p:cNvSpPr>
          <p:nvPr>
            <p:ph idx="10" hasCustomPrompt="1"/>
          </p:nvPr>
        </p:nvSpPr>
        <p:spPr>
          <a:xfrm>
            <a:off x="609441" y="1882458"/>
            <a:ext cx="10969943" cy="4137342"/>
          </a:xfrm>
        </p:spPr>
        <p:txBody>
          <a:bodyPr tIns="0" bIns="0"/>
          <a:lstStyle>
            <a:lvl1pPr>
              <a:lnSpc>
                <a:spcPct val="100000"/>
              </a:lnSpc>
              <a:spcBef>
                <a:spcPts val="200"/>
              </a:spcBef>
              <a:spcAft>
                <a:spcPts val="200"/>
              </a:spcAft>
              <a:defRPr sz="1799"/>
            </a:lvl1pPr>
            <a:lvl2pPr>
              <a:spcBef>
                <a:spcPts val="200"/>
              </a:spcBef>
              <a:spcAft>
                <a:spcPts val="200"/>
              </a:spcAft>
              <a:defRPr sz="1799"/>
            </a:lvl2pPr>
            <a:lvl3pPr>
              <a:spcBef>
                <a:spcPts val="200"/>
              </a:spcBef>
              <a:spcAft>
                <a:spcPts val="200"/>
              </a:spcAft>
              <a:defRPr sz="1600"/>
            </a:lvl3pPr>
            <a:lvl4pPr>
              <a:spcBef>
                <a:spcPts val="200"/>
              </a:spcBef>
              <a:spcAft>
                <a:spcPts val="200"/>
              </a:spcAft>
              <a:defRPr sz="1600"/>
            </a:lvl4pPr>
            <a:lvl5pPr>
              <a:spcBef>
                <a:spcPts val="200"/>
              </a:spcBef>
              <a:spcAft>
                <a:spcPts val="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41ECEB-5FA8-4247-8880-6CAA1FEBF2CF}"/>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10" name="Title 1">
            <a:extLst>
              <a:ext uri="{FF2B5EF4-FFF2-40B4-BE49-F238E27FC236}">
                <a16:creationId xmlns:a16="http://schemas.microsoft.com/office/drawing/2014/main" id="{8A16C5B6-0ADA-CE47-B670-00EA52EAB197}"/>
              </a:ext>
            </a:extLst>
          </p:cNvPr>
          <p:cNvSpPr>
            <a:spLocks noGrp="1"/>
          </p:cNvSpPr>
          <p:nvPr>
            <p:ph type="title"/>
          </p:nvPr>
        </p:nvSpPr>
        <p:spPr>
          <a:xfrm>
            <a:off x="609447" y="165100"/>
            <a:ext cx="10969942" cy="1064260"/>
          </a:xfrm>
          <a:prstGeom prst="rect">
            <a:avLst/>
          </a:prstGeom>
        </p:spPr>
        <p:txBody>
          <a:bodyPr/>
          <a:lstStyle>
            <a:lvl1pPr algn="ctr">
              <a:defRPr>
                <a:solidFill>
                  <a:srgbClr val="C80A32"/>
                </a:solidFill>
              </a:defRPr>
            </a:lvl1pPr>
          </a:lstStyle>
          <a:p>
            <a:r>
              <a:rPr lang="en-US"/>
              <a:t>Click to edit Master title style</a:t>
            </a:r>
          </a:p>
        </p:txBody>
      </p:sp>
    </p:spTree>
    <p:extLst>
      <p:ext uri="{BB962C8B-B14F-4D97-AF65-F5344CB8AC3E}">
        <p14:creationId xmlns:p14="http://schemas.microsoft.com/office/powerpoint/2010/main" val="328133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0"/>
            <a:ext cx="10360501" cy="1362075"/>
          </a:xfrm>
        </p:spPr>
        <p:txBody>
          <a:bodyPr anchor="t"/>
          <a:lstStyle>
            <a:lvl1pPr algn="l">
              <a:defRPr sz="3999" b="1" cap="all">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p:spPr>
        <p:txBody>
          <a:bodyPr anchor="b">
            <a:normAutofit/>
          </a:bodyPr>
          <a:lstStyle>
            <a:lvl1pPr marL="0" indent="0">
              <a:buNone/>
              <a:defRPr sz="2999">
                <a:solidFill>
                  <a:schemeClr val="tx2">
                    <a:lumMod val="75000"/>
                  </a:schemeClr>
                </a:solidFill>
              </a:defRPr>
            </a:lvl1pPr>
            <a:lvl2pPr marL="457041" indent="0">
              <a:buNone/>
              <a:defRPr sz="1799">
                <a:solidFill>
                  <a:schemeClr val="tx1">
                    <a:tint val="75000"/>
                  </a:schemeClr>
                </a:solidFill>
              </a:defRPr>
            </a:lvl2pPr>
            <a:lvl3pPr marL="914080" indent="0">
              <a:buNone/>
              <a:defRPr sz="1600">
                <a:solidFill>
                  <a:schemeClr val="tx1">
                    <a:tint val="75000"/>
                  </a:schemeClr>
                </a:solidFill>
              </a:defRPr>
            </a:lvl3pPr>
            <a:lvl4pPr marL="1371121" indent="0">
              <a:buNone/>
              <a:defRPr sz="1400">
                <a:solidFill>
                  <a:schemeClr val="tx1">
                    <a:tint val="75000"/>
                  </a:schemeClr>
                </a:solidFill>
              </a:defRPr>
            </a:lvl4pPr>
            <a:lvl5pPr marL="1828160" indent="0">
              <a:buNone/>
              <a:defRPr sz="1400">
                <a:solidFill>
                  <a:schemeClr val="tx1">
                    <a:tint val="75000"/>
                  </a:schemeClr>
                </a:solidFill>
              </a:defRPr>
            </a:lvl5pPr>
            <a:lvl6pPr marL="2285200" indent="0">
              <a:buNone/>
              <a:defRPr sz="1400">
                <a:solidFill>
                  <a:schemeClr val="tx1">
                    <a:tint val="75000"/>
                  </a:schemeClr>
                </a:solidFill>
              </a:defRPr>
            </a:lvl6pPr>
            <a:lvl7pPr marL="2742239" indent="0">
              <a:buNone/>
              <a:defRPr sz="1400">
                <a:solidFill>
                  <a:schemeClr val="tx1">
                    <a:tint val="75000"/>
                  </a:schemeClr>
                </a:solidFill>
              </a:defRPr>
            </a:lvl7pPr>
            <a:lvl8pPr marL="3199280" indent="0">
              <a:buNone/>
              <a:defRPr sz="1400">
                <a:solidFill>
                  <a:schemeClr val="tx1">
                    <a:tint val="75000"/>
                  </a:schemeClr>
                </a:solidFill>
              </a:defRPr>
            </a:lvl8pPr>
            <a:lvl9pPr marL="3656321" indent="0">
              <a:buNone/>
              <a:defRPr sz="1400">
                <a:solidFill>
                  <a:schemeClr val="tx1">
                    <a:tint val="75000"/>
                  </a:schemeClr>
                </a:solidFill>
              </a:defRPr>
            </a:lvl9pPr>
          </a:lstStyle>
          <a:p>
            <a:pPr lvl="0"/>
            <a:r>
              <a:rPr lang="en-US"/>
              <a:t>Edit Master text styles</a:t>
            </a:r>
          </a:p>
        </p:txBody>
      </p:sp>
      <p:sp>
        <p:nvSpPr>
          <p:cNvPr id="4"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5" y="6492876"/>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36EAB187-7E39-1E4B-8767-A47ADC6C83D2}" type="slidenum">
              <a:rPr kumimoji="0" lang="en-US" sz="1000" b="0" i="0" u="none" strike="noStrike" kern="1200" cap="none" spc="0" normalizeH="0" baseline="0" noProof="0" smtClean="0">
                <a:ln>
                  <a:noFill/>
                </a:ln>
                <a:solidFill>
                  <a:srgbClr val="E5E6E6"/>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E5E6E6"/>
              </a:solidFill>
              <a:effectLst/>
              <a:uLnTx/>
              <a:uFillTx/>
              <a:latin typeface="Calibri"/>
              <a:ea typeface="+mn-ea"/>
              <a:cs typeface="+mn-cs"/>
            </a:endParaRPr>
          </a:p>
        </p:txBody>
      </p:sp>
    </p:spTree>
    <p:extLst>
      <p:ext uri="{BB962C8B-B14F-4D97-AF65-F5344CB8AC3E}">
        <p14:creationId xmlns:p14="http://schemas.microsoft.com/office/powerpoint/2010/main" val="119182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5" y="6476105"/>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36EAB187-7E39-1E4B-8767-A47ADC6C83D2}"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092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5" y="6492876"/>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063" rtl="0" eaLnBrk="1" fontAlgn="auto" latinLnBrk="0" hangingPunct="1">
              <a:lnSpc>
                <a:spcPct val="100000"/>
              </a:lnSpc>
              <a:spcBef>
                <a:spcPts val="0"/>
              </a:spcBef>
              <a:spcAft>
                <a:spcPts val="0"/>
              </a:spcAft>
              <a:buClrTx/>
              <a:buSzTx/>
              <a:buFontTx/>
              <a:buNone/>
              <a:tabLst/>
              <a:defRPr/>
            </a:pPr>
            <a:fld id="{D029265E-08A8-4721-90A2-6E33A3434CB0}"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443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sub title, and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441" y="1447802"/>
            <a:ext cx="10969943" cy="434657"/>
          </a:xfrm>
        </p:spPr>
        <p:txBody>
          <a:bodyPr/>
          <a:lstStyle>
            <a:lvl1pPr marL="0" indent="0" algn="l">
              <a:buNone/>
              <a:defRPr sz="2199"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Click to edit Master subtitle style</a:t>
            </a:r>
          </a:p>
        </p:txBody>
      </p:sp>
      <p:sp>
        <p:nvSpPr>
          <p:cNvPr id="6" name="Content Placeholder 2">
            <a:extLst>
              <a:ext uri="{FF2B5EF4-FFF2-40B4-BE49-F238E27FC236}">
                <a16:creationId xmlns:a16="http://schemas.microsoft.com/office/drawing/2014/main" id="{738B1E39-A461-8047-9EB7-889B56FCFF57}"/>
              </a:ext>
            </a:extLst>
          </p:cNvPr>
          <p:cNvSpPr>
            <a:spLocks noGrp="1"/>
          </p:cNvSpPr>
          <p:nvPr>
            <p:ph idx="10" hasCustomPrompt="1"/>
          </p:nvPr>
        </p:nvSpPr>
        <p:spPr>
          <a:xfrm>
            <a:off x="609441" y="1882458"/>
            <a:ext cx="10969943" cy="4137342"/>
          </a:xfrm>
        </p:spPr>
        <p:txBody>
          <a:bodyPr tIns="0" bIns="0"/>
          <a:lstStyle>
            <a:lvl1pPr>
              <a:lnSpc>
                <a:spcPct val="100000"/>
              </a:lnSpc>
              <a:spcBef>
                <a:spcPts val="200"/>
              </a:spcBef>
              <a:spcAft>
                <a:spcPts val="200"/>
              </a:spcAft>
              <a:defRPr sz="1799"/>
            </a:lvl1pPr>
            <a:lvl2pPr>
              <a:spcBef>
                <a:spcPts val="200"/>
              </a:spcBef>
              <a:spcAft>
                <a:spcPts val="200"/>
              </a:spcAft>
              <a:defRPr sz="1799"/>
            </a:lvl2pPr>
            <a:lvl3pPr>
              <a:spcBef>
                <a:spcPts val="200"/>
              </a:spcBef>
              <a:spcAft>
                <a:spcPts val="200"/>
              </a:spcAft>
              <a:defRPr sz="1600"/>
            </a:lvl3pPr>
            <a:lvl4pPr>
              <a:spcBef>
                <a:spcPts val="200"/>
              </a:spcBef>
              <a:spcAft>
                <a:spcPts val="200"/>
              </a:spcAft>
              <a:defRPr sz="1600"/>
            </a:lvl4pPr>
            <a:lvl5pPr>
              <a:spcBef>
                <a:spcPts val="200"/>
              </a:spcBef>
              <a:spcAft>
                <a:spcPts val="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641ECEB-5FA8-4247-8880-6CAA1FEBF2CF}"/>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10" name="Title 1">
            <a:extLst>
              <a:ext uri="{FF2B5EF4-FFF2-40B4-BE49-F238E27FC236}">
                <a16:creationId xmlns:a16="http://schemas.microsoft.com/office/drawing/2014/main" id="{8A16C5B6-0ADA-CE47-B670-00EA52EAB197}"/>
              </a:ext>
            </a:extLst>
          </p:cNvPr>
          <p:cNvSpPr>
            <a:spLocks noGrp="1"/>
          </p:cNvSpPr>
          <p:nvPr>
            <p:ph type="title"/>
          </p:nvPr>
        </p:nvSpPr>
        <p:spPr>
          <a:xfrm>
            <a:off x="609447" y="165100"/>
            <a:ext cx="10969942" cy="1064260"/>
          </a:xfrm>
          <a:prstGeom prst="rect">
            <a:avLst/>
          </a:prstGeo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2923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3ECB9B6-B0ED-7A87-9011-09E38554161E}"/>
              </a:ext>
            </a:extLst>
          </p:cNvPr>
          <p:cNvGrpSpPr/>
          <p:nvPr userDrawn="1"/>
        </p:nvGrpSpPr>
        <p:grpSpPr>
          <a:xfrm>
            <a:off x="-40629" y="-9900"/>
            <a:ext cx="12229454" cy="4037880"/>
            <a:chOff x="-30480" y="-20320"/>
            <a:chExt cx="12232640" cy="4037880"/>
          </a:xfrm>
        </p:grpSpPr>
        <p:sp>
          <p:nvSpPr>
            <p:cNvPr id="24" name="Freeform: Shape 23">
              <a:extLst>
                <a:ext uri="{FF2B5EF4-FFF2-40B4-BE49-F238E27FC236}">
                  <a16:creationId xmlns:a16="http://schemas.microsoft.com/office/drawing/2014/main" id="{CE80C837-E66D-FA62-231D-81010C21DE8B}"/>
                </a:ext>
              </a:extLst>
            </p:cNvPr>
            <p:cNvSpPr/>
            <p:nvPr userDrawn="1"/>
          </p:nvSpPr>
          <p:spPr>
            <a:xfrm>
              <a:off x="-30480" y="-20320"/>
              <a:ext cx="12232640" cy="3891280"/>
            </a:xfrm>
            <a:custGeom>
              <a:avLst/>
              <a:gdLst>
                <a:gd name="connsiteX0" fmla="*/ 0 w 12232640"/>
                <a:gd name="connsiteY0" fmla="*/ 0 h 3891280"/>
                <a:gd name="connsiteX1" fmla="*/ 12232640 w 12232640"/>
                <a:gd name="connsiteY1" fmla="*/ 10160 h 3891280"/>
                <a:gd name="connsiteX2" fmla="*/ 12222480 w 12232640"/>
                <a:gd name="connsiteY2" fmla="*/ 3718560 h 3891280"/>
                <a:gd name="connsiteX3" fmla="*/ 10048240 w 12232640"/>
                <a:gd name="connsiteY3" fmla="*/ 965200 h 3891280"/>
                <a:gd name="connsiteX4" fmla="*/ 6177280 w 12232640"/>
                <a:gd name="connsiteY4" fmla="*/ 91440 h 3891280"/>
                <a:gd name="connsiteX5" fmla="*/ 1767840 w 12232640"/>
                <a:gd name="connsiteY5" fmla="*/ 1270000 h 3891280"/>
                <a:gd name="connsiteX6" fmla="*/ 30480 w 12232640"/>
                <a:gd name="connsiteY6" fmla="*/ 3891280 h 3891280"/>
                <a:gd name="connsiteX7" fmla="*/ 0 w 12232640"/>
                <a:gd name="connsiteY7" fmla="*/ 0 h 389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640" h="3891280">
                  <a:moveTo>
                    <a:pt x="0" y="0"/>
                  </a:moveTo>
                  <a:lnTo>
                    <a:pt x="12232640" y="10160"/>
                  </a:lnTo>
                  <a:cubicBezTo>
                    <a:pt x="12229253" y="1246293"/>
                    <a:pt x="12225867" y="2482427"/>
                    <a:pt x="12222480" y="3718560"/>
                  </a:cubicBezTo>
                  <a:lnTo>
                    <a:pt x="10048240" y="965200"/>
                  </a:lnTo>
                  <a:lnTo>
                    <a:pt x="6177280" y="91440"/>
                  </a:lnTo>
                  <a:lnTo>
                    <a:pt x="1767840" y="1270000"/>
                  </a:lnTo>
                  <a:lnTo>
                    <a:pt x="30480" y="3891280"/>
                  </a:lnTo>
                  <a:lnTo>
                    <a:pt x="0" y="0"/>
                  </a:lnTo>
                  <a:close/>
                </a:path>
              </a:pathLst>
            </a:custGeom>
            <a:solidFill>
              <a:srgbClr val="B4B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6" name="Moon 15">
              <a:extLst>
                <a:ext uri="{FF2B5EF4-FFF2-40B4-BE49-F238E27FC236}">
                  <a16:creationId xmlns:a16="http://schemas.microsoft.com/office/drawing/2014/main" id="{95E0DF19-0754-98B2-AE8D-B8B86EBA736F}"/>
                </a:ext>
              </a:extLst>
            </p:cNvPr>
            <p:cNvSpPr/>
            <p:nvPr userDrawn="1"/>
          </p:nvSpPr>
          <p:spPr>
            <a:xfrm rot="5400000">
              <a:off x="4154397" y="-4109748"/>
              <a:ext cx="3883203" cy="12179813"/>
            </a:xfrm>
            <a:prstGeom prst="moon">
              <a:avLst>
                <a:gd name="adj" fmla="val 45124"/>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5" name="Moon 14">
              <a:extLst>
                <a:ext uri="{FF2B5EF4-FFF2-40B4-BE49-F238E27FC236}">
                  <a16:creationId xmlns:a16="http://schemas.microsoft.com/office/drawing/2014/main" id="{B3027610-C0D5-AC9C-F730-8BCD1D6E67EA}"/>
                </a:ext>
              </a:extLst>
            </p:cNvPr>
            <p:cNvSpPr/>
            <p:nvPr userDrawn="1"/>
          </p:nvSpPr>
          <p:spPr>
            <a:xfrm rot="5400000">
              <a:off x="4240392" y="-3927955"/>
              <a:ext cx="3705121" cy="12185909"/>
            </a:xfrm>
            <a:prstGeom prst="moon">
              <a:avLst>
                <a:gd name="adj" fmla="val 45124"/>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7" name="Moon 6">
              <a:extLst>
                <a:ext uri="{FF2B5EF4-FFF2-40B4-BE49-F238E27FC236}">
                  <a16:creationId xmlns:a16="http://schemas.microsoft.com/office/drawing/2014/main" id="{E39C0E7C-7B69-7C60-5A17-02869CE28C3E}"/>
                </a:ext>
              </a:extLst>
            </p:cNvPr>
            <p:cNvSpPr/>
            <p:nvPr userDrawn="1"/>
          </p:nvSpPr>
          <p:spPr>
            <a:xfrm rot="5400000">
              <a:off x="4387495" y="-3809190"/>
              <a:ext cx="3429203" cy="12192005"/>
            </a:xfrm>
            <a:prstGeom prst="moon">
              <a:avLst>
                <a:gd name="adj" fmla="val 45124"/>
              </a:avLst>
            </a:prstGeom>
            <a:solidFill>
              <a:srgbClr val="153A64"/>
            </a:solidFill>
            <a:ln>
              <a:solidFill>
                <a:srgbClr val="153A6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2" name="Title 1"/>
          <p:cNvSpPr>
            <a:spLocks noGrp="1"/>
          </p:cNvSpPr>
          <p:nvPr>
            <p:ph type="ctrTitle"/>
          </p:nvPr>
        </p:nvSpPr>
        <p:spPr>
          <a:xfrm>
            <a:off x="944634" y="4765724"/>
            <a:ext cx="10390973" cy="1141684"/>
          </a:xfrm>
          <a:prstGeom prst="rect">
            <a:avLst/>
          </a:prstGeom>
          <a:effectLst/>
        </p:spPr>
        <p:txBody>
          <a:bodyPr>
            <a:normAutofit/>
          </a:bodyPr>
          <a:lstStyle>
            <a:lvl1pPr algn="ctr">
              <a:defRPr sz="3599" b="0">
                <a:solidFill>
                  <a:schemeClr val="tx1"/>
                </a:solidFill>
                <a:effectLst/>
                <a:latin typeface="Aptos Black" panose="020B0004020202020204" pitchFamily="34" charset="0"/>
              </a:defRPr>
            </a:lvl1pPr>
          </a:lstStyle>
          <a:p>
            <a:r>
              <a:rPr lang="en-US" dirty="0"/>
              <a:t>Click to edit Master title style</a:t>
            </a:r>
          </a:p>
        </p:txBody>
      </p:sp>
      <p:sp>
        <p:nvSpPr>
          <p:cNvPr id="6" name="Slide Number Placeholder 1">
            <a:extLst>
              <a:ext uri="{FF2B5EF4-FFF2-40B4-BE49-F238E27FC236}">
                <a16:creationId xmlns:a16="http://schemas.microsoft.com/office/drawing/2014/main" id="{E7E0A547-63EF-4EE4-9D66-B93254790540}"/>
              </a:ext>
            </a:extLst>
          </p:cNvPr>
          <p:cNvSpPr txBox="1">
            <a:spLocks/>
          </p:cNvSpPr>
          <p:nvPr userDrawn="1"/>
        </p:nvSpPr>
        <p:spPr>
          <a:xfrm>
            <a:off x="5677657" y="6543910"/>
            <a:ext cx="833516" cy="365125"/>
          </a:xfrm>
          <a:prstGeom prst="rect">
            <a:avLst/>
          </a:prstGeom>
        </p:spPr>
        <p:txBody>
          <a:bodyPr/>
          <a:lstStyle>
            <a:defPPr>
              <a:defRPr lang="en-US"/>
            </a:defPPr>
            <a:lvl1pPr marL="0" algn="ct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i="0"/>
          </a:p>
        </p:txBody>
      </p:sp>
      <p:sp>
        <p:nvSpPr>
          <p:cNvPr id="11" name="TextBox 10">
            <a:extLst>
              <a:ext uri="{FF2B5EF4-FFF2-40B4-BE49-F238E27FC236}">
                <a16:creationId xmlns:a16="http://schemas.microsoft.com/office/drawing/2014/main" id="{AC18184B-8A08-4062-87CF-7B99735EBDC9}"/>
              </a:ext>
            </a:extLst>
          </p:cNvPr>
          <p:cNvSpPr txBox="1"/>
          <p:nvPr userDrawn="1"/>
        </p:nvSpPr>
        <p:spPr>
          <a:xfrm>
            <a:off x="4223049" y="4314826"/>
            <a:ext cx="4113728" cy="400110"/>
          </a:xfrm>
          <a:prstGeom prst="rect">
            <a:avLst/>
          </a:prstGeom>
          <a:noFill/>
        </p:spPr>
        <p:txBody>
          <a:bodyPr wrap="square" rtlCol="0">
            <a:spAutoFit/>
          </a:bodyPr>
          <a:lstStyle/>
          <a:p>
            <a:pPr algn="l"/>
            <a:r>
              <a:rPr lang="en-US" sz="1999" b="1" cap="small" spc="80" baseline="0" dirty="0">
                <a:solidFill>
                  <a:schemeClr val="accent1"/>
                </a:solidFill>
              </a:rPr>
              <a:t>U.S. Department of Transportation</a:t>
            </a:r>
          </a:p>
        </p:txBody>
      </p:sp>
      <p:pic>
        <p:nvPicPr>
          <p:cNvPr id="28" name="Picture 27">
            <a:extLst>
              <a:ext uri="{FF2B5EF4-FFF2-40B4-BE49-F238E27FC236}">
                <a16:creationId xmlns:a16="http://schemas.microsoft.com/office/drawing/2014/main" id="{05041F3F-76ED-664E-9F69-EBB42EA1D524}"/>
              </a:ext>
            </a:extLst>
          </p:cNvPr>
          <p:cNvPicPr>
            <a:picLocks noChangeAspect="1"/>
          </p:cNvPicPr>
          <p:nvPr userDrawn="1"/>
        </p:nvPicPr>
        <p:blipFill>
          <a:blip r:embed="rId2">
            <a:duotone>
              <a:srgbClr val="055596">
                <a:shade val="45000"/>
                <a:satMod val="135000"/>
              </a:srgbClr>
              <a:prstClr val="white"/>
            </a:duoton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03092" y="4346230"/>
            <a:ext cx="319957" cy="320040"/>
          </a:xfrm>
          <a:prstGeom prst="rect">
            <a:avLst/>
          </a:prstGeom>
        </p:spPr>
      </p:pic>
      <p:pic>
        <p:nvPicPr>
          <p:cNvPr id="4" name="Picture 3" descr="Logo&#10;&#10;Description automatically generated">
            <a:extLst>
              <a:ext uri="{FF2B5EF4-FFF2-40B4-BE49-F238E27FC236}">
                <a16:creationId xmlns:a16="http://schemas.microsoft.com/office/drawing/2014/main" id="{4B50D1DE-BFEF-6F8C-C3BA-F25240679D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8910" y="2446212"/>
            <a:ext cx="4351006" cy="1787346"/>
          </a:xfrm>
          <a:prstGeom prst="rect">
            <a:avLst/>
          </a:prstGeom>
        </p:spPr>
      </p:pic>
      <p:pic>
        <p:nvPicPr>
          <p:cNvPr id="29" name="Picture 28" descr="A picture containing sky, tree, outdoor, way&#10;&#10;Description automatically generated">
            <a:extLst>
              <a:ext uri="{FF2B5EF4-FFF2-40B4-BE49-F238E27FC236}">
                <a16:creationId xmlns:a16="http://schemas.microsoft.com/office/drawing/2014/main" id="{0F6C348B-D798-48AF-880E-3B5969D3AB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61510" y="1076961"/>
            <a:ext cx="1532550" cy="861989"/>
          </a:xfrm>
          <a:prstGeom prst="rect">
            <a:avLst/>
          </a:prstGeom>
          <a:ln w="9525">
            <a:solidFill>
              <a:schemeClr val="tx1"/>
            </a:solidFill>
          </a:ln>
        </p:spPr>
      </p:pic>
    </p:spTree>
    <p:extLst>
      <p:ext uri="{BB962C8B-B14F-4D97-AF65-F5344CB8AC3E}">
        <p14:creationId xmlns:p14="http://schemas.microsoft.com/office/powerpoint/2010/main" val="424292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55C8FEA-A2DF-4142-A35D-B160F5B4C602}"/>
              </a:ext>
            </a:extLst>
          </p:cNvPr>
          <p:cNvSpPr>
            <a:spLocks noGrp="1"/>
          </p:cNvSpPr>
          <p:nvPr>
            <p:ph sz="quarter" idx="10"/>
          </p:nvPr>
        </p:nvSpPr>
        <p:spPr>
          <a:xfrm>
            <a:off x="609441" y="1536700"/>
            <a:ext cx="10969943" cy="4589462"/>
          </a:xfrm>
        </p:spPr>
        <p:txBody>
          <a:bodyPr/>
          <a:lstStyle>
            <a:lvl3pPr marL="914126" indent="-274238">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22220C87-9760-A940-907A-D6BD2461B4EC}"/>
              </a:ext>
            </a:extLst>
          </p:cNvPr>
          <p:cNvCxnSpPr>
            <a:cxnSpLocks/>
          </p:cNvCxnSpPr>
          <p:nvPr userDrawn="1"/>
        </p:nvCxnSpPr>
        <p:spPr>
          <a:xfrm flipH="1">
            <a:off x="0" y="1216660"/>
            <a:ext cx="12188825" cy="0"/>
          </a:xfrm>
          <a:prstGeom prst="line">
            <a:avLst/>
          </a:prstGeom>
          <a:noFill/>
          <a:ln w="31750" cap="flat" cmpd="sng" algn="ctr">
            <a:solidFill>
              <a:srgbClr val="C80A32"/>
            </a:solidFill>
            <a:prstDash val="solid"/>
          </a:ln>
          <a:effectLst/>
        </p:spPr>
      </p:cxnSp>
      <p:sp>
        <p:nvSpPr>
          <p:cNvPr id="6" name="Title 1">
            <a:extLst>
              <a:ext uri="{FF2B5EF4-FFF2-40B4-BE49-F238E27FC236}">
                <a16:creationId xmlns:a16="http://schemas.microsoft.com/office/drawing/2014/main" id="{E57A57D6-3AE0-9742-BFF4-9D59D91C2C39}"/>
              </a:ext>
            </a:extLst>
          </p:cNvPr>
          <p:cNvSpPr>
            <a:spLocks noGrp="1"/>
          </p:cNvSpPr>
          <p:nvPr>
            <p:ph type="title"/>
          </p:nvPr>
        </p:nvSpPr>
        <p:spPr>
          <a:xfrm>
            <a:off x="609447" y="165100"/>
            <a:ext cx="10969942" cy="1064260"/>
          </a:xfrm>
          <a:prstGeom prst="rect">
            <a:avLst/>
          </a:prstGeom>
        </p:spPr>
        <p:txBody>
          <a:bodyPr/>
          <a:lstStyle>
            <a:lvl1pPr algn="l">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8071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833" y="4406910"/>
            <a:ext cx="10360501" cy="1362075"/>
          </a:xfrm>
          <a:prstGeom prst="rect">
            <a:avLst/>
          </a:prstGeom>
        </p:spPr>
        <p:txBody>
          <a:bodyPr anchor="t"/>
          <a:lstStyle>
            <a:lvl1pPr algn="l">
              <a:defRPr sz="3999" b="1" cap="none">
                <a:solidFill>
                  <a:schemeClr val="tx1"/>
                </a:solidFill>
                <a:effectLst/>
                <a:latin typeface="Aptos Black" panose="020B00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p:spPr>
        <p:txBody>
          <a:bodyPr anchor="b">
            <a:normAutofit/>
          </a:bodyPr>
          <a:lstStyle>
            <a:lvl1pPr marL="0" indent="0">
              <a:buNone/>
              <a:defRPr sz="2999">
                <a:solidFill>
                  <a:schemeClr val="tx2">
                    <a:lumMod val="75000"/>
                  </a:schemeClr>
                </a:solidFill>
              </a:defRPr>
            </a:lvl1pPr>
            <a:lvl2pPr marL="457041" indent="0">
              <a:buNone/>
              <a:defRPr sz="1799">
                <a:solidFill>
                  <a:schemeClr val="tx1">
                    <a:tint val="75000"/>
                  </a:schemeClr>
                </a:solidFill>
              </a:defRPr>
            </a:lvl2pPr>
            <a:lvl3pPr marL="914080" indent="0">
              <a:buNone/>
              <a:defRPr sz="1600">
                <a:solidFill>
                  <a:schemeClr val="tx1">
                    <a:tint val="75000"/>
                  </a:schemeClr>
                </a:solidFill>
              </a:defRPr>
            </a:lvl3pPr>
            <a:lvl4pPr marL="1371121" indent="0">
              <a:buNone/>
              <a:defRPr sz="1400">
                <a:solidFill>
                  <a:schemeClr val="tx1">
                    <a:tint val="75000"/>
                  </a:schemeClr>
                </a:solidFill>
              </a:defRPr>
            </a:lvl4pPr>
            <a:lvl5pPr marL="1828160" indent="0">
              <a:buNone/>
              <a:defRPr sz="1400">
                <a:solidFill>
                  <a:schemeClr val="tx1">
                    <a:tint val="75000"/>
                  </a:schemeClr>
                </a:solidFill>
              </a:defRPr>
            </a:lvl5pPr>
            <a:lvl6pPr marL="2285200" indent="0">
              <a:buNone/>
              <a:defRPr sz="1400">
                <a:solidFill>
                  <a:schemeClr val="tx1">
                    <a:tint val="75000"/>
                  </a:schemeClr>
                </a:solidFill>
              </a:defRPr>
            </a:lvl6pPr>
            <a:lvl7pPr marL="2742239" indent="0">
              <a:buNone/>
              <a:defRPr sz="1400">
                <a:solidFill>
                  <a:schemeClr val="tx1">
                    <a:tint val="75000"/>
                  </a:schemeClr>
                </a:solidFill>
              </a:defRPr>
            </a:lvl7pPr>
            <a:lvl8pPr marL="3199280" indent="0">
              <a:buNone/>
              <a:defRPr sz="1400">
                <a:solidFill>
                  <a:schemeClr val="tx1">
                    <a:tint val="75000"/>
                  </a:schemeClr>
                </a:solidFill>
              </a:defRPr>
            </a:lvl8pPr>
            <a:lvl9pPr marL="3656321"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95035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7" y="365760"/>
            <a:ext cx="10969942" cy="5486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441" y="1097280"/>
            <a:ext cx="10969943" cy="5029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1"/>
            <a:ext cx="12188825" cy="137160"/>
          </a:xfrm>
          <a:prstGeom prst="rect">
            <a:avLst/>
          </a:prstGeom>
          <a:gradFill flip="none" rotWithShape="1">
            <a:gsLst>
              <a:gs pos="30000">
                <a:schemeClr val="accent1">
                  <a:lumMod val="20000"/>
                  <a:lumOff val="80000"/>
                </a:schemeClr>
              </a:gs>
              <a:gs pos="50000">
                <a:schemeClr val="accent1">
                  <a:lumMod val="40000"/>
                  <a:lumOff val="60000"/>
                </a:schemeClr>
              </a:gs>
              <a:gs pos="95000">
                <a:schemeClr val="accent1">
                  <a:lumMod val="100000"/>
                </a:schemeClr>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591A02D0-0119-444C-8744-34A0DEB82B96}"/>
              </a:ext>
            </a:extLst>
          </p:cNvPr>
          <p:cNvCxnSpPr>
            <a:cxnSpLocks/>
          </p:cNvCxnSpPr>
          <p:nvPr userDrawn="1"/>
        </p:nvCxnSpPr>
        <p:spPr>
          <a:xfrm flipH="1">
            <a:off x="0" y="137160"/>
            <a:ext cx="12188825" cy="0"/>
          </a:xfrm>
          <a:prstGeom prst="line">
            <a:avLst/>
          </a:prstGeom>
          <a:ln w="317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C879198-6070-4AB4-9F45-67072AD24F24}"/>
              </a:ext>
            </a:extLst>
          </p:cNvPr>
          <p:cNvSpPr/>
          <p:nvPr userDrawn="1"/>
        </p:nvSpPr>
        <p:spPr>
          <a:xfrm>
            <a:off x="0" y="6309360"/>
            <a:ext cx="12188825" cy="548640"/>
          </a:xfrm>
          <a:prstGeom prst="rect">
            <a:avLst/>
          </a:prstGeom>
          <a:solidFill>
            <a:srgbClr val="044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EBCF1D89-4E25-4EA8-97AD-66B0543B9D13}"/>
              </a:ext>
            </a:extLst>
          </p:cNvPr>
          <p:cNvPicPr>
            <a:picLocks noChangeAspect="1"/>
          </p:cNvPicPr>
          <p:nvPr userDrawn="1"/>
        </p:nvPicPr>
        <p:blipFill>
          <a:blip r:embed="rId8">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609441" y="6469037"/>
            <a:ext cx="298318" cy="308021"/>
          </a:xfrm>
          <a:prstGeom prst="rect">
            <a:avLst/>
          </a:prstGeom>
        </p:spPr>
      </p:pic>
      <p:sp>
        <p:nvSpPr>
          <p:cNvPr id="15" name="TextBox 14">
            <a:extLst>
              <a:ext uri="{FF2B5EF4-FFF2-40B4-BE49-F238E27FC236}">
                <a16:creationId xmlns:a16="http://schemas.microsoft.com/office/drawing/2014/main" id="{7346DF44-7C7F-4DB0-98AB-BA9DD20B8062}"/>
              </a:ext>
            </a:extLst>
          </p:cNvPr>
          <p:cNvSpPr txBox="1"/>
          <p:nvPr userDrawn="1"/>
        </p:nvSpPr>
        <p:spPr>
          <a:xfrm>
            <a:off x="904075" y="6492240"/>
            <a:ext cx="2285405" cy="261610"/>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95000"/>
                  </a:prstClr>
                </a:solidFill>
                <a:effectLst/>
                <a:uLnTx/>
                <a:uFillTx/>
                <a:latin typeface="Calibri"/>
                <a:ea typeface="+mn-ea"/>
                <a:cs typeface="+mn-cs"/>
              </a:rPr>
              <a:t>U.S. Department of Transportation</a:t>
            </a:r>
          </a:p>
        </p:txBody>
      </p:sp>
      <p:pic>
        <p:nvPicPr>
          <p:cNvPr id="9" name="Picture 8" descr="Logo&#10;&#10;Description automatically generated">
            <a:extLst>
              <a:ext uri="{FF2B5EF4-FFF2-40B4-BE49-F238E27FC236}">
                <a16:creationId xmlns:a16="http://schemas.microsoft.com/office/drawing/2014/main" id="{3A5E06D6-02E5-15C1-AF77-ECB50A2F68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79375" y="6401510"/>
            <a:ext cx="1000009" cy="411110"/>
          </a:xfrm>
          <a:prstGeom prst="rect">
            <a:avLst/>
          </a:prstGeom>
        </p:spPr>
      </p:pic>
    </p:spTree>
    <p:extLst>
      <p:ext uri="{BB962C8B-B14F-4D97-AF65-F5344CB8AC3E}">
        <p14:creationId xmlns:p14="http://schemas.microsoft.com/office/powerpoint/2010/main" val="22676312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hdr="0" ftr="0" dt="0"/>
  <p:txStyles>
    <p:titleStyle>
      <a:lvl1pPr algn="l" defTabSz="457041" rtl="0" eaLnBrk="1" latinLnBrk="0" hangingPunct="1">
        <a:lnSpc>
          <a:spcPct val="90000"/>
        </a:lnSpc>
        <a:spcBef>
          <a:spcPct val="0"/>
        </a:spcBef>
        <a:buNone/>
        <a:defRPr sz="3199" b="0" kern="1200">
          <a:solidFill>
            <a:schemeClr val="tx1"/>
          </a:solidFill>
          <a:effectLst/>
          <a:latin typeface="Aptos SemiBold" panose="020B0004020202020204" pitchFamily="34" charset="0"/>
          <a:ea typeface="+mj-ea"/>
          <a:cs typeface="+mj-cs"/>
        </a:defRPr>
      </a:lvl1pPr>
    </p:titleStyle>
    <p:bodyStyle>
      <a:lvl1pPr marL="274238" indent="-274238" algn="l" defTabSz="457041" rtl="0" eaLnBrk="1" latinLnBrk="0" hangingPunct="1">
        <a:lnSpc>
          <a:spcPct val="90000"/>
        </a:lnSpc>
        <a:spcBef>
          <a:spcPts val="1200"/>
        </a:spcBef>
        <a:buSzPct val="85000"/>
        <a:buFont typeface="Arial"/>
        <a:buChar char="•"/>
        <a:defRPr sz="2399" kern="1200">
          <a:solidFill>
            <a:schemeClr val="tx1"/>
          </a:solidFill>
          <a:latin typeface="Aptos" panose="020B0004020202020204" pitchFamily="34" charset="0"/>
          <a:ea typeface="+mn-ea"/>
          <a:cs typeface="+mn-cs"/>
        </a:defRPr>
      </a:lvl1pPr>
      <a:lvl2pPr marL="548475" indent="-274238" algn="l" defTabSz="457041" rtl="0" eaLnBrk="1" latinLnBrk="0" hangingPunct="1">
        <a:lnSpc>
          <a:spcPct val="90000"/>
        </a:lnSpc>
        <a:spcBef>
          <a:spcPts val="600"/>
        </a:spcBef>
        <a:buFont typeface="Arial"/>
        <a:buChar char="–"/>
        <a:defRPr sz="1999" kern="1200">
          <a:solidFill>
            <a:schemeClr val="tx1"/>
          </a:solidFill>
          <a:latin typeface="Aptos" panose="020B0004020202020204" pitchFamily="34" charset="0"/>
          <a:ea typeface="+mn-ea"/>
          <a:cs typeface="+mn-cs"/>
        </a:defRPr>
      </a:lvl2pPr>
      <a:lvl3pPr marL="914126" indent="-274238" algn="l" defTabSz="457041" rtl="0" eaLnBrk="1" latinLnBrk="0" hangingPunct="1">
        <a:lnSpc>
          <a:spcPct val="90000"/>
        </a:lnSpc>
        <a:spcBef>
          <a:spcPts val="600"/>
        </a:spcBef>
        <a:buFont typeface="Arial"/>
        <a:buChar char="•"/>
        <a:defRPr sz="1799" kern="1200">
          <a:solidFill>
            <a:schemeClr val="tx1"/>
          </a:solidFill>
          <a:latin typeface="Aptos" panose="020B0004020202020204" pitchFamily="34" charset="0"/>
          <a:ea typeface="+mn-ea"/>
          <a:cs typeface="+mn-cs"/>
        </a:defRPr>
      </a:lvl3pPr>
      <a:lvl4pPr marL="1599640" indent="-228520" algn="l" defTabSz="457041" rtl="0" eaLnBrk="1" latinLnBrk="0" hangingPunct="1">
        <a:lnSpc>
          <a:spcPct val="90000"/>
        </a:lnSpc>
        <a:spcBef>
          <a:spcPct val="20000"/>
        </a:spcBef>
        <a:buFont typeface="Arial"/>
        <a:buChar char="–"/>
        <a:defRPr sz="1799" kern="1200">
          <a:solidFill>
            <a:schemeClr val="tx1"/>
          </a:solidFill>
          <a:latin typeface="Aptos" panose="020B0004020202020204" pitchFamily="34" charset="0"/>
          <a:ea typeface="+mn-ea"/>
          <a:cs typeface="+mn-cs"/>
        </a:defRPr>
      </a:lvl4pPr>
      <a:lvl5pPr marL="2056681" indent="-228520" algn="l" defTabSz="457041" rtl="0" eaLnBrk="1" latinLnBrk="0" hangingPunct="1">
        <a:lnSpc>
          <a:spcPct val="90000"/>
        </a:lnSpc>
        <a:spcBef>
          <a:spcPct val="20000"/>
        </a:spcBef>
        <a:buFont typeface="Arial"/>
        <a:buChar char="»"/>
        <a:defRPr sz="1799" kern="1200">
          <a:solidFill>
            <a:schemeClr val="tx1"/>
          </a:solidFill>
          <a:latin typeface="Aptos" panose="020B0004020202020204" pitchFamily="34" charset="0"/>
          <a:ea typeface="+mn-ea"/>
          <a:cs typeface="+mn-cs"/>
        </a:defRPr>
      </a:lvl5pPr>
      <a:lvl6pPr marL="2513720" indent="-228520"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20"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20"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20"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0"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39"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7" y="365760"/>
            <a:ext cx="10969942" cy="5486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441" y="1518921"/>
            <a:ext cx="10969943" cy="46075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C879198-6070-4AB4-9F45-67072AD24F24}"/>
              </a:ext>
            </a:extLst>
          </p:cNvPr>
          <p:cNvSpPr/>
          <p:nvPr userDrawn="1"/>
        </p:nvSpPr>
        <p:spPr>
          <a:xfrm>
            <a:off x="0" y="6311156"/>
            <a:ext cx="12188825" cy="546845"/>
          </a:xfrm>
          <a:prstGeom prst="rect">
            <a:avLst/>
          </a:prstGeom>
          <a:solidFill>
            <a:srgbClr val="044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nvGrpSpPr>
          <p:cNvPr id="11" name="Group 10">
            <a:extLst>
              <a:ext uri="{FF2B5EF4-FFF2-40B4-BE49-F238E27FC236}">
                <a16:creationId xmlns:a16="http://schemas.microsoft.com/office/drawing/2014/main" id="{9FCEC8F7-3EE2-0BD5-1FEC-EFD87ADF8059}"/>
              </a:ext>
            </a:extLst>
          </p:cNvPr>
          <p:cNvGrpSpPr/>
          <p:nvPr userDrawn="1"/>
        </p:nvGrpSpPr>
        <p:grpSpPr>
          <a:xfrm>
            <a:off x="609442" y="6446702"/>
            <a:ext cx="2580039" cy="308021"/>
            <a:chOff x="314889" y="6449209"/>
            <a:chExt cx="2580711" cy="308021"/>
          </a:xfrm>
        </p:grpSpPr>
        <p:pic>
          <p:nvPicPr>
            <p:cNvPr id="14" name="Picture 13">
              <a:extLst>
                <a:ext uri="{FF2B5EF4-FFF2-40B4-BE49-F238E27FC236}">
                  <a16:creationId xmlns:a16="http://schemas.microsoft.com/office/drawing/2014/main" id="{EBCF1D89-4E25-4EA8-97AD-66B0543B9D13}"/>
                </a:ext>
              </a:extLst>
            </p:cNvPr>
            <p:cNvPicPr>
              <a:picLocks noChangeAspect="1"/>
            </p:cNvPicPr>
            <p:nvPr userDrawn="1"/>
          </p:nvPicPr>
          <p:blipFill>
            <a:blip r:embed="rId13">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314889" y="6449209"/>
              <a:ext cx="298396" cy="308021"/>
            </a:xfrm>
            <a:prstGeom prst="rect">
              <a:avLst/>
            </a:prstGeom>
          </p:spPr>
        </p:pic>
        <p:sp>
          <p:nvSpPr>
            <p:cNvPr id="15" name="TextBox 14">
              <a:extLst>
                <a:ext uri="{FF2B5EF4-FFF2-40B4-BE49-F238E27FC236}">
                  <a16:creationId xmlns:a16="http://schemas.microsoft.com/office/drawing/2014/main" id="{7346DF44-7C7F-4DB0-98AB-BA9DD20B8062}"/>
                </a:ext>
              </a:extLst>
            </p:cNvPr>
            <p:cNvSpPr txBox="1"/>
            <p:nvPr userDrawn="1"/>
          </p:nvSpPr>
          <p:spPr>
            <a:xfrm>
              <a:off x="609600" y="6472413"/>
              <a:ext cx="2286000" cy="261610"/>
            </a:xfrm>
            <a:prstGeom prst="rect">
              <a:avLst/>
            </a:prstGeom>
            <a:noFill/>
          </p:spPr>
          <p:txBody>
            <a:bodyPr wrap="square" rtlCol="0">
              <a:spAutoFit/>
            </a:bodyPr>
            <a:lstStyle/>
            <a:p>
              <a:r>
                <a:rPr lang="en-US" sz="1100" b="0" spc="0" baseline="0" dirty="0">
                  <a:solidFill>
                    <a:schemeClr val="bg1">
                      <a:lumMod val="95000"/>
                    </a:schemeClr>
                  </a:solidFill>
                </a:rPr>
                <a:t>U.S. Department of Transportation</a:t>
              </a:r>
            </a:p>
          </p:txBody>
        </p:sp>
      </p:grpSp>
      <p:pic>
        <p:nvPicPr>
          <p:cNvPr id="10" name="Picture 9" descr="Logo&#10;&#10;Description automatically generated">
            <a:extLst>
              <a:ext uri="{FF2B5EF4-FFF2-40B4-BE49-F238E27FC236}">
                <a16:creationId xmlns:a16="http://schemas.microsoft.com/office/drawing/2014/main" id="{4FEE18DF-3FE9-F265-09BB-B4A0ECDA3F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579375" y="6401510"/>
            <a:ext cx="1000009" cy="411110"/>
          </a:xfrm>
          <a:prstGeom prst="rect">
            <a:avLst/>
          </a:prstGeom>
        </p:spPr>
      </p:pic>
    </p:spTree>
    <p:extLst>
      <p:ext uri="{BB962C8B-B14F-4D97-AF65-F5344CB8AC3E}">
        <p14:creationId xmlns:p14="http://schemas.microsoft.com/office/powerpoint/2010/main" val="13262923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l" defTabSz="457041" rtl="0" eaLnBrk="1" latinLnBrk="0" hangingPunct="1">
        <a:lnSpc>
          <a:spcPct val="90000"/>
        </a:lnSpc>
        <a:spcBef>
          <a:spcPct val="0"/>
        </a:spcBef>
        <a:buNone/>
        <a:defRPr sz="3199" b="1" kern="1200">
          <a:solidFill>
            <a:schemeClr val="tx1"/>
          </a:solidFill>
          <a:effectLst/>
          <a:latin typeface="Aptos SemiBold" panose="020B0004020202020204" pitchFamily="34" charset="0"/>
          <a:ea typeface="+mj-ea"/>
          <a:cs typeface="+mj-cs"/>
        </a:defRPr>
      </a:lvl1pPr>
    </p:titleStyle>
    <p:bodyStyle>
      <a:lvl1pPr marL="274238" indent="-274238" algn="l" defTabSz="457041" rtl="0" eaLnBrk="1" latinLnBrk="0" hangingPunct="1">
        <a:lnSpc>
          <a:spcPct val="90000"/>
        </a:lnSpc>
        <a:spcBef>
          <a:spcPts val="1200"/>
        </a:spcBef>
        <a:buSzPct val="85000"/>
        <a:buFont typeface="Arial"/>
        <a:buChar char="•"/>
        <a:defRPr sz="2399" kern="1200">
          <a:solidFill>
            <a:schemeClr val="tx1"/>
          </a:solidFill>
          <a:latin typeface="Aptos" panose="020B0004020202020204" pitchFamily="34" charset="0"/>
          <a:ea typeface="+mn-ea"/>
          <a:cs typeface="+mn-cs"/>
        </a:defRPr>
      </a:lvl1pPr>
      <a:lvl2pPr marL="548475" indent="-274238" algn="l" defTabSz="457041" rtl="0" eaLnBrk="1" latinLnBrk="0" hangingPunct="1">
        <a:lnSpc>
          <a:spcPct val="90000"/>
        </a:lnSpc>
        <a:spcBef>
          <a:spcPts val="600"/>
        </a:spcBef>
        <a:buFont typeface="Arial"/>
        <a:buChar char="–"/>
        <a:defRPr sz="1999" kern="1200">
          <a:solidFill>
            <a:schemeClr val="tx1"/>
          </a:solidFill>
          <a:latin typeface="Aptos" panose="020B0004020202020204" pitchFamily="34" charset="0"/>
          <a:ea typeface="+mn-ea"/>
          <a:cs typeface="+mn-cs"/>
        </a:defRPr>
      </a:lvl2pPr>
      <a:lvl3pPr marL="914126" indent="-274238" algn="l" defTabSz="457041" rtl="0" eaLnBrk="1" latinLnBrk="0" hangingPunct="1">
        <a:lnSpc>
          <a:spcPct val="90000"/>
        </a:lnSpc>
        <a:spcBef>
          <a:spcPts val="600"/>
        </a:spcBef>
        <a:buFont typeface="Arial"/>
        <a:buChar char="•"/>
        <a:defRPr sz="1799" kern="1200">
          <a:solidFill>
            <a:schemeClr val="tx1"/>
          </a:solidFill>
          <a:latin typeface="Aptos" panose="020B0004020202020204" pitchFamily="34" charset="0"/>
          <a:ea typeface="+mn-ea"/>
          <a:cs typeface="+mn-cs"/>
        </a:defRPr>
      </a:lvl3pPr>
      <a:lvl4pPr marL="1599640" indent="-228520" algn="l" defTabSz="457041" rtl="0" eaLnBrk="1" latinLnBrk="0" hangingPunct="1">
        <a:lnSpc>
          <a:spcPct val="90000"/>
        </a:lnSpc>
        <a:spcBef>
          <a:spcPct val="20000"/>
        </a:spcBef>
        <a:buFont typeface="Arial"/>
        <a:buChar char="–"/>
        <a:defRPr sz="1799" kern="1200">
          <a:solidFill>
            <a:schemeClr val="tx1"/>
          </a:solidFill>
          <a:latin typeface="Aptos" panose="020B0004020202020204" pitchFamily="34" charset="0"/>
          <a:ea typeface="+mn-ea"/>
          <a:cs typeface="+mn-cs"/>
        </a:defRPr>
      </a:lvl4pPr>
      <a:lvl5pPr marL="2056681" indent="-228520" algn="l" defTabSz="457041" rtl="0" eaLnBrk="1" latinLnBrk="0" hangingPunct="1">
        <a:lnSpc>
          <a:spcPct val="90000"/>
        </a:lnSpc>
        <a:spcBef>
          <a:spcPct val="20000"/>
        </a:spcBef>
        <a:buFont typeface="Arial"/>
        <a:buChar char="»"/>
        <a:defRPr sz="1799" kern="1200">
          <a:solidFill>
            <a:schemeClr val="tx1"/>
          </a:solidFill>
          <a:latin typeface="Aptos" panose="020B0004020202020204" pitchFamily="34" charset="0"/>
          <a:ea typeface="+mn-ea"/>
          <a:cs typeface="+mn-cs"/>
        </a:defRPr>
      </a:lvl5pPr>
      <a:lvl6pPr marL="2513720" indent="-228520"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20"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20"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20"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0"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39"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7" y="365760"/>
            <a:ext cx="10969942" cy="54864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441" y="1097280"/>
            <a:ext cx="10969943" cy="5029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1"/>
            <a:ext cx="12188825" cy="137160"/>
          </a:xfrm>
          <a:prstGeom prst="rect">
            <a:avLst/>
          </a:prstGeom>
          <a:gradFill flip="none" rotWithShape="1">
            <a:gsLst>
              <a:gs pos="30000">
                <a:schemeClr val="accent1">
                  <a:lumMod val="20000"/>
                  <a:lumOff val="80000"/>
                </a:schemeClr>
              </a:gs>
              <a:gs pos="50000">
                <a:schemeClr val="accent1">
                  <a:lumMod val="40000"/>
                  <a:lumOff val="60000"/>
                </a:schemeClr>
              </a:gs>
              <a:gs pos="95000">
                <a:schemeClr val="accent1">
                  <a:lumMod val="100000"/>
                </a:schemeClr>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591A02D0-0119-444C-8744-34A0DEB82B96}"/>
              </a:ext>
            </a:extLst>
          </p:cNvPr>
          <p:cNvCxnSpPr>
            <a:cxnSpLocks/>
          </p:cNvCxnSpPr>
          <p:nvPr userDrawn="1"/>
        </p:nvCxnSpPr>
        <p:spPr>
          <a:xfrm flipH="1">
            <a:off x="0" y="137160"/>
            <a:ext cx="12188825" cy="0"/>
          </a:xfrm>
          <a:prstGeom prst="line">
            <a:avLst/>
          </a:prstGeom>
          <a:ln w="317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4AC2C89-76C0-4E9F-98FD-611413AB12DF}"/>
              </a:ext>
            </a:extLst>
          </p:cNvPr>
          <p:cNvCxnSpPr>
            <a:cxnSpLocks/>
          </p:cNvCxnSpPr>
          <p:nvPr userDrawn="1"/>
        </p:nvCxnSpPr>
        <p:spPr>
          <a:xfrm flipH="1">
            <a:off x="0" y="6447076"/>
            <a:ext cx="12188825" cy="0"/>
          </a:xfrm>
          <a:prstGeom prst="line">
            <a:avLst/>
          </a:prstGeom>
          <a:ln w="635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C879198-6070-4AB4-9F45-67072AD24F24}"/>
              </a:ext>
            </a:extLst>
          </p:cNvPr>
          <p:cNvSpPr/>
          <p:nvPr userDrawn="1"/>
        </p:nvSpPr>
        <p:spPr>
          <a:xfrm>
            <a:off x="0" y="6475390"/>
            <a:ext cx="12188825" cy="4572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3978F8FF-C17B-4FD1-9B31-3DEF1F137C2F}"/>
              </a:ext>
            </a:extLst>
          </p:cNvPr>
          <p:cNvPicPr>
            <a:picLocks noChangeAspect="1"/>
          </p:cNvPicPr>
          <p:nvPr userDrawn="1"/>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7557" t="23942" r="7582" b="30143"/>
          <a:stretch/>
        </p:blipFill>
        <p:spPr>
          <a:xfrm>
            <a:off x="10980573" y="6558608"/>
            <a:ext cx="914162" cy="288600"/>
          </a:xfrm>
          <a:prstGeom prst="rect">
            <a:avLst/>
          </a:prstGeom>
          <a:ln w="6350">
            <a:noFill/>
          </a:ln>
        </p:spPr>
      </p:pic>
      <p:sp>
        <p:nvSpPr>
          <p:cNvPr id="4" name="TextBox 3">
            <a:extLst>
              <a:ext uri="{FF2B5EF4-FFF2-40B4-BE49-F238E27FC236}">
                <a16:creationId xmlns:a16="http://schemas.microsoft.com/office/drawing/2014/main" id="{3AFC9ACF-0862-4861-B185-093EF4E7EB98}"/>
              </a:ext>
            </a:extLst>
          </p:cNvPr>
          <p:cNvSpPr txBox="1"/>
          <p:nvPr userDrawn="1"/>
        </p:nvSpPr>
        <p:spPr>
          <a:xfrm>
            <a:off x="8588276" y="6572103"/>
            <a:ext cx="2437765" cy="261610"/>
          </a:xfrm>
          <a:prstGeom prst="rect">
            <a:avLst/>
          </a:prstGeom>
          <a:noFill/>
        </p:spPr>
        <p:txBody>
          <a:bodyPr wrap="square" rtlCol="0">
            <a:spAutoFit/>
          </a:bodyPr>
          <a:lstStyle/>
          <a:p>
            <a:pPr marL="0" marR="0" lvl="0" indent="0" algn="r" defTabSz="121880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95000"/>
                  </a:prstClr>
                </a:solidFill>
                <a:effectLst/>
                <a:uLnTx/>
                <a:uFillTx/>
                <a:latin typeface="Calibri"/>
                <a:ea typeface="+mn-ea"/>
                <a:cs typeface="+mn-cs"/>
              </a:rPr>
              <a:t>Build America Bureau</a:t>
            </a:r>
          </a:p>
        </p:txBody>
      </p:sp>
      <p:pic>
        <p:nvPicPr>
          <p:cNvPr id="14" name="Picture 13">
            <a:extLst>
              <a:ext uri="{FF2B5EF4-FFF2-40B4-BE49-F238E27FC236}">
                <a16:creationId xmlns:a16="http://schemas.microsoft.com/office/drawing/2014/main" id="{EBCF1D89-4E25-4EA8-97AD-66B0543B9D13}"/>
              </a:ext>
            </a:extLst>
          </p:cNvPr>
          <p:cNvPicPr>
            <a:picLocks noChangeAspect="1"/>
          </p:cNvPicPr>
          <p:nvPr userDrawn="1"/>
        </p:nvPicPr>
        <p:blipFill>
          <a:blip r:embed="rId9">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274249" y="6523087"/>
            <a:ext cx="298318" cy="308021"/>
          </a:xfrm>
          <a:prstGeom prst="rect">
            <a:avLst/>
          </a:prstGeom>
        </p:spPr>
      </p:pic>
      <p:sp>
        <p:nvSpPr>
          <p:cNvPr id="15" name="TextBox 14">
            <a:extLst>
              <a:ext uri="{FF2B5EF4-FFF2-40B4-BE49-F238E27FC236}">
                <a16:creationId xmlns:a16="http://schemas.microsoft.com/office/drawing/2014/main" id="{7346DF44-7C7F-4DB0-98AB-BA9DD20B8062}"/>
              </a:ext>
            </a:extLst>
          </p:cNvPr>
          <p:cNvSpPr txBox="1"/>
          <p:nvPr userDrawn="1"/>
        </p:nvSpPr>
        <p:spPr>
          <a:xfrm>
            <a:off x="568883" y="6546290"/>
            <a:ext cx="2285405" cy="261610"/>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95000"/>
                  </a:prstClr>
                </a:solidFill>
                <a:effectLst/>
                <a:uLnTx/>
                <a:uFillTx/>
                <a:latin typeface="Calibri"/>
                <a:ea typeface="+mn-ea"/>
                <a:cs typeface="+mn-cs"/>
              </a:rPr>
              <a:t>U.S. Department of Transportation</a:t>
            </a:r>
          </a:p>
        </p:txBody>
      </p:sp>
    </p:spTree>
    <p:extLst>
      <p:ext uri="{BB962C8B-B14F-4D97-AF65-F5344CB8AC3E}">
        <p14:creationId xmlns:p14="http://schemas.microsoft.com/office/powerpoint/2010/main" val="31396505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hdr="0" ftr="0" dt="0"/>
  <p:txStyles>
    <p:titleStyle>
      <a:lvl1pPr algn="l" defTabSz="457041" rtl="0" eaLnBrk="1" latinLnBrk="0" hangingPunct="1">
        <a:lnSpc>
          <a:spcPct val="90000"/>
        </a:lnSpc>
        <a:spcBef>
          <a:spcPct val="0"/>
        </a:spcBef>
        <a:buNone/>
        <a:defRPr sz="3199" b="0" kern="1200">
          <a:solidFill>
            <a:schemeClr val="accent2"/>
          </a:solidFill>
          <a:effectLst/>
          <a:latin typeface="+mj-lt"/>
          <a:ea typeface="+mj-ea"/>
          <a:cs typeface="+mj-cs"/>
        </a:defRPr>
      </a:lvl1pPr>
    </p:titleStyle>
    <p:bodyStyle>
      <a:lvl1pPr marL="274238" indent="-274238" algn="l" defTabSz="457041" rtl="0" eaLnBrk="1" latinLnBrk="0" hangingPunct="1">
        <a:lnSpc>
          <a:spcPct val="90000"/>
        </a:lnSpc>
        <a:spcBef>
          <a:spcPts val="1200"/>
        </a:spcBef>
        <a:buSzPct val="85000"/>
        <a:buFont typeface="Arial"/>
        <a:buChar char="•"/>
        <a:defRPr sz="2399" kern="1200">
          <a:solidFill>
            <a:schemeClr val="tx1"/>
          </a:solidFill>
          <a:latin typeface="+mn-lt"/>
          <a:ea typeface="+mn-ea"/>
          <a:cs typeface="+mn-cs"/>
        </a:defRPr>
      </a:lvl1pPr>
      <a:lvl2pPr marL="548475" indent="-274238" algn="l" defTabSz="457041" rtl="0" eaLnBrk="1" latinLnBrk="0" hangingPunct="1">
        <a:lnSpc>
          <a:spcPct val="90000"/>
        </a:lnSpc>
        <a:spcBef>
          <a:spcPts val="600"/>
        </a:spcBef>
        <a:buFont typeface="Arial"/>
        <a:buChar char="–"/>
        <a:defRPr sz="1999" kern="1200">
          <a:solidFill>
            <a:schemeClr val="tx1"/>
          </a:solidFill>
          <a:latin typeface="+mn-lt"/>
          <a:ea typeface="+mn-ea"/>
          <a:cs typeface="+mn-cs"/>
        </a:defRPr>
      </a:lvl2pPr>
      <a:lvl3pPr marL="914126" indent="-274238" algn="l" defTabSz="457041" rtl="0" eaLnBrk="1" latinLnBrk="0" hangingPunct="1">
        <a:lnSpc>
          <a:spcPct val="90000"/>
        </a:lnSpc>
        <a:spcBef>
          <a:spcPts val="600"/>
        </a:spcBef>
        <a:buFont typeface="Arial"/>
        <a:buChar char="•"/>
        <a:defRPr sz="1799" kern="1200">
          <a:solidFill>
            <a:schemeClr val="tx1"/>
          </a:solidFill>
          <a:latin typeface="+mn-lt"/>
          <a:ea typeface="+mn-ea"/>
          <a:cs typeface="+mn-cs"/>
        </a:defRPr>
      </a:lvl3pPr>
      <a:lvl4pPr marL="1599640" indent="-228520" algn="l" defTabSz="457041" rtl="0" eaLnBrk="1" latinLnBrk="0" hangingPunct="1">
        <a:lnSpc>
          <a:spcPct val="90000"/>
        </a:lnSpc>
        <a:spcBef>
          <a:spcPct val="20000"/>
        </a:spcBef>
        <a:buFont typeface="Arial"/>
        <a:buChar char="–"/>
        <a:defRPr sz="1799" kern="1200">
          <a:solidFill>
            <a:schemeClr val="tx1"/>
          </a:solidFill>
          <a:latin typeface="+mn-lt"/>
          <a:ea typeface="+mn-ea"/>
          <a:cs typeface="+mn-cs"/>
        </a:defRPr>
      </a:lvl4pPr>
      <a:lvl5pPr marL="2056681" indent="-228520" algn="l" defTabSz="457041" rtl="0" eaLnBrk="1" latinLnBrk="0" hangingPunct="1">
        <a:lnSpc>
          <a:spcPct val="90000"/>
        </a:lnSpc>
        <a:spcBef>
          <a:spcPct val="20000"/>
        </a:spcBef>
        <a:buFont typeface="Arial"/>
        <a:buChar char="»"/>
        <a:defRPr sz="1799" kern="1200">
          <a:solidFill>
            <a:schemeClr val="tx1"/>
          </a:solidFill>
          <a:latin typeface="+mn-lt"/>
          <a:ea typeface="+mn-ea"/>
          <a:cs typeface="+mn-cs"/>
        </a:defRPr>
      </a:lvl5pPr>
      <a:lvl6pPr marL="2513720" indent="-228520"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20"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20"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20"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0"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39"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www.transportation.gov/buildamerica/RuralandTribalGrants" TargetMode="Externa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rianorthwe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hyperlink" Target="https://transportation.gov/dot-navigator"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hyperlink" Target="mailto:BuildAmerica@dot.gov"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mailto:susan.wilson@dot.gov" TargetMode="External"/><Relationship Id="rId5" Type="http://schemas.openxmlformats.org/officeDocument/2006/relationships/image" Target="../media/image54.png"/><Relationship Id="rId4" Type="http://schemas.openxmlformats.org/officeDocument/2006/relationships/hyperlink" Target="https://www.transportation.gov/BuildAmeric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1458852-0EF6-8193-215C-A1DA41560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364" y="2777726"/>
            <a:ext cx="4720165" cy="1938487"/>
          </a:xfrm>
          <a:prstGeom prst="rect">
            <a:avLst/>
          </a:prstGeom>
        </p:spPr>
      </p:pic>
      <p:sp>
        <p:nvSpPr>
          <p:cNvPr id="11" name="TextBox 10">
            <a:extLst>
              <a:ext uri="{FF2B5EF4-FFF2-40B4-BE49-F238E27FC236}">
                <a16:creationId xmlns:a16="http://schemas.microsoft.com/office/drawing/2014/main" id="{E06BDEBE-017D-981B-BD6D-A69085014CBE}"/>
              </a:ext>
            </a:extLst>
          </p:cNvPr>
          <p:cNvSpPr txBox="1"/>
          <p:nvPr/>
        </p:nvSpPr>
        <p:spPr>
          <a:xfrm>
            <a:off x="5850380" y="5081138"/>
            <a:ext cx="6240020" cy="1089505"/>
          </a:xfrm>
          <a:prstGeom prst="rect">
            <a:avLst/>
          </a:prstGeom>
          <a:noFill/>
        </p:spPr>
        <p:txBody>
          <a:bodyPr wrap="square" lIns="91416" tIns="45708" rIns="91416" bIns="45708" anchor="t">
            <a:spAutoFit/>
          </a:bodyPr>
          <a:lstStyle/>
          <a:p>
            <a:pPr defTabSz="457041">
              <a:lnSpc>
                <a:spcPct val="90000"/>
              </a:lnSpc>
              <a:spcBef>
                <a:spcPct val="0"/>
              </a:spcBef>
              <a:defRPr/>
            </a:pPr>
            <a:r>
              <a:rPr lang="en-US" sz="2400" b="1" dirty="0">
                <a:solidFill>
                  <a:prstClr val="white"/>
                </a:solidFill>
              </a:rPr>
              <a:t>Funding &amp; Financing Regional Transportation</a:t>
            </a:r>
          </a:p>
          <a:p>
            <a:pPr defTabSz="457041">
              <a:lnSpc>
                <a:spcPct val="90000"/>
              </a:lnSpc>
              <a:spcBef>
                <a:spcPct val="0"/>
              </a:spcBef>
              <a:defRPr/>
            </a:pPr>
            <a:r>
              <a:rPr lang="en-US" sz="2400" dirty="0">
                <a:solidFill>
                  <a:prstClr val="white"/>
                </a:solidFill>
              </a:rPr>
              <a:t>National Regional Transportation Conference</a:t>
            </a:r>
          </a:p>
          <a:p>
            <a:pPr defTabSz="457041">
              <a:lnSpc>
                <a:spcPct val="90000"/>
              </a:lnSpc>
              <a:spcBef>
                <a:spcPct val="0"/>
              </a:spcBef>
              <a:defRPr/>
            </a:pPr>
            <a:r>
              <a:rPr lang="en-US" sz="2400" dirty="0">
                <a:solidFill>
                  <a:prstClr val="white"/>
                </a:solidFill>
                <a:cs typeface="Calibri"/>
              </a:rPr>
              <a:t>July 30, 2024</a:t>
            </a:r>
          </a:p>
        </p:txBody>
      </p:sp>
    </p:spTree>
    <p:extLst>
      <p:ext uri="{BB962C8B-B14F-4D97-AF65-F5344CB8AC3E}">
        <p14:creationId xmlns:p14="http://schemas.microsoft.com/office/powerpoint/2010/main" val="3109764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0CC05B2-AC09-4BDF-90F3-92EADC2D848C}"/>
              </a:ext>
            </a:extLst>
          </p:cNvPr>
          <p:cNvCxnSpPr/>
          <p:nvPr/>
        </p:nvCxnSpPr>
        <p:spPr>
          <a:xfrm>
            <a:off x="-1" y="893"/>
            <a:ext cx="914162"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0A2826C-97BE-4CA4-A7A1-40D9C999BCE8}"/>
              </a:ext>
            </a:extLst>
          </p:cNvPr>
          <p:cNvSpPr txBox="1"/>
          <p:nvPr/>
        </p:nvSpPr>
        <p:spPr>
          <a:xfrm>
            <a:off x="445654" y="1513614"/>
            <a:ext cx="4936475" cy="3846205"/>
          </a:xfrm>
          <a:prstGeom prst="rect">
            <a:avLst/>
          </a:prstGeom>
          <a:noFill/>
        </p:spPr>
        <p:txBody>
          <a:bodyPr wrap="square">
            <a:spAutoFit/>
          </a:bodyPr>
          <a:lstStyle/>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Local governments or political subdivisions located outside of an urbanized area with a population less than 150,000 residents </a:t>
            </a:r>
          </a:p>
          <a:p>
            <a:pPr marL="285664" indent="-285664">
              <a:buFont typeface="Arial" panose="020B0604020202020204" pitchFamily="34" charset="0"/>
              <a:buChar char="•"/>
            </a:pPr>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highlight>
                  <a:srgbClr val="FFFF00"/>
                </a:highlight>
                <a:ea typeface="Calibri" panose="020F0502020204030204" pitchFamily="34" charset="0"/>
                <a:cs typeface="Times New Roman" panose="02020603050405020304" pitchFamily="18" charset="0"/>
              </a:rPr>
              <a:t>State governments</a:t>
            </a:r>
            <a:r>
              <a:rPr lang="en-US" sz="1999" dirty="0">
                <a:ea typeface="Calibri" panose="020F0502020204030204" pitchFamily="34" charset="0"/>
                <a:cs typeface="Times New Roman" panose="02020603050405020304" pitchFamily="18" charset="0"/>
              </a:rPr>
              <a:t> applying on behalf of a project in an area outside an urbanized area less than 150,000 residents </a:t>
            </a:r>
          </a:p>
          <a:p>
            <a:pPr marL="285664" indent="-285664">
              <a:buFont typeface="Arial" panose="020B0604020202020204" pitchFamily="34" charset="0"/>
              <a:buChar char="•"/>
            </a:pPr>
            <a:endParaRPr lang="en-US" sz="1999" dirty="0">
              <a:solidFill>
                <a:schemeClr val="bg1">
                  <a:lumMod val="75000"/>
                </a:schemeClr>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Federally recognized Indian Tribes</a:t>
            </a:r>
            <a:r>
              <a:rPr lang="en-US" sz="1999" u="sng" dirty="0">
                <a:solidFill>
                  <a:schemeClr val="bg1">
                    <a:lumMod val="75000"/>
                  </a:schemeClr>
                </a:solidFill>
                <a:ea typeface="Calibri" panose="020F0502020204030204" pitchFamily="34" charset="0"/>
                <a:cs typeface="Times New Roman" panose="02020603050405020304" pitchFamily="18" charset="0"/>
              </a:rPr>
              <a:t> </a:t>
            </a:r>
          </a:p>
          <a:p>
            <a:pPr marL="285664" indent="-285664">
              <a:buFont typeface="Arial" panose="020B0604020202020204" pitchFamily="34" charset="0"/>
              <a:buChar char="•"/>
            </a:pPr>
            <a:endParaRPr lang="en-US" sz="1999" dirty="0">
              <a:solidFill>
                <a:schemeClr val="bg1">
                  <a:lumMod val="75000"/>
                </a:schemeClr>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Department of Hawaiian Home Lands </a:t>
            </a:r>
          </a:p>
          <a:p>
            <a:endParaRPr lang="en-US" sz="1799" dirty="0"/>
          </a:p>
        </p:txBody>
      </p:sp>
      <p:sp>
        <p:nvSpPr>
          <p:cNvPr id="5" name="Arrow: Right 4">
            <a:extLst>
              <a:ext uri="{FF2B5EF4-FFF2-40B4-BE49-F238E27FC236}">
                <a16:creationId xmlns:a16="http://schemas.microsoft.com/office/drawing/2014/main" id="{44E98C95-B72D-E42B-57CB-FEFB027A5802}"/>
              </a:ext>
            </a:extLst>
          </p:cNvPr>
          <p:cNvSpPr/>
          <p:nvPr/>
        </p:nvSpPr>
        <p:spPr>
          <a:xfrm>
            <a:off x="5419187" y="2889340"/>
            <a:ext cx="1263651" cy="631592"/>
          </a:xfrm>
          <a:prstGeom prst="rightArrow">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8" name="TextBox 7">
            <a:extLst>
              <a:ext uri="{FF2B5EF4-FFF2-40B4-BE49-F238E27FC236}">
                <a16:creationId xmlns:a16="http://schemas.microsoft.com/office/drawing/2014/main" id="{D163B0D8-FF59-8381-160D-4A4EBEE137BB}"/>
              </a:ext>
            </a:extLst>
          </p:cNvPr>
          <p:cNvSpPr txBox="1"/>
          <p:nvPr/>
        </p:nvSpPr>
        <p:spPr>
          <a:xfrm>
            <a:off x="6754162" y="1513614"/>
            <a:ext cx="5434663" cy="4153902"/>
          </a:xfrm>
          <a:prstGeom prst="rect">
            <a:avLst/>
          </a:prstGeom>
          <a:noFill/>
        </p:spPr>
        <p:txBody>
          <a:bodyPr wrap="square">
            <a:spAutoFit/>
          </a:bodyPr>
          <a:lstStyle/>
          <a:p>
            <a:r>
              <a:rPr lang="en-US" sz="1999" dirty="0">
                <a:solidFill>
                  <a:srgbClr val="000000"/>
                </a:solidFill>
                <a:ea typeface="Calibri" panose="020F0502020204030204" pitchFamily="34" charset="0"/>
                <a:cs typeface="Times New Roman" panose="02020603050405020304" pitchFamily="18" charset="0"/>
              </a:rPr>
              <a:t>In addition to the 50 states, also includes:</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Puerto Rico</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U.S. Virgin Islands</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Guam</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American Samoa</a:t>
            </a:r>
          </a:p>
          <a:p>
            <a:pPr marL="285664" indent="-285664">
              <a:buFont typeface="Arial" panose="020B0604020202020204" pitchFamily="34" charset="0"/>
              <a:buChar char="•"/>
            </a:pPr>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Northern Mariana Islands</a:t>
            </a:r>
          </a:p>
          <a:p>
            <a:pPr marL="285664" indent="-285664">
              <a:buFont typeface="Arial" panose="020B0604020202020204" pitchFamily="34" charset="0"/>
              <a:buChar char="•"/>
            </a:pPr>
            <a:endParaRPr lang="en-US" sz="1999" dirty="0">
              <a:ea typeface="Calibri" panose="020F0502020204030204" pitchFamily="34" charset="0"/>
              <a:cs typeface="Times New Roman" panose="02020603050405020304" pitchFamily="18" charset="0"/>
            </a:endParaRPr>
          </a:p>
          <a:p>
            <a:endParaRPr lang="en-US" sz="1799" dirty="0"/>
          </a:p>
        </p:txBody>
      </p:sp>
      <p:sp>
        <p:nvSpPr>
          <p:cNvPr id="3" name="Title 1">
            <a:extLst>
              <a:ext uri="{FF2B5EF4-FFF2-40B4-BE49-F238E27FC236}">
                <a16:creationId xmlns:a16="http://schemas.microsoft.com/office/drawing/2014/main" id="{E4CC5382-F3E7-54BA-2CE6-F9138CC7D6FA}"/>
              </a:ext>
            </a:extLst>
          </p:cNvPr>
          <p:cNvSpPr txBox="1">
            <a:spLocks/>
          </p:cNvSpPr>
          <p:nvPr/>
        </p:nvSpPr>
        <p:spPr>
          <a:xfrm>
            <a:off x="609447" y="365760"/>
            <a:ext cx="10969942" cy="548640"/>
          </a:xfrm>
          <a:prstGeom prst="rect">
            <a:avLst/>
          </a:prstGeom>
        </p:spPr>
        <p:txBody>
          <a:bodyPr/>
          <a:lstStyle>
            <a:lvl1pPr algn="l" defTabSz="457041" rtl="0" eaLnBrk="1" latinLnBrk="0" hangingPunct="1">
              <a:lnSpc>
                <a:spcPct val="90000"/>
              </a:lnSpc>
              <a:spcBef>
                <a:spcPct val="0"/>
              </a:spcBef>
              <a:buNone/>
              <a:defRPr sz="3199" b="0" kern="1200">
                <a:solidFill>
                  <a:schemeClr val="tx1"/>
                </a:solidFill>
                <a:effectLst/>
                <a:latin typeface="Aptos SemiBold" panose="020B0004020202020204" pitchFamily="34" charset="0"/>
                <a:ea typeface="+mj-ea"/>
                <a:cs typeface="+mj-cs"/>
              </a:defRPr>
            </a:lvl1pPr>
          </a:lstStyle>
          <a:p>
            <a:r>
              <a:rPr lang="en-US" sz="3600" dirty="0">
                <a:latin typeface="+mj-lt"/>
              </a:rPr>
              <a:t>Eligibility</a:t>
            </a:r>
          </a:p>
        </p:txBody>
      </p:sp>
    </p:spTree>
    <p:extLst>
      <p:ext uri="{BB962C8B-B14F-4D97-AF65-F5344CB8AC3E}">
        <p14:creationId xmlns:p14="http://schemas.microsoft.com/office/powerpoint/2010/main" val="273883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B23B6EA-9590-4322-00A3-BA192A025A3D}"/>
              </a:ext>
            </a:extLst>
          </p:cNvPr>
          <p:cNvPicPr>
            <a:picLocks noChangeAspect="1"/>
          </p:cNvPicPr>
          <p:nvPr/>
        </p:nvPicPr>
        <p:blipFill rotWithShape="1">
          <a:blip r:embed="rId3">
            <a:alphaModFix amt="85000"/>
          </a:blip>
          <a:srcRect l="1" r="10220" b="-1"/>
          <a:stretch/>
        </p:blipFill>
        <p:spPr>
          <a:xfrm>
            <a:off x="19" y="894"/>
            <a:ext cx="12188805" cy="6856213"/>
          </a:xfrm>
          <a:prstGeom prst="rect">
            <a:avLst/>
          </a:prstGeom>
        </p:spPr>
      </p:pic>
    </p:spTree>
    <p:extLst>
      <p:ext uri="{BB962C8B-B14F-4D97-AF65-F5344CB8AC3E}">
        <p14:creationId xmlns:p14="http://schemas.microsoft.com/office/powerpoint/2010/main" val="422604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5FE1-B7A6-D562-6FF7-BB7FA936C1FD}"/>
              </a:ext>
            </a:extLst>
          </p:cNvPr>
          <p:cNvSpPr>
            <a:spLocks noGrp="1"/>
          </p:cNvSpPr>
          <p:nvPr>
            <p:ph type="title"/>
          </p:nvPr>
        </p:nvSpPr>
        <p:spPr/>
        <p:txBody>
          <a:bodyPr/>
          <a:lstStyle/>
          <a:p>
            <a:r>
              <a:rPr lang="en-US" sz="3599" dirty="0">
                <a:latin typeface="+mj-lt"/>
              </a:rPr>
              <a:t>Sample Categories of Projects</a:t>
            </a:r>
          </a:p>
        </p:txBody>
      </p:sp>
      <p:sp>
        <p:nvSpPr>
          <p:cNvPr id="3" name="TextBox 2">
            <a:extLst>
              <a:ext uri="{FF2B5EF4-FFF2-40B4-BE49-F238E27FC236}">
                <a16:creationId xmlns:a16="http://schemas.microsoft.com/office/drawing/2014/main" id="{0E6DC2DB-3C39-8F7C-333E-B8CE4FC669D6}"/>
              </a:ext>
            </a:extLst>
          </p:cNvPr>
          <p:cNvSpPr txBox="1"/>
          <p:nvPr/>
        </p:nvSpPr>
        <p:spPr>
          <a:xfrm>
            <a:off x="575700" y="1680789"/>
            <a:ext cx="6094458" cy="2813884"/>
          </a:xfrm>
          <a:prstGeom prst="rect">
            <a:avLst/>
          </a:prstGeom>
          <a:noFill/>
        </p:spPr>
        <p:txBody>
          <a:bodyPr wrap="square">
            <a:spAutoFit/>
          </a:bodyPr>
          <a:lstStyle/>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Highway projects, bridges and tunnels</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Public transportation projects</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Freight rail projects </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Airport projects</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Wildlife crossing projects</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Highway-railway grade crossing or grade separation </a:t>
            </a:r>
          </a:p>
        </p:txBody>
      </p:sp>
      <p:sp>
        <p:nvSpPr>
          <p:cNvPr id="4" name="TextBox 3">
            <a:extLst>
              <a:ext uri="{FF2B5EF4-FFF2-40B4-BE49-F238E27FC236}">
                <a16:creationId xmlns:a16="http://schemas.microsoft.com/office/drawing/2014/main" id="{023A75D2-3198-6221-CC59-8B5FD9090D0B}"/>
              </a:ext>
            </a:extLst>
          </p:cNvPr>
          <p:cNvSpPr txBox="1"/>
          <p:nvPr/>
        </p:nvSpPr>
        <p:spPr>
          <a:xfrm>
            <a:off x="575699" y="4508434"/>
            <a:ext cx="6259374" cy="1015399"/>
          </a:xfrm>
          <a:prstGeom prst="rect">
            <a:avLst/>
          </a:prstGeom>
          <a:noFill/>
        </p:spPr>
        <p:txBody>
          <a:bodyPr wrap="square" rtlCol="0">
            <a:spAutoFit/>
          </a:bodyPr>
          <a:lstStyle/>
          <a:p>
            <a:pPr marL="342797" indent="-342797" defTabSz="914126">
              <a:buFont typeface="Arial" panose="020B0604020202020204" pitchFamily="34" charset="0"/>
              <a:buChar char="•"/>
            </a:pPr>
            <a:r>
              <a:rPr lang="en-US" sz="1999" dirty="0">
                <a:solidFill>
                  <a:prstClr val="black"/>
                </a:solidFill>
                <a:latin typeface="Calibri"/>
                <a:ea typeface="Times New Roman" panose="02020603050405020304" pitchFamily="18" charset="0"/>
              </a:rPr>
              <a:t>Surface transportation project within the boundaries / functionally connected to an international border crossing</a:t>
            </a:r>
            <a:endParaRPr lang="en-US" sz="1799" dirty="0">
              <a:solidFill>
                <a:prstClr val="black"/>
              </a:solidFill>
              <a:latin typeface="Calibri"/>
            </a:endParaRPr>
          </a:p>
        </p:txBody>
      </p:sp>
      <p:pic>
        <p:nvPicPr>
          <p:cNvPr id="5" name="Picture 4">
            <a:extLst>
              <a:ext uri="{FF2B5EF4-FFF2-40B4-BE49-F238E27FC236}">
                <a16:creationId xmlns:a16="http://schemas.microsoft.com/office/drawing/2014/main" id="{97DF3333-C194-F9F8-ECF2-BF4BA6E53D46}"/>
              </a:ext>
            </a:extLst>
          </p:cNvPr>
          <p:cNvPicPr>
            <a:picLocks noChangeAspect="1"/>
          </p:cNvPicPr>
          <p:nvPr/>
        </p:nvPicPr>
        <p:blipFill>
          <a:blip r:embed="rId3"/>
          <a:stretch>
            <a:fillRect/>
          </a:stretch>
        </p:blipFill>
        <p:spPr>
          <a:xfrm>
            <a:off x="6835074" y="1850901"/>
            <a:ext cx="4778052" cy="3585069"/>
          </a:xfrm>
          <a:prstGeom prst="rect">
            <a:avLst/>
          </a:prstGeom>
        </p:spPr>
      </p:pic>
    </p:spTree>
    <p:extLst>
      <p:ext uri="{BB962C8B-B14F-4D97-AF65-F5344CB8AC3E}">
        <p14:creationId xmlns:p14="http://schemas.microsoft.com/office/powerpoint/2010/main" val="2194712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map&#10;&#10;Description automatically generated">
            <a:extLst>
              <a:ext uri="{FF2B5EF4-FFF2-40B4-BE49-F238E27FC236}">
                <a16:creationId xmlns:a16="http://schemas.microsoft.com/office/drawing/2014/main" id="{220E0C3A-05FC-DC58-ACD2-8501268E0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 y="393700"/>
            <a:ext cx="12186701" cy="5842000"/>
          </a:xfrm>
          <a:prstGeom prst="rect">
            <a:avLst/>
          </a:prstGeom>
        </p:spPr>
      </p:pic>
    </p:spTree>
    <p:extLst>
      <p:ext uri="{BB962C8B-B14F-4D97-AF65-F5344CB8AC3E}">
        <p14:creationId xmlns:p14="http://schemas.microsoft.com/office/powerpoint/2010/main" val="343960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24D6-2D2A-0229-DA9D-1015255F7C58}"/>
              </a:ext>
            </a:extLst>
          </p:cNvPr>
          <p:cNvSpPr>
            <a:spLocks noGrp="1"/>
          </p:cNvSpPr>
          <p:nvPr>
            <p:ph type="title"/>
          </p:nvPr>
        </p:nvSpPr>
        <p:spPr/>
        <p:txBody>
          <a:bodyPr/>
          <a:lstStyle/>
          <a:p>
            <a:r>
              <a:rPr lang="en-US" sz="3599" dirty="0">
                <a:latin typeface="+mj-lt"/>
              </a:rPr>
              <a:t>Examples of selected projects</a:t>
            </a:r>
          </a:p>
        </p:txBody>
      </p:sp>
      <p:sp>
        <p:nvSpPr>
          <p:cNvPr id="3" name="TextBox 2">
            <a:extLst>
              <a:ext uri="{FF2B5EF4-FFF2-40B4-BE49-F238E27FC236}">
                <a16:creationId xmlns:a16="http://schemas.microsoft.com/office/drawing/2014/main" id="{2E8AC012-ECEA-C75A-3309-A12A90A1ED79}"/>
              </a:ext>
            </a:extLst>
          </p:cNvPr>
          <p:cNvSpPr txBox="1"/>
          <p:nvPr/>
        </p:nvSpPr>
        <p:spPr>
          <a:xfrm>
            <a:off x="575698" y="1307420"/>
            <a:ext cx="6489903" cy="4660062"/>
          </a:xfrm>
          <a:prstGeom prst="rect">
            <a:avLst/>
          </a:prstGeom>
          <a:noFill/>
        </p:spPr>
        <p:txBody>
          <a:bodyPr wrap="square">
            <a:spAutoFit/>
          </a:bodyPr>
          <a:lstStyle/>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New bridge</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Street reconstruction with added bike lane</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New road</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Enhancement and expansion of an existing barge facility</a:t>
            </a:r>
          </a:p>
          <a:p>
            <a:pPr marL="342797" indent="-342797" defTabSz="914126">
              <a:lnSpc>
                <a:spcPct val="150000"/>
              </a:lnSpc>
              <a:buFont typeface="Arial" panose="020B0604020202020204" pitchFamily="34" charset="0"/>
              <a:buChar char="•"/>
            </a:pPr>
            <a:r>
              <a:rPr lang="en-US" sz="1999">
                <a:solidFill>
                  <a:prstClr val="black"/>
                </a:solidFill>
                <a:latin typeface="Calibri"/>
                <a:ea typeface="Times New Roman" panose="02020603050405020304" pitchFamily="18" charset="0"/>
              </a:rPr>
              <a:t>Separated pedestrian </a:t>
            </a:r>
            <a:r>
              <a:rPr lang="en-US" sz="1999" dirty="0">
                <a:solidFill>
                  <a:prstClr val="black"/>
                </a:solidFill>
                <a:latin typeface="Calibri"/>
                <a:ea typeface="Times New Roman" panose="02020603050405020304" pitchFamily="18" charset="0"/>
              </a:rPr>
              <a:t>p</a:t>
            </a:r>
            <a:r>
              <a:rPr lang="en-US" sz="1999">
                <a:solidFill>
                  <a:prstClr val="black"/>
                </a:solidFill>
                <a:latin typeface="Calibri"/>
                <a:ea typeface="Times New Roman" panose="02020603050405020304" pitchFamily="18" charset="0"/>
              </a:rPr>
              <a:t>athway and lighting</a:t>
            </a:r>
            <a:endParaRPr lang="en-US" sz="1999" dirty="0">
              <a:solidFill>
                <a:prstClr val="black"/>
              </a:solidFill>
              <a:latin typeface="Calibri"/>
              <a:ea typeface="Times New Roman" panose="02020603050405020304" pitchFamily="18" charset="0"/>
            </a:endParaRP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Small port development</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Secondary evacuation route</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Trail connection</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Transit feasibility study</a:t>
            </a:r>
          </a:p>
          <a:p>
            <a:pPr marL="342797" indent="-342797" defTabSz="914126">
              <a:lnSpc>
                <a:spcPct val="150000"/>
              </a:lnSpc>
              <a:buFont typeface="Arial" panose="020B0604020202020204" pitchFamily="34" charset="0"/>
              <a:buChar char="•"/>
            </a:pPr>
            <a:r>
              <a:rPr lang="en-US" sz="1999" dirty="0">
                <a:solidFill>
                  <a:prstClr val="black"/>
                </a:solidFill>
                <a:latin typeface="Calibri"/>
                <a:ea typeface="Times New Roman" panose="02020603050405020304" pitchFamily="18" charset="0"/>
              </a:rPr>
              <a:t>Integrated breakwater and barge landing </a:t>
            </a:r>
          </a:p>
        </p:txBody>
      </p:sp>
      <p:grpSp>
        <p:nvGrpSpPr>
          <p:cNvPr id="6" name="Group 5">
            <a:extLst>
              <a:ext uri="{FF2B5EF4-FFF2-40B4-BE49-F238E27FC236}">
                <a16:creationId xmlns:a16="http://schemas.microsoft.com/office/drawing/2014/main" id="{6563E5F2-C503-C56A-49A0-4AE74D7F987A}"/>
              </a:ext>
            </a:extLst>
          </p:cNvPr>
          <p:cNvGrpSpPr/>
          <p:nvPr/>
        </p:nvGrpSpPr>
        <p:grpSpPr>
          <a:xfrm>
            <a:off x="6928497" y="1189304"/>
            <a:ext cx="4895845" cy="4967205"/>
            <a:chOff x="6928497" y="1189304"/>
            <a:chExt cx="4895845" cy="4967205"/>
          </a:xfrm>
        </p:grpSpPr>
        <p:pic>
          <p:nvPicPr>
            <p:cNvPr id="4" name="Picture 4">
              <a:extLst>
                <a:ext uri="{FF2B5EF4-FFF2-40B4-BE49-F238E27FC236}">
                  <a16:creationId xmlns:a16="http://schemas.microsoft.com/office/drawing/2014/main" id="{9AA2C165-CFF5-B62F-D797-073F92EFA0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28497" y="1189304"/>
              <a:ext cx="4895845" cy="2363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10" descr="WHERE WE ARE-NULATO — A-CHILL">
              <a:extLst>
                <a:ext uri="{FF2B5EF4-FFF2-40B4-BE49-F238E27FC236}">
                  <a16:creationId xmlns:a16="http://schemas.microsoft.com/office/drawing/2014/main" id="{10C4BCF5-C79B-B58F-A460-17CEEAF0377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28497" y="3792921"/>
              <a:ext cx="4895845" cy="2363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701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9C10-0908-6294-C46A-9A061F635FAC}"/>
              </a:ext>
            </a:extLst>
          </p:cNvPr>
          <p:cNvSpPr>
            <a:spLocks noGrp="1"/>
          </p:cNvSpPr>
          <p:nvPr>
            <p:ph type="title"/>
          </p:nvPr>
        </p:nvSpPr>
        <p:spPr/>
        <p:txBody>
          <a:bodyPr/>
          <a:lstStyle/>
          <a:p>
            <a:r>
              <a:rPr lang="en-US" sz="3599" dirty="0">
                <a:latin typeface="+mj-lt"/>
              </a:rPr>
              <a:t>Application process</a:t>
            </a:r>
          </a:p>
        </p:txBody>
      </p:sp>
      <p:sp>
        <p:nvSpPr>
          <p:cNvPr id="3" name="TextBox 2">
            <a:extLst>
              <a:ext uri="{FF2B5EF4-FFF2-40B4-BE49-F238E27FC236}">
                <a16:creationId xmlns:a16="http://schemas.microsoft.com/office/drawing/2014/main" id="{7B2E7A03-D2DD-668C-D230-5069FB710967}"/>
              </a:ext>
            </a:extLst>
          </p:cNvPr>
          <p:cNvSpPr txBox="1"/>
          <p:nvPr/>
        </p:nvSpPr>
        <p:spPr>
          <a:xfrm>
            <a:off x="993578" y="1536667"/>
            <a:ext cx="6720226" cy="2676734"/>
          </a:xfrm>
          <a:prstGeom prst="rect">
            <a:avLst/>
          </a:prstGeom>
          <a:noFill/>
        </p:spPr>
        <p:txBody>
          <a:bodyPr wrap="square" lIns="91416" tIns="45708" rIns="91416" bIns="45708" anchor="t">
            <a:spAutoFit/>
          </a:bodyPr>
          <a:lstStyle/>
          <a:p>
            <a:pPr marL="342797" indent="-342797" defTabSz="1218804">
              <a:buFont typeface="Arial" panose="020B0604020202020204" pitchFamily="34" charset="0"/>
              <a:buChar char="•"/>
            </a:pPr>
            <a:r>
              <a:rPr lang="en-US" sz="2399" b="1" kern="0" dirty="0">
                <a:solidFill>
                  <a:srgbClr val="000000"/>
                </a:solidFill>
                <a:latin typeface="Calibri"/>
              </a:rPr>
              <a:t>First come, first served </a:t>
            </a:r>
          </a:p>
          <a:p>
            <a:pPr marL="342797" indent="-342797" defTabSz="1218804">
              <a:buFont typeface="Arial" panose="020B0604020202020204" pitchFamily="34" charset="0"/>
              <a:buChar char="•"/>
            </a:pPr>
            <a:r>
              <a:rPr lang="en-US" sz="2399" kern="0" dirty="0">
                <a:solidFill>
                  <a:srgbClr val="000000"/>
                </a:solidFill>
                <a:latin typeface="Calibri"/>
              </a:rPr>
              <a:t>NOFO issue date not yet determined</a:t>
            </a:r>
            <a:endParaRPr lang="en-US" sz="2399" b="1" u="sng" kern="0" dirty="0">
              <a:solidFill>
                <a:srgbClr val="000000"/>
              </a:solidFill>
              <a:latin typeface="Calibri"/>
            </a:endParaRPr>
          </a:p>
          <a:p>
            <a:pPr marL="342797" indent="-342797" defTabSz="1218804">
              <a:buFont typeface="Arial" panose="020B0604020202020204" pitchFamily="34" charset="0"/>
              <a:buChar char="•"/>
            </a:pPr>
            <a:r>
              <a:rPr lang="en-US" sz="2399" kern="0" dirty="0">
                <a:solidFill>
                  <a:srgbClr val="000000"/>
                </a:solidFill>
                <a:latin typeface="Calibri"/>
              </a:rPr>
              <a:t>Copy of application will be viewable on program website</a:t>
            </a:r>
          </a:p>
          <a:p>
            <a:pPr marL="342797" indent="-342797" defTabSz="1218804">
              <a:buFont typeface="Arial" panose="020B0604020202020204" pitchFamily="34" charset="0"/>
              <a:buChar char="•"/>
            </a:pPr>
            <a:r>
              <a:rPr lang="en-US" sz="2399" kern="0" dirty="0">
                <a:solidFill>
                  <a:srgbClr val="000000"/>
                </a:solidFill>
                <a:latin typeface="Calibri"/>
              </a:rPr>
              <a:t>Funding may be fully committed before the open period concludes</a:t>
            </a:r>
          </a:p>
          <a:p>
            <a:pPr marL="342797" indent="-342797" defTabSz="1218804">
              <a:buFont typeface="Arial" panose="020B0604020202020204" pitchFamily="34" charset="0"/>
              <a:buChar char="•"/>
            </a:pPr>
            <a:r>
              <a:rPr lang="en-US" sz="2399" kern="0" dirty="0">
                <a:solidFill>
                  <a:srgbClr val="000000"/>
                </a:solidFill>
                <a:latin typeface="Calibri"/>
              </a:rPr>
              <a:t>$27 million available in 2024</a:t>
            </a:r>
          </a:p>
        </p:txBody>
      </p:sp>
      <p:pic>
        <p:nvPicPr>
          <p:cNvPr id="4" name="Graphic 3" descr="Blog with solid fill">
            <a:extLst>
              <a:ext uri="{FF2B5EF4-FFF2-40B4-BE49-F238E27FC236}">
                <a16:creationId xmlns:a16="http://schemas.microsoft.com/office/drawing/2014/main" id="{FC2FDE56-25D1-EECC-9254-8B5212DBB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868" y="1226934"/>
            <a:ext cx="3784666" cy="3784666"/>
          </a:xfrm>
          <a:prstGeom prst="rect">
            <a:avLst/>
          </a:prstGeom>
        </p:spPr>
      </p:pic>
      <p:sp>
        <p:nvSpPr>
          <p:cNvPr id="5" name="TextBox 4">
            <a:extLst>
              <a:ext uri="{FF2B5EF4-FFF2-40B4-BE49-F238E27FC236}">
                <a16:creationId xmlns:a16="http://schemas.microsoft.com/office/drawing/2014/main" id="{04E24E30-D718-ED68-83E4-590BCB59B916}"/>
              </a:ext>
            </a:extLst>
          </p:cNvPr>
          <p:cNvSpPr txBox="1"/>
          <p:nvPr/>
        </p:nvSpPr>
        <p:spPr>
          <a:xfrm>
            <a:off x="2505481" y="5461726"/>
            <a:ext cx="8677296" cy="830781"/>
          </a:xfrm>
          <a:prstGeom prst="rect">
            <a:avLst/>
          </a:prstGeom>
          <a:noFill/>
        </p:spPr>
        <p:txBody>
          <a:bodyPr wrap="none" rtlCol="0">
            <a:spAutoFit/>
          </a:bodyPr>
          <a:lstStyle/>
          <a:p>
            <a:pPr defTabSz="1218804"/>
            <a:r>
              <a:rPr lang="en-US" sz="2399" kern="0" dirty="0">
                <a:solidFill>
                  <a:srgbClr val="000000"/>
                </a:solidFill>
                <a:latin typeface="Calibri"/>
                <a:hlinkClick r:id="rId5"/>
              </a:rPr>
              <a:t>https://www.transportation.gov/buildamerica/RuralandTribalGrants</a:t>
            </a:r>
            <a:endParaRPr lang="en-US" sz="2399" kern="0" dirty="0">
              <a:solidFill>
                <a:srgbClr val="000000"/>
              </a:solidFill>
              <a:latin typeface="Calibri"/>
            </a:endParaRPr>
          </a:p>
          <a:p>
            <a:pPr defTabSz="1218804"/>
            <a:endParaRPr lang="en-US" sz="2399" kern="0" dirty="0">
              <a:solidFill>
                <a:srgbClr val="000000"/>
              </a:solidFill>
              <a:latin typeface="Calibri"/>
            </a:endParaRPr>
          </a:p>
        </p:txBody>
      </p:sp>
    </p:spTree>
    <p:extLst>
      <p:ext uri="{BB962C8B-B14F-4D97-AF65-F5344CB8AC3E}">
        <p14:creationId xmlns:p14="http://schemas.microsoft.com/office/powerpoint/2010/main" val="1001841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1458852-0EF6-8193-215C-A1DA41560D2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5973364" y="2777726"/>
            <a:ext cx="4720165" cy="1938487"/>
          </a:xfrm>
          <a:prstGeom prst="rect">
            <a:avLst/>
          </a:prstGeom>
        </p:spPr>
      </p:pic>
      <p:sp>
        <p:nvSpPr>
          <p:cNvPr id="2" name="Title 3">
            <a:extLst>
              <a:ext uri="{FF2B5EF4-FFF2-40B4-BE49-F238E27FC236}">
                <a16:creationId xmlns:a16="http://schemas.microsoft.com/office/drawing/2014/main" id="{575830EF-5E91-192A-1FB5-0D95157A404D}"/>
              </a:ext>
            </a:extLst>
          </p:cNvPr>
          <p:cNvSpPr txBox="1">
            <a:spLocks/>
          </p:cNvSpPr>
          <p:nvPr/>
        </p:nvSpPr>
        <p:spPr>
          <a:xfrm>
            <a:off x="797776" y="5447784"/>
            <a:ext cx="10360501" cy="1361720"/>
          </a:xfrm>
          <a:prstGeom prst="rect">
            <a:avLst/>
          </a:prstGeom>
        </p:spPr>
        <p:txBody>
          <a:bodyPr vert="horz" lIns="91416" tIns="45708" rIns="91416" bIns="45708" rtlCol="0" anchor="t">
            <a:noAutofit/>
          </a:bodyPr>
          <a:lstStyle>
            <a:lvl1pPr algn="l" defTabSz="457178" rtl="0" eaLnBrk="1" latinLnBrk="0" hangingPunct="1">
              <a:lnSpc>
                <a:spcPct val="90000"/>
              </a:lnSpc>
              <a:spcBef>
                <a:spcPct val="0"/>
              </a:spcBef>
              <a:buNone/>
              <a:defRPr sz="4000" b="1" kern="1200" cap="all">
                <a:solidFill>
                  <a:schemeClr val="tx1"/>
                </a:solidFill>
                <a:effectLst/>
                <a:latin typeface="Aptos SemiBold" panose="020B0004020202020204" pitchFamily="34" charset="0"/>
                <a:ea typeface="+mj-ea"/>
                <a:cs typeface="+mj-cs"/>
              </a:defRPr>
            </a:lvl1pPr>
          </a:lstStyle>
          <a:p>
            <a:pPr defTabSz="457041"/>
            <a:r>
              <a:rPr lang="en-US" sz="3999" cap="none" dirty="0">
                <a:solidFill>
                  <a:sysClr val="windowText" lastClr="000000"/>
                </a:solidFill>
                <a:latin typeface="Calibri"/>
              </a:rPr>
              <a:t>Regional Infrastructure Accelerators</a:t>
            </a:r>
          </a:p>
        </p:txBody>
      </p:sp>
    </p:spTree>
    <p:extLst>
      <p:ext uri="{BB962C8B-B14F-4D97-AF65-F5344CB8AC3E}">
        <p14:creationId xmlns:p14="http://schemas.microsoft.com/office/powerpoint/2010/main" val="108634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C720F65-7B54-8457-387D-BA6961DBF467}"/>
              </a:ext>
            </a:extLst>
          </p:cNvPr>
          <p:cNvSpPr txBox="1">
            <a:spLocks/>
          </p:cNvSpPr>
          <p:nvPr/>
        </p:nvSpPr>
        <p:spPr>
          <a:xfrm>
            <a:off x="609447" y="1315001"/>
            <a:ext cx="5846821" cy="4799350"/>
          </a:xfrm>
          <a:prstGeom prst="rect">
            <a:avLst/>
          </a:prstGeom>
        </p:spPr>
        <p:txBody>
          <a:bodyPr>
            <a:norm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Aptos" panose="020B0004020202020204" pitchFamily="34" charset="0"/>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Aptos" panose="020B0004020202020204" pitchFamily="34" charset="0"/>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Aptos" panose="020B0004020202020204" pitchFamily="34" charset="0"/>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41">
              <a:buNone/>
            </a:pPr>
            <a:r>
              <a:rPr lang="en-US" sz="2799" dirty="0">
                <a:solidFill>
                  <a:prstClr val="black"/>
                </a:solidFill>
                <a:latin typeface="+mn-lt"/>
              </a:rPr>
              <a:t>$34 Million in Grants to 21 entities over 3 rounds of funding</a:t>
            </a:r>
          </a:p>
          <a:p>
            <a:pPr marL="548475" lvl="1" indent="-274238" defTabSz="457041"/>
            <a:r>
              <a:rPr lang="en-US" sz="2399" dirty="0">
                <a:solidFill>
                  <a:prstClr val="black"/>
                </a:solidFill>
                <a:latin typeface="+mn-lt"/>
              </a:rPr>
              <a:t>TIFIA eligible projects</a:t>
            </a:r>
          </a:p>
          <a:p>
            <a:pPr marL="457063" lvl="1" indent="0" defTabSz="457041">
              <a:buNone/>
            </a:pPr>
            <a:endParaRPr lang="en-US" sz="1999" b="1" dirty="0">
              <a:solidFill>
                <a:prstClr val="black"/>
              </a:solidFill>
              <a:latin typeface="+mn-lt"/>
            </a:endParaRPr>
          </a:p>
          <a:p>
            <a:pPr marL="0" indent="0" defTabSz="457041">
              <a:buNone/>
            </a:pPr>
            <a:r>
              <a:rPr lang="en-US" sz="2799" dirty="0">
                <a:solidFill>
                  <a:prstClr val="black"/>
                </a:solidFill>
                <a:latin typeface="+mn-lt"/>
              </a:rPr>
              <a:t>Regional Infrastructure Accelerators:</a:t>
            </a:r>
          </a:p>
          <a:p>
            <a:pPr marL="548475" lvl="1" indent="-274238" defTabSz="457041"/>
            <a:r>
              <a:rPr lang="en-US" sz="2399" dirty="0">
                <a:solidFill>
                  <a:prstClr val="black"/>
                </a:solidFill>
                <a:latin typeface="+mn-lt"/>
              </a:rPr>
              <a:t>Serve defined geographic region</a:t>
            </a:r>
          </a:p>
          <a:p>
            <a:pPr marL="548475" lvl="1" indent="-274238" defTabSz="457041"/>
            <a:r>
              <a:rPr lang="en-US" sz="2399" dirty="0">
                <a:solidFill>
                  <a:prstClr val="black"/>
                </a:solidFill>
                <a:latin typeface="+mn-lt"/>
              </a:rPr>
              <a:t>Resource to the region</a:t>
            </a:r>
          </a:p>
          <a:p>
            <a:pPr marL="274238" indent="-274238" defTabSz="457041"/>
            <a:endParaRPr lang="en-US" sz="2399" dirty="0">
              <a:solidFill>
                <a:prstClr val="black"/>
              </a:solidFill>
            </a:endParaRPr>
          </a:p>
        </p:txBody>
      </p:sp>
      <p:grpSp>
        <p:nvGrpSpPr>
          <p:cNvPr id="6" name="Group 5">
            <a:extLst>
              <a:ext uri="{FF2B5EF4-FFF2-40B4-BE49-F238E27FC236}">
                <a16:creationId xmlns:a16="http://schemas.microsoft.com/office/drawing/2014/main" id="{B7AFEB23-E87C-C994-91A0-ED49F075E3C5}"/>
              </a:ext>
            </a:extLst>
          </p:cNvPr>
          <p:cNvGrpSpPr/>
          <p:nvPr/>
        </p:nvGrpSpPr>
        <p:grpSpPr>
          <a:xfrm>
            <a:off x="6746053" y="1315001"/>
            <a:ext cx="4367691" cy="4670976"/>
            <a:chOff x="335280" y="2495151"/>
            <a:chExt cx="4071058" cy="4778241"/>
          </a:xfrm>
        </p:grpSpPr>
        <p:sp>
          <p:nvSpPr>
            <p:cNvPr id="7" name="Rectangle: Rounded Corners 15">
              <a:extLst>
                <a:ext uri="{FF2B5EF4-FFF2-40B4-BE49-F238E27FC236}">
                  <a16:creationId xmlns:a16="http://schemas.microsoft.com/office/drawing/2014/main" id="{5E22B731-45B1-4F27-20B3-0C2765179DA3}"/>
                </a:ext>
              </a:extLst>
            </p:cNvPr>
            <p:cNvSpPr/>
            <p:nvPr/>
          </p:nvSpPr>
          <p:spPr>
            <a:xfrm>
              <a:off x="335280" y="2659113"/>
              <a:ext cx="3972560" cy="4267573"/>
            </a:xfrm>
            <a:prstGeom prst="roundRect">
              <a:avLst>
                <a:gd name="adj" fmla="val 367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endParaRPr lang="en-US" sz="1799" dirty="0">
                <a:solidFill>
                  <a:prstClr val="white"/>
                </a:solidFill>
                <a:latin typeface="Helvetica Neue Regular" panose="02000503000000020004" pitchFamily="2" charset="0"/>
              </a:endParaRPr>
            </a:p>
          </p:txBody>
        </p:sp>
        <p:sp>
          <p:nvSpPr>
            <p:cNvPr id="8" name="Rectangle: Rounded Corners 17">
              <a:extLst>
                <a:ext uri="{FF2B5EF4-FFF2-40B4-BE49-F238E27FC236}">
                  <a16:creationId xmlns:a16="http://schemas.microsoft.com/office/drawing/2014/main" id="{A9AE88E3-0F7C-6D23-A214-68F175FA3E86}"/>
                </a:ext>
              </a:extLst>
            </p:cNvPr>
            <p:cNvSpPr/>
            <p:nvPr/>
          </p:nvSpPr>
          <p:spPr>
            <a:xfrm>
              <a:off x="433778" y="2495151"/>
              <a:ext cx="3972560" cy="583938"/>
            </a:xfrm>
            <a:prstGeom prst="roundRect">
              <a:avLst/>
            </a:prstGeom>
            <a:solidFill>
              <a:srgbClr val="9101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126"/>
              <a:r>
                <a:rPr lang="en-US" sz="1799" dirty="0">
                  <a:solidFill>
                    <a:prstClr val="white"/>
                  </a:solidFill>
                  <a:latin typeface="Calibri"/>
                </a:rPr>
                <a:t>Regional Infrastructure Accelerators</a:t>
              </a:r>
            </a:p>
          </p:txBody>
        </p:sp>
        <p:sp>
          <p:nvSpPr>
            <p:cNvPr id="9" name="TextBox 8">
              <a:extLst>
                <a:ext uri="{FF2B5EF4-FFF2-40B4-BE49-F238E27FC236}">
                  <a16:creationId xmlns:a16="http://schemas.microsoft.com/office/drawing/2014/main" id="{214CF74F-6F41-D604-F111-00D7FF558A01}"/>
                </a:ext>
              </a:extLst>
            </p:cNvPr>
            <p:cNvSpPr txBox="1"/>
            <p:nvPr/>
          </p:nvSpPr>
          <p:spPr>
            <a:xfrm>
              <a:off x="433777" y="3100638"/>
              <a:ext cx="3972561" cy="4172754"/>
            </a:xfrm>
            <a:prstGeom prst="rect">
              <a:avLst/>
            </a:prstGeom>
            <a:solidFill>
              <a:schemeClr val="bg2">
                <a:lumMod val="90000"/>
              </a:schemeClr>
            </a:solidFill>
          </p:spPr>
          <p:txBody>
            <a:bodyPr wrap="square" lIns="0" rtlCol="0">
              <a:spAutoFit/>
            </a:bodyPr>
            <a:lstStyle/>
            <a:p>
              <a:pPr defTabSz="914126"/>
              <a:r>
                <a:rPr lang="en-US" sz="1600" dirty="0">
                  <a:solidFill>
                    <a:prstClr val="black"/>
                  </a:solidFill>
                  <a:latin typeface="Calibri"/>
                </a:rPr>
                <a:t>Established to assist entities in developing     improved infrastructure priorities and financing strategies for the accelerated development of projects. Assistance can be in the form of:</a:t>
              </a:r>
            </a:p>
            <a:p>
              <a:pPr marL="895066" lvl="1" indent="-285664" defTabSz="914126">
                <a:buFont typeface="Arial" panose="020B0604020202020204" pitchFamily="34" charset="0"/>
                <a:buChar char="•"/>
              </a:pPr>
              <a:r>
                <a:rPr lang="en-US" sz="1600" dirty="0">
                  <a:solidFill>
                    <a:prstClr val="black"/>
                  </a:solidFill>
                  <a:latin typeface="Calibri"/>
                </a:rPr>
                <a:t>Project planning</a:t>
              </a:r>
            </a:p>
            <a:p>
              <a:pPr marL="895066" lvl="1" indent="-285664" defTabSz="914126">
                <a:buFont typeface="Arial" panose="020B0604020202020204" pitchFamily="34" charset="0"/>
                <a:buChar char="•"/>
              </a:pPr>
              <a:r>
                <a:rPr lang="en-US" sz="1600" dirty="0">
                  <a:solidFill>
                    <a:prstClr val="black"/>
                  </a:solidFill>
                  <a:latin typeface="Calibri"/>
                </a:rPr>
                <a:t>Studies and Analysis</a:t>
              </a:r>
            </a:p>
            <a:p>
              <a:pPr marL="1504469" lvl="2" indent="-285664" defTabSz="914126">
                <a:buFont typeface="Arial" panose="020B0604020202020204" pitchFamily="34" charset="0"/>
                <a:buChar char="•"/>
              </a:pPr>
              <a:r>
                <a:rPr lang="en-US" sz="1600" dirty="0">
                  <a:solidFill>
                    <a:prstClr val="black"/>
                  </a:solidFill>
                  <a:latin typeface="Calibri"/>
                </a:rPr>
                <a:t>Including feasibility, market analysis, project costs, value for money, public benefit, environmental reviews, etc.</a:t>
              </a:r>
            </a:p>
            <a:p>
              <a:pPr marL="895066" lvl="1" indent="-285664" defTabSz="914126">
                <a:buFont typeface="Arial" panose="020B0604020202020204" pitchFamily="34" charset="0"/>
                <a:buChar char="•"/>
              </a:pPr>
              <a:r>
                <a:rPr lang="en-US" sz="1600" dirty="0">
                  <a:solidFill>
                    <a:prstClr val="black"/>
                  </a:solidFill>
                  <a:latin typeface="Calibri"/>
                </a:rPr>
                <a:t>Revenue Forecasting</a:t>
              </a:r>
            </a:p>
            <a:p>
              <a:pPr marL="895066" lvl="1" indent="-285664" defTabSz="914126">
                <a:buFont typeface="Arial" panose="020B0604020202020204" pitchFamily="34" charset="0"/>
                <a:buChar char="•"/>
              </a:pPr>
              <a:r>
                <a:rPr lang="en-US" sz="1600" dirty="0">
                  <a:solidFill>
                    <a:prstClr val="black"/>
                  </a:solidFill>
                  <a:latin typeface="Calibri"/>
                </a:rPr>
                <a:t>Preliminary Engineering and Design Work</a:t>
              </a:r>
            </a:p>
            <a:p>
              <a:pPr marL="895066" lvl="1" indent="-285664" defTabSz="914126">
                <a:buFont typeface="Arial" panose="020B0604020202020204" pitchFamily="34" charset="0"/>
                <a:buChar char="•"/>
              </a:pPr>
              <a:r>
                <a:rPr lang="en-US" sz="1600" dirty="0">
                  <a:solidFill>
                    <a:prstClr val="black"/>
                  </a:solidFill>
                  <a:latin typeface="Calibri"/>
                </a:rPr>
                <a:t>Statutory and regulatory compliance analyses</a:t>
              </a:r>
            </a:p>
            <a:p>
              <a:pPr marL="1504469" lvl="2" indent="-285664" defTabSz="914126">
                <a:buFont typeface="Arial" panose="020B0604020202020204" pitchFamily="34" charset="0"/>
                <a:buChar char="•"/>
              </a:pPr>
              <a:endParaRPr lang="en-US" sz="1600" dirty="0">
                <a:solidFill>
                  <a:prstClr val="black"/>
                </a:solidFill>
                <a:latin typeface="Calibri"/>
              </a:endParaRPr>
            </a:p>
          </p:txBody>
        </p:sp>
      </p:grpSp>
      <p:sp>
        <p:nvSpPr>
          <p:cNvPr id="2" name="Title 11">
            <a:extLst>
              <a:ext uri="{FF2B5EF4-FFF2-40B4-BE49-F238E27FC236}">
                <a16:creationId xmlns:a16="http://schemas.microsoft.com/office/drawing/2014/main" id="{B03D1C35-EE2A-9AA0-A7C2-6E316B7F4143}"/>
              </a:ext>
            </a:extLst>
          </p:cNvPr>
          <p:cNvSpPr>
            <a:spLocks noGrp="1"/>
          </p:cNvSpPr>
          <p:nvPr>
            <p:ph type="title"/>
          </p:nvPr>
        </p:nvSpPr>
        <p:spPr>
          <a:xfrm>
            <a:off x="609447" y="365760"/>
            <a:ext cx="10969942" cy="548640"/>
          </a:xfrm>
        </p:spPr>
        <p:txBody>
          <a:bodyPr/>
          <a:lstStyle/>
          <a:p>
            <a:r>
              <a:rPr lang="en-US" sz="3599" dirty="0">
                <a:latin typeface="+mj-lt"/>
              </a:rPr>
              <a:t>Regional Infrastructure Accelerators (RIA)</a:t>
            </a:r>
          </a:p>
        </p:txBody>
      </p:sp>
    </p:spTree>
    <p:extLst>
      <p:ext uri="{BB962C8B-B14F-4D97-AF65-F5344CB8AC3E}">
        <p14:creationId xmlns:p14="http://schemas.microsoft.com/office/powerpoint/2010/main" val="151114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298ED07-043C-D382-886F-8CD3246DF59A}"/>
              </a:ext>
            </a:extLst>
          </p:cNvPr>
          <p:cNvSpPr>
            <a:spLocks noGrp="1"/>
          </p:cNvSpPr>
          <p:nvPr>
            <p:ph type="title"/>
          </p:nvPr>
        </p:nvSpPr>
        <p:spPr/>
        <p:txBody>
          <a:bodyPr/>
          <a:lstStyle/>
          <a:p>
            <a:r>
              <a:rPr lang="en-US" sz="3599" dirty="0">
                <a:latin typeface="+mj-lt"/>
              </a:rPr>
              <a:t>Regional Infrastructure Accelerator Recipients</a:t>
            </a:r>
          </a:p>
        </p:txBody>
      </p:sp>
      <p:grpSp>
        <p:nvGrpSpPr>
          <p:cNvPr id="16" name="Group 15">
            <a:extLst>
              <a:ext uri="{FF2B5EF4-FFF2-40B4-BE49-F238E27FC236}">
                <a16:creationId xmlns:a16="http://schemas.microsoft.com/office/drawing/2014/main" id="{FCF674DF-F595-5486-E7A2-6FB2424F2DB2}"/>
              </a:ext>
            </a:extLst>
          </p:cNvPr>
          <p:cNvGrpSpPr/>
          <p:nvPr/>
        </p:nvGrpSpPr>
        <p:grpSpPr>
          <a:xfrm>
            <a:off x="389809" y="1054100"/>
            <a:ext cx="11409205" cy="4970275"/>
            <a:chOff x="389911" y="943215"/>
            <a:chExt cx="11412177" cy="4971570"/>
          </a:xfrm>
        </p:grpSpPr>
        <p:pic>
          <p:nvPicPr>
            <p:cNvPr id="13" name="Content Placeholder 6" descr="A picture containing chart&#10;&#10;Description automatically generated">
              <a:extLst>
                <a:ext uri="{FF2B5EF4-FFF2-40B4-BE49-F238E27FC236}">
                  <a16:creationId xmlns:a16="http://schemas.microsoft.com/office/drawing/2014/main" id="{C421F576-8599-C5F1-EE3E-3F24F0DD0904}"/>
                </a:ext>
              </a:extLst>
            </p:cNvPr>
            <p:cNvPicPr>
              <a:picLocks noChangeAspect="1"/>
            </p:cNvPicPr>
            <p:nvPr/>
          </p:nvPicPr>
          <p:blipFill rotWithShape="1">
            <a:blip r:embed="rId3">
              <a:extLst>
                <a:ext uri="{28A0092B-C50C-407E-A947-70E740481C1C}">
                  <a14:useLocalDpi xmlns:a14="http://schemas.microsoft.com/office/drawing/2010/main" val="0"/>
                </a:ext>
              </a:extLst>
            </a:blip>
            <a:srcRect t="46045" b="20302"/>
            <a:stretch/>
          </p:blipFill>
          <p:spPr>
            <a:xfrm>
              <a:off x="389911" y="943215"/>
              <a:ext cx="11412177" cy="4971570"/>
            </a:xfrm>
            <a:prstGeom prst="rect">
              <a:avLst/>
            </a:prstGeom>
          </p:spPr>
        </p:pic>
        <p:sp>
          <p:nvSpPr>
            <p:cNvPr id="15" name="Rectangle 14">
              <a:extLst>
                <a:ext uri="{FF2B5EF4-FFF2-40B4-BE49-F238E27FC236}">
                  <a16:creationId xmlns:a16="http://schemas.microsoft.com/office/drawing/2014/main" id="{EA8233DB-A68C-2E2A-45EA-76D10BD46609}"/>
                </a:ext>
              </a:extLst>
            </p:cNvPr>
            <p:cNvSpPr/>
            <p:nvPr/>
          </p:nvSpPr>
          <p:spPr>
            <a:xfrm>
              <a:off x="728052" y="943215"/>
              <a:ext cx="3520440" cy="274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804">
                <a:defRPr/>
              </a:pPr>
              <a:endParaRPr lang="en-US" sz="2399">
                <a:solidFill>
                  <a:prstClr val="white"/>
                </a:solidFill>
                <a:latin typeface="Calibri"/>
              </a:endParaRPr>
            </a:p>
          </p:txBody>
        </p:sp>
      </p:grpSp>
    </p:spTree>
    <p:extLst>
      <p:ext uri="{BB962C8B-B14F-4D97-AF65-F5344CB8AC3E}">
        <p14:creationId xmlns:p14="http://schemas.microsoft.com/office/powerpoint/2010/main" val="224948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3324596-0AA3-782C-DB80-8AE6D1763E0E}"/>
              </a:ext>
            </a:extLst>
          </p:cNvPr>
          <p:cNvSpPr txBox="1">
            <a:spLocks/>
          </p:cNvSpPr>
          <p:nvPr/>
        </p:nvSpPr>
        <p:spPr>
          <a:xfrm>
            <a:off x="568811" y="1638766"/>
            <a:ext cx="10969943" cy="4588267"/>
          </a:xfrm>
          <a:prstGeom prst="rect">
            <a:avLst/>
          </a:prstGeom>
        </p:spPr>
        <p:txBody>
          <a:bodyPr>
            <a:norm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664" indent="-285664" defTabSz="457041">
              <a:buFont typeface="Wingdings" panose="05000000000000000000" pitchFamily="2" charset="2"/>
              <a:buChar char="Ø"/>
              <a:defRPr/>
            </a:pPr>
            <a:endParaRPr lang="en-US" sz="1999">
              <a:solidFill>
                <a:srgbClr val="002060"/>
              </a:solidFill>
              <a:latin typeface="Calibri"/>
            </a:endParaRPr>
          </a:p>
          <a:p>
            <a:pPr marL="274238" indent="-274238" defTabSz="457041">
              <a:defRPr/>
            </a:pPr>
            <a:endParaRPr lang="en-US" sz="1999" dirty="0">
              <a:solidFill>
                <a:prstClr val="black"/>
              </a:solidFill>
              <a:latin typeface="Calibri"/>
            </a:endParaRPr>
          </a:p>
        </p:txBody>
      </p:sp>
      <p:sp>
        <p:nvSpPr>
          <p:cNvPr id="4" name="TextBox 3">
            <a:extLst>
              <a:ext uri="{FF2B5EF4-FFF2-40B4-BE49-F238E27FC236}">
                <a16:creationId xmlns:a16="http://schemas.microsoft.com/office/drawing/2014/main" id="{74931F2A-58B5-6EF6-A0A6-080BF9F4B4B9}"/>
              </a:ext>
            </a:extLst>
          </p:cNvPr>
          <p:cNvSpPr txBox="1"/>
          <p:nvPr/>
        </p:nvSpPr>
        <p:spPr>
          <a:xfrm>
            <a:off x="252378" y="1181213"/>
            <a:ext cx="5202652" cy="3000821"/>
          </a:xfrm>
          <a:prstGeom prst="rect">
            <a:avLst/>
          </a:prstGeom>
          <a:noFill/>
        </p:spPr>
        <p:txBody>
          <a:bodyPr wrap="square" rtlCol="0">
            <a:spAutoFit/>
          </a:bodyPr>
          <a:lstStyle/>
          <a:p>
            <a:pPr marL="285750" indent="-285750" defTabSz="1218804">
              <a:lnSpc>
                <a:spcPct val="90000"/>
              </a:lnSpc>
              <a:spcBef>
                <a:spcPts val="600"/>
              </a:spcBef>
              <a:buFont typeface="Arial" panose="020B0604020202020204" pitchFamily="34" charset="0"/>
              <a:buChar char="•"/>
              <a:defRPr/>
            </a:pPr>
            <a:r>
              <a:rPr lang="en-US" sz="2000" b="1" dirty="0">
                <a:solidFill>
                  <a:prstClr val="black"/>
                </a:solidFill>
              </a:rPr>
              <a:t>Awarded:</a:t>
            </a:r>
          </a:p>
          <a:p>
            <a:pPr marL="685800" indent="-228600" defTabSz="1218804">
              <a:lnSpc>
                <a:spcPct val="90000"/>
              </a:lnSpc>
              <a:spcBef>
                <a:spcPts val="600"/>
              </a:spcBef>
              <a:buFont typeface="Arial" panose="020B0604020202020204" pitchFamily="34" charset="0"/>
              <a:buChar char="•"/>
              <a:defRPr/>
            </a:pPr>
            <a:r>
              <a:rPr lang="en-US" sz="2000" dirty="0">
                <a:solidFill>
                  <a:prstClr val="black"/>
                </a:solidFill>
              </a:rPr>
              <a:t>$1.2 million (Round 1)</a:t>
            </a:r>
          </a:p>
          <a:p>
            <a:pPr marL="685800" indent="-228600" defTabSz="1218804">
              <a:lnSpc>
                <a:spcPct val="90000"/>
              </a:lnSpc>
              <a:spcBef>
                <a:spcPts val="600"/>
              </a:spcBef>
              <a:spcAft>
                <a:spcPts val="600"/>
              </a:spcAft>
              <a:buFont typeface="Arial" panose="020B0604020202020204" pitchFamily="34" charset="0"/>
              <a:buChar char="•"/>
              <a:defRPr/>
            </a:pPr>
            <a:r>
              <a:rPr lang="en-US" sz="2000" dirty="0">
                <a:solidFill>
                  <a:prstClr val="black"/>
                </a:solidFill>
              </a:rPr>
              <a:t>$2.0 million (Round 3)</a:t>
            </a:r>
          </a:p>
          <a:p>
            <a:pPr marL="283464" indent="-283464" defTabSz="609447">
              <a:buFont typeface="Arial" panose="020B0604020202020204" pitchFamily="34" charset="0"/>
              <a:buChar char="•"/>
              <a:defRPr/>
            </a:pPr>
            <a:r>
              <a:rPr lang="en-US" sz="2000" b="1" dirty="0">
                <a:solidFill>
                  <a:prstClr val="black"/>
                </a:solidFill>
              </a:rPr>
              <a:t>Goal: </a:t>
            </a:r>
            <a:r>
              <a:rPr lang="en-US" sz="2000" dirty="0">
                <a:solidFill>
                  <a:prstClr val="black"/>
                </a:solidFill>
              </a:rPr>
              <a:t>Convene, connect, match-make for multi-state transportation projects that:</a:t>
            </a:r>
          </a:p>
          <a:p>
            <a:pPr marL="684213" lvl="1" indent="-227013" defTabSz="609447">
              <a:buFont typeface="Arial" panose="020B0604020202020204" pitchFamily="34" charset="0"/>
              <a:buChar char="•"/>
              <a:defRPr/>
            </a:pPr>
            <a:r>
              <a:rPr lang="en-US" sz="2000" dirty="0">
                <a:solidFill>
                  <a:prstClr val="black"/>
                </a:solidFill>
              </a:rPr>
              <a:t>Ease Supply Chain Disruptions</a:t>
            </a:r>
          </a:p>
          <a:p>
            <a:pPr marL="684213" lvl="1" indent="-227013" defTabSz="609447">
              <a:buFont typeface="Arial" panose="020B0604020202020204" pitchFamily="34" charset="0"/>
              <a:buChar char="•"/>
              <a:defRPr/>
            </a:pPr>
            <a:r>
              <a:rPr lang="en-US" sz="2000" dirty="0">
                <a:solidFill>
                  <a:prstClr val="black"/>
                </a:solidFill>
              </a:rPr>
              <a:t>Reduce Transportation-Related Pollution</a:t>
            </a:r>
          </a:p>
          <a:p>
            <a:pPr marL="684213" lvl="1" indent="-227013" defTabSz="609447">
              <a:buFont typeface="Arial" panose="020B0604020202020204" pitchFamily="34" charset="0"/>
              <a:buChar char="•"/>
              <a:defRPr/>
            </a:pPr>
            <a:r>
              <a:rPr lang="en-US" sz="2000" dirty="0">
                <a:solidFill>
                  <a:prstClr val="black"/>
                </a:solidFill>
              </a:rPr>
              <a:t>Increase Community Safety, Economic &amp; Environmental Justice</a:t>
            </a:r>
          </a:p>
        </p:txBody>
      </p:sp>
      <p:sp>
        <p:nvSpPr>
          <p:cNvPr id="5" name="Freeform: Shape 4">
            <a:extLst>
              <a:ext uri="{FF2B5EF4-FFF2-40B4-BE49-F238E27FC236}">
                <a16:creationId xmlns:a16="http://schemas.microsoft.com/office/drawing/2014/main" id="{FE44F46C-4528-EFAA-20C0-7B29B283A33E}"/>
              </a:ext>
            </a:extLst>
          </p:cNvPr>
          <p:cNvSpPr/>
          <p:nvPr/>
        </p:nvSpPr>
        <p:spPr bwMode="auto">
          <a:xfrm>
            <a:off x="7703997" y="4031748"/>
            <a:ext cx="1084593" cy="307697"/>
          </a:xfrm>
          <a:custGeom>
            <a:avLst/>
            <a:gdLst>
              <a:gd name="connsiteX0" fmla="*/ 0 w 954555"/>
              <a:gd name="connsiteY0" fmla="*/ 158829 h 281795"/>
              <a:gd name="connsiteX1" fmla="*/ 77146 w 954555"/>
              <a:gd name="connsiteY1" fmla="*/ 122525 h 281795"/>
              <a:gd name="connsiteX2" fmla="*/ 122525 w 954555"/>
              <a:gd name="connsiteY2" fmla="*/ 165635 h 281795"/>
              <a:gd name="connsiteX3" fmla="*/ 224630 w 954555"/>
              <a:gd name="connsiteY3" fmla="*/ 167904 h 281795"/>
              <a:gd name="connsiteX4" fmla="*/ 560439 w 954555"/>
              <a:gd name="connsiteY4" fmla="*/ 158829 h 281795"/>
              <a:gd name="connsiteX5" fmla="*/ 644391 w 954555"/>
              <a:gd name="connsiteY5" fmla="*/ 179249 h 281795"/>
              <a:gd name="connsiteX6" fmla="*/ 746496 w 954555"/>
              <a:gd name="connsiteY6" fmla="*/ 233705 h 281795"/>
              <a:gd name="connsiteX7" fmla="*/ 800951 w 954555"/>
              <a:gd name="connsiteY7" fmla="*/ 263202 h 281795"/>
              <a:gd name="connsiteX8" fmla="*/ 855407 w 954555"/>
              <a:gd name="connsiteY8" fmla="*/ 281354 h 281795"/>
              <a:gd name="connsiteX9" fmla="*/ 946166 w 954555"/>
              <a:gd name="connsiteY9" fmla="*/ 245050 h 281795"/>
              <a:gd name="connsiteX10" fmla="*/ 946166 w 954555"/>
              <a:gd name="connsiteY10" fmla="*/ 192863 h 281795"/>
              <a:gd name="connsiteX11" fmla="*/ 907593 w 954555"/>
              <a:gd name="connsiteY11" fmla="*/ 140677 h 281795"/>
              <a:gd name="connsiteX12" fmla="*/ 923476 w 954555"/>
              <a:gd name="connsiteY12" fmla="*/ 56724 h 281795"/>
              <a:gd name="connsiteX13" fmla="*/ 939359 w 954555"/>
              <a:gd name="connsiteY13" fmla="*/ 0 h 281795"/>
              <a:gd name="connsiteX0" fmla="*/ 0 w 1021043"/>
              <a:gd name="connsiteY0" fmla="*/ 122526 h 245492"/>
              <a:gd name="connsiteX1" fmla="*/ 77146 w 1021043"/>
              <a:gd name="connsiteY1" fmla="*/ 86222 h 245492"/>
              <a:gd name="connsiteX2" fmla="*/ 122525 w 1021043"/>
              <a:gd name="connsiteY2" fmla="*/ 129332 h 245492"/>
              <a:gd name="connsiteX3" fmla="*/ 224630 w 1021043"/>
              <a:gd name="connsiteY3" fmla="*/ 131601 h 245492"/>
              <a:gd name="connsiteX4" fmla="*/ 560439 w 1021043"/>
              <a:gd name="connsiteY4" fmla="*/ 122526 h 245492"/>
              <a:gd name="connsiteX5" fmla="*/ 644391 w 1021043"/>
              <a:gd name="connsiteY5" fmla="*/ 142946 h 245492"/>
              <a:gd name="connsiteX6" fmla="*/ 746496 w 1021043"/>
              <a:gd name="connsiteY6" fmla="*/ 197402 h 245492"/>
              <a:gd name="connsiteX7" fmla="*/ 800951 w 1021043"/>
              <a:gd name="connsiteY7" fmla="*/ 226899 h 245492"/>
              <a:gd name="connsiteX8" fmla="*/ 855407 w 1021043"/>
              <a:gd name="connsiteY8" fmla="*/ 245051 h 245492"/>
              <a:gd name="connsiteX9" fmla="*/ 946166 w 1021043"/>
              <a:gd name="connsiteY9" fmla="*/ 208747 h 245492"/>
              <a:gd name="connsiteX10" fmla="*/ 946166 w 1021043"/>
              <a:gd name="connsiteY10" fmla="*/ 156560 h 245492"/>
              <a:gd name="connsiteX11" fmla="*/ 907593 w 1021043"/>
              <a:gd name="connsiteY11" fmla="*/ 104374 h 245492"/>
              <a:gd name="connsiteX12" fmla="*/ 923476 w 1021043"/>
              <a:gd name="connsiteY12" fmla="*/ 20421 h 245492"/>
              <a:gd name="connsiteX13" fmla="*/ 1021043 w 1021043"/>
              <a:gd name="connsiteY13" fmla="*/ 0 h 245492"/>
              <a:gd name="connsiteX0" fmla="*/ 0 w 973394"/>
              <a:gd name="connsiteY0" fmla="*/ 204210 h 327176"/>
              <a:gd name="connsiteX1" fmla="*/ 77146 w 973394"/>
              <a:gd name="connsiteY1" fmla="*/ 167906 h 327176"/>
              <a:gd name="connsiteX2" fmla="*/ 122525 w 973394"/>
              <a:gd name="connsiteY2" fmla="*/ 211016 h 327176"/>
              <a:gd name="connsiteX3" fmla="*/ 224630 w 973394"/>
              <a:gd name="connsiteY3" fmla="*/ 213285 h 327176"/>
              <a:gd name="connsiteX4" fmla="*/ 560439 w 973394"/>
              <a:gd name="connsiteY4" fmla="*/ 204210 h 327176"/>
              <a:gd name="connsiteX5" fmla="*/ 644391 w 973394"/>
              <a:gd name="connsiteY5" fmla="*/ 224630 h 327176"/>
              <a:gd name="connsiteX6" fmla="*/ 746496 w 973394"/>
              <a:gd name="connsiteY6" fmla="*/ 279086 h 327176"/>
              <a:gd name="connsiteX7" fmla="*/ 800951 w 973394"/>
              <a:gd name="connsiteY7" fmla="*/ 308583 h 327176"/>
              <a:gd name="connsiteX8" fmla="*/ 855407 w 973394"/>
              <a:gd name="connsiteY8" fmla="*/ 326735 h 327176"/>
              <a:gd name="connsiteX9" fmla="*/ 946166 w 973394"/>
              <a:gd name="connsiteY9" fmla="*/ 290431 h 327176"/>
              <a:gd name="connsiteX10" fmla="*/ 946166 w 973394"/>
              <a:gd name="connsiteY10" fmla="*/ 238244 h 327176"/>
              <a:gd name="connsiteX11" fmla="*/ 907593 w 973394"/>
              <a:gd name="connsiteY11" fmla="*/ 186058 h 327176"/>
              <a:gd name="connsiteX12" fmla="*/ 923476 w 973394"/>
              <a:gd name="connsiteY12" fmla="*/ 102105 h 327176"/>
              <a:gd name="connsiteX13" fmla="*/ 973394 w 973394"/>
              <a:gd name="connsiteY13" fmla="*/ 0 h 327176"/>
              <a:gd name="connsiteX0" fmla="*/ 0 w 974950"/>
              <a:gd name="connsiteY0" fmla="*/ 212458 h 335424"/>
              <a:gd name="connsiteX1" fmla="*/ 77146 w 974950"/>
              <a:gd name="connsiteY1" fmla="*/ 176154 h 335424"/>
              <a:gd name="connsiteX2" fmla="*/ 122525 w 974950"/>
              <a:gd name="connsiteY2" fmla="*/ 219264 h 335424"/>
              <a:gd name="connsiteX3" fmla="*/ 224630 w 974950"/>
              <a:gd name="connsiteY3" fmla="*/ 221533 h 335424"/>
              <a:gd name="connsiteX4" fmla="*/ 560439 w 974950"/>
              <a:gd name="connsiteY4" fmla="*/ 212458 h 335424"/>
              <a:gd name="connsiteX5" fmla="*/ 644391 w 974950"/>
              <a:gd name="connsiteY5" fmla="*/ 232878 h 335424"/>
              <a:gd name="connsiteX6" fmla="*/ 746496 w 974950"/>
              <a:gd name="connsiteY6" fmla="*/ 287334 h 335424"/>
              <a:gd name="connsiteX7" fmla="*/ 800951 w 974950"/>
              <a:gd name="connsiteY7" fmla="*/ 316831 h 335424"/>
              <a:gd name="connsiteX8" fmla="*/ 855407 w 974950"/>
              <a:gd name="connsiteY8" fmla="*/ 334983 h 335424"/>
              <a:gd name="connsiteX9" fmla="*/ 946166 w 974950"/>
              <a:gd name="connsiteY9" fmla="*/ 298679 h 335424"/>
              <a:gd name="connsiteX10" fmla="*/ 946166 w 974950"/>
              <a:gd name="connsiteY10" fmla="*/ 246492 h 335424"/>
              <a:gd name="connsiteX11" fmla="*/ 907593 w 974950"/>
              <a:gd name="connsiteY11" fmla="*/ 194306 h 335424"/>
              <a:gd name="connsiteX12" fmla="*/ 923476 w 974950"/>
              <a:gd name="connsiteY12" fmla="*/ 110353 h 335424"/>
              <a:gd name="connsiteX13" fmla="*/ 973394 w 974950"/>
              <a:gd name="connsiteY13" fmla="*/ 8248 h 335424"/>
              <a:gd name="connsiteX14" fmla="*/ 962049 w 974950"/>
              <a:gd name="connsiteY14" fmla="*/ 5979 h 335424"/>
              <a:gd name="connsiteX0" fmla="*/ 0 w 973597"/>
              <a:gd name="connsiteY0" fmla="*/ 209926 h 332892"/>
              <a:gd name="connsiteX1" fmla="*/ 77146 w 973597"/>
              <a:gd name="connsiteY1" fmla="*/ 173622 h 332892"/>
              <a:gd name="connsiteX2" fmla="*/ 122525 w 973597"/>
              <a:gd name="connsiteY2" fmla="*/ 216732 h 332892"/>
              <a:gd name="connsiteX3" fmla="*/ 224630 w 973597"/>
              <a:gd name="connsiteY3" fmla="*/ 219001 h 332892"/>
              <a:gd name="connsiteX4" fmla="*/ 560439 w 973597"/>
              <a:gd name="connsiteY4" fmla="*/ 209926 h 332892"/>
              <a:gd name="connsiteX5" fmla="*/ 644391 w 973597"/>
              <a:gd name="connsiteY5" fmla="*/ 230346 h 332892"/>
              <a:gd name="connsiteX6" fmla="*/ 746496 w 973597"/>
              <a:gd name="connsiteY6" fmla="*/ 284802 h 332892"/>
              <a:gd name="connsiteX7" fmla="*/ 800951 w 973597"/>
              <a:gd name="connsiteY7" fmla="*/ 314299 h 332892"/>
              <a:gd name="connsiteX8" fmla="*/ 855407 w 973597"/>
              <a:gd name="connsiteY8" fmla="*/ 332451 h 332892"/>
              <a:gd name="connsiteX9" fmla="*/ 946166 w 973597"/>
              <a:gd name="connsiteY9" fmla="*/ 296147 h 332892"/>
              <a:gd name="connsiteX10" fmla="*/ 946166 w 973597"/>
              <a:gd name="connsiteY10" fmla="*/ 243960 h 332892"/>
              <a:gd name="connsiteX11" fmla="*/ 907593 w 973597"/>
              <a:gd name="connsiteY11" fmla="*/ 191774 h 332892"/>
              <a:gd name="connsiteX12" fmla="*/ 923476 w 973597"/>
              <a:gd name="connsiteY12" fmla="*/ 107821 h 332892"/>
              <a:gd name="connsiteX13" fmla="*/ 973394 w 973597"/>
              <a:gd name="connsiteY13" fmla="*/ 5716 h 332892"/>
              <a:gd name="connsiteX14" fmla="*/ 962049 w 973597"/>
              <a:gd name="connsiteY14" fmla="*/ 3447 h 332892"/>
              <a:gd name="connsiteX0" fmla="*/ 0 w 1159542"/>
              <a:gd name="connsiteY0" fmla="*/ 206479 h 329445"/>
              <a:gd name="connsiteX1" fmla="*/ 77146 w 1159542"/>
              <a:gd name="connsiteY1" fmla="*/ 170175 h 329445"/>
              <a:gd name="connsiteX2" fmla="*/ 122525 w 1159542"/>
              <a:gd name="connsiteY2" fmla="*/ 213285 h 329445"/>
              <a:gd name="connsiteX3" fmla="*/ 224630 w 1159542"/>
              <a:gd name="connsiteY3" fmla="*/ 215554 h 329445"/>
              <a:gd name="connsiteX4" fmla="*/ 560439 w 1159542"/>
              <a:gd name="connsiteY4" fmla="*/ 206479 h 329445"/>
              <a:gd name="connsiteX5" fmla="*/ 644391 w 1159542"/>
              <a:gd name="connsiteY5" fmla="*/ 226899 h 329445"/>
              <a:gd name="connsiteX6" fmla="*/ 746496 w 1159542"/>
              <a:gd name="connsiteY6" fmla="*/ 281355 h 329445"/>
              <a:gd name="connsiteX7" fmla="*/ 800951 w 1159542"/>
              <a:gd name="connsiteY7" fmla="*/ 310852 h 329445"/>
              <a:gd name="connsiteX8" fmla="*/ 855407 w 1159542"/>
              <a:gd name="connsiteY8" fmla="*/ 329004 h 329445"/>
              <a:gd name="connsiteX9" fmla="*/ 946166 w 1159542"/>
              <a:gd name="connsiteY9" fmla="*/ 292700 h 329445"/>
              <a:gd name="connsiteX10" fmla="*/ 946166 w 1159542"/>
              <a:gd name="connsiteY10" fmla="*/ 240513 h 329445"/>
              <a:gd name="connsiteX11" fmla="*/ 907593 w 1159542"/>
              <a:gd name="connsiteY11" fmla="*/ 188327 h 329445"/>
              <a:gd name="connsiteX12" fmla="*/ 923476 w 1159542"/>
              <a:gd name="connsiteY12" fmla="*/ 104374 h 329445"/>
              <a:gd name="connsiteX13" fmla="*/ 1159451 w 1159542"/>
              <a:gd name="connsiteY13" fmla="*/ 215554 h 329445"/>
              <a:gd name="connsiteX14" fmla="*/ 962049 w 1159542"/>
              <a:gd name="connsiteY14" fmla="*/ 0 h 329445"/>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59451 w 1343238"/>
              <a:gd name="connsiteY13" fmla="*/ 478756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3238" h="592647">
                <a:moveTo>
                  <a:pt x="0" y="469681"/>
                </a:moveTo>
                <a:cubicBezTo>
                  <a:pt x="28362" y="450962"/>
                  <a:pt x="56725" y="432243"/>
                  <a:pt x="77146" y="433377"/>
                </a:cubicBezTo>
                <a:cubicBezTo>
                  <a:pt x="97567" y="434511"/>
                  <a:pt x="97944" y="468924"/>
                  <a:pt x="122525" y="476487"/>
                </a:cubicBezTo>
                <a:cubicBezTo>
                  <a:pt x="147106" y="484050"/>
                  <a:pt x="151644" y="479890"/>
                  <a:pt x="224630" y="478756"/>
                </a:cubicBezTo>
                <a:cubicBezTo>
                  <a:pt x="297616" y="477622"/>
                  <a:pt x="490479" y="467790"/>
                  <a:pt x="560439" y="469681"/>
                </a:cubicBezTo>
                <a:cubicBezTo>
                  <a:pt x="630399" y="471572"/>
                  <a:pt x="613381" y="477622"/>
                  <a:pt x="644391" y="490101"/>
                </a:cubicBezTo>
                <a:cubicBezTo>
                  <a:pt x="675401" y="502580"/>
                  <a:pt x="746496" y="544557"/>
                  <a:pt x="746496" y="544557"/>
                </a:cubicBezTo>
                <a:cubicBezTo>
                  <a:pt x="772589" y="558549"/>
                  <a:pt x="782799" y="566113"/>
                  <a:pt x="800951" y="574054"/>
                </a:cubicBezTo>
                <a:cubicBezTo>
                  <a:pt x="819103" y="581995"/>
                  <a:pt x="831205" y="595231"/>
                  <a:pt x="855407" y="592206"/>
                </a:cubicBezTo>
                <a:cubicBezTo>
                  <a:pt x="879609" y="589181"/>
                  <a:pt x="931040" y="570651"/>
                  <a:pt x="946166" y="555902"/>
                </a:cubicBezTo>
                <a:cubicBezTo>
                  <a:pt x="961293" y="541154"/>
                  <a:pt x="952595" y="521110"/>
                  <a:pt x="946166" y="503715"/>
                </a:cubicBezTo>
                <a:cubicBezTo>
                  <a:pt x="939737" y="486320"/>
                  <a:pt x="911375" y="474219"/>
                  <a:pt x="907593" y="451529"/>
                </a:cubicBezTo>
                <a:cubicBezTo>
                  <a:pt x="903811" y="428839"/>
                  <a:pt x="880744" y="430351"/>
                  <a:pt x="923476" y="367576"/>
                </a:cubicBezTo>
                <a:cubicBezTo>
                  <a:pt x="966208" y="304801"/>
                  <a:pt x="1058857" y="80171"/>
                  <a:pt x="1163988" y="74877"/>
                </a:cubicBezTo>
                <a:cubicBezTo>
                  <a:pt x="1292942" y="75633"/>
                  <a:pt x="1275264" y="45853"/>
                  <a:pt x="1343238" y="0"/>
                </a:cubicBezTo>
              </a:path>
            </a:pathLst>
          </a:custGeom>
          <a:no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spAutoFit/>
          </a:bodyPr>
          <a:lstStyle/>
          <a:p>
            <a:pPr defTabSz="914126" fontAlgn="base">
              <a:spcBef>
                <a:spcPct val="50000"/>
              </a:spcBef>
              <a:spcAft>
                <a:spcPct val="0"/>
              </a:spcAft>
              <a:defRPr/>
            </a:pPr>
            <a:endParaRPr lang="en-US" sz="1400" dirty="0">
              <a:solidFill>
                <a:prstClr val="black"/>
              </a:solidFill>
              <a:latin typeface="Calibri"/>
            </a:endParaRPr>
          </a:p>
        </p:txBody>
      </p:sp>
      <p:pic>
        <p:nvPicPr>
          <p:cNvPr id="3" name="Picture 2">
            <a:extLst>
              <a:ext uri="{FF2B5EF4-FFF2-40B4-BE49-F238E27FC236}">
                <a16:creationId xmlns:a16="http://schemas.microsoft.com/office/drawing/2014/main" id="{7B917EAA-9830-7932-B640-E6B32E58AE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5029" y="1991420"/>
            <a:ext cx="6216301" cy="2233932"/>
          </a:xfrm>
          <a:prstGeom prst="rect">
            <a:avLst/>
          </a:prstGeom>
        </p:spPr>
      </p:pic>
      <p:sp>
        <p:nvSpPr>
          <p:cNvPr id="7" name="TextBox 6">
            <a:extLst>
              <a:ext uri="{FF2B5EF4-FFF2-40B4-BE49-F238E27FC236}">
                <a16:creationId xmlns:a16="http://schemas.microsoft.com/office/drawing/2014/main" id="{5FDC4F99-EA73-F942-674B-4FF56D47EB83}"/>
              </a:ext>
            </a:extLst>
          </p:cNvPr>
          <p:cNvSpPr txBox="1"/>
          <p:nvPr/>
        </p:nvSpPr>
        <p:spPr>
          <a:xfrm>
            <a:off x="9751589" y="4262511"/>
            <a:ext cx="1919740" cy="369236"/>
          </a:xfrm>
          <a:prstGeom prst="rect">
            <a:avLst/>
          </a:prstGeom>
          <a:noFill/>
        </p:spPr>
        <p:txBody>
          <a:bodyPr wrap="square">
            <a:spAutoFit/>
          </a:bodyPr>
          <a:lstStyle/>
          <a:p>
            <a:pPr algn="r" defTabSz="1218804">
              <a:defRPr/>
            </a:pPr>
            <a:r>
              <a:rPr lang="it-IT" sz="1799">
                <a:solidFill>
                  <a:prstClr val="black"/>
                </a:solidFill>
                <a:latin typeface="Calibri"/>
                <a:hlinkClick r:id="rId4"/>
              </a:rPr>
              <a:t>rianorthwest.org </a:t>
            </a:r>
            <a:endParaRPr lang="en-US" sz="1799">
              <a:solidFill>
                <a:prstClr val="black"/>
              </a:solidFill>
              <a:latin typeface="Calibri"/>
            </a:endParaRPr>
          </a:p>
        </p:txBody>
      </p:sp>
      <p:sp>
        <p:nvSpPr>
          <p:cNvPr id="8" name="TextBox 7">
            <a:extLst>
              <a:ext uri="{FF2B5EF4-FFF2-40B4-BE49-F238E27FC236}">
                <a16:creationId xmlns:a16="http://schemas.microsoft.com/office/drawing/2014/main" id="{23E05E15-3C06-86D1-9106-15C4B624BCA5}"/>
              </a:ext>
            </a:extLst>
          </p:cNvPr>
          <p:cNvSpPr txBox="1"/>
          <p:nvPr/>
        </p:nvSpPr>
        <p:spPr>
          <a:xfrm>
            <a:off x="269588" y="4092496"/>
            <a:ext cx="9699912" cy="2246769"/>
          </a:xfrm>
          <a:prstGeom prst="rect">
            <a:avLst/>
          </a:prstGeom>
          <a:noFill/>
        </p:spPr>
        <p:txBody>
          <a:bodyPr wrap="square" rtlCol="0">
            <a:spAutoFit/>
          </a:bodyPr>
          <a:lstStyle/>
          <a:p>
            <a:pPr marL="285664" marR="0" lvl="0" indent="-285664" algn="l" defTabSz="1218804"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Infrastructure Challenges: </a:t>
            </a:r>
          </a:p>
          <a:p>
            <a:pPr marL="685800" marR="0" lvl="1" indent="-228600" algn="l" defTabSz="1218804"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Lack of multi-state coordination and regional transportation planning across modes, and a clear need for a region-wide, corridor-focused strategic investment plan.</a:t>
            </a:r>
          </a:p>
          <a:p>
            <a:pPr marL="685800" marR="0" lvl="1" indent="-228600" algn="l" defTabSz="1218804"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Region not fully leveraging the potential of Public-Private Partnerships (P3s) and other innovative financing mechanisms.</a:t>
            </a:r>
          </a:p>
          <a:p>
            <a:pPr marL="685800" marR="0" lvl="1" indent="-228600" algn="l" defTabSz="1218804"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Important projects without a clear “champion” will often go unfunded for several years</a:t>
            </a:r>
            <a:endParaRPr kumimoji="0" lang="en-US" sz="2000" b="1"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p:txBody>
      </p:sp>
      <p:sp>
        <p:nvSpPr>
          <p:cNvPr id="11" name="Title 1">
            <a:extLst>
              <a:ext uri="{FF2B5EF4-FFF2-40B4-BE49-F238E27FC236}">
                <a16:creationId xmlns:a16="http://schemas.microsoft.com/office/drawing/2014/main" id="{CD521DF1-AEAA-B613-D31E-BC12CEFB1854}"/>
              </a:ext>
            </a:extLst>
          </p:cNvPr>
          <p:cNvSpPr>
            <a:spLocks noGrp="1"/>
          </p:cNvSpPr>
          <p:nvPr>
            <p:ph type="title"/>
          </p:nvPr>
        </p:nvSpPr>
        <p:spPr>
          <a:xfrm>
            <a:off x="612488" y="366558"/>
            <a:ext cx="10969942" cy="548497"/>
          </a:xfrm>
        </p:spPr>
        <p:txBody>
          <a:bodyPr/>
          <a:lstStyle/>
          <a:p>
            <a:r>
              <a:rPr lang="en-US" sz="3599" dirty="0">
                <a:latin typeface="+mj-lt"/>
              </a:rPr>
              <a:t>Example Recipient – Pacific Northwest Economic Region</a:t>
            </a:r>
          </a:p>
        </p:txBody>
      </p:sp>
    </p:spTree>
    <p:extLst>
      <p:ext uri="{BB962C8B-B14F-4D97-AF65-F5344CB8AC3E}">
        <p14:creationId xmlns:p14="http://schemas.microsoft.com/office/powerpoint/2010/main" val="180385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53D614-9DAC-872F-0AB3-677F2795390A}"/>
              </a:ext>
            </a:extLst>
          </p:cNvPr>
          <p:cNvGrpSpPr/>
          <p:nvPr/>
        </p:nvGrpSpPr>
        <p:grpSpPr>
          <a:xfrm>
            <a:off x="2179596" y="311950"/>
            <a:ext cx="7602285" cy="5851627"/>
            <a:chOff x="5255835" y="930627"/>
            <a:chExt cx="6699656" cy="5029200"/>
          </a:xfrm>
        </p:grpSpPr>
        <p:sp>
          <p:nvSpPr>
            <p:cNvPr id="4" name="Rectangle: Rounded Corners 3">
              <a:extLst>
                <a:ext uri="{FF2B5EF4-FFF2-40B4-BE49-F238E27FC236}">
                  <a16:creationId xmlns:a16="http://schemas.microsoft.com/office/drawing/2014/main" id="{D160E305-257E-A817-AA46-B71DB7B8D348}"/>
                </a:ext>
              </a:extLst>
            </p:cNvPr>
            <p:cNvSpPr/>
            <p:nvPr/>
          </p:nvSpPr>
          <p:spPr>
            <a:xfrm>
              <a:off x="5633863" y="3694605"/>
              <a:ext cx="5943600" cy="2194560"/>
            </a:xfrm>
            <a:prstGeom prst="roundRect">
              <a:avLst>
                <a:gd name="adj" fmla="val 7725"/>
              </a:avLst>
            </a:prstGeom>
            <a:solidFill>
              <a:schemeClr val="accent5">
                <a:lumMod val="20000"/>
                <a:lumOff val="80000"/>
              </a:schemeClr>
            </a:solidFill>
            <a:ln w="12700">
              <a:noFill/>
              <a:prstDash val="lgDash"/>
            </a:ln>
            <a:effectLst/>
          </p:spPr>
          <p:style>
            <a:lnRef idx="1">
              <a:schemeClr val="accent1"/>
            </a:lnRef>
            <a:fillRef idx="3">
              <a:schemeClr val="accent1"/>
            </a:fillRef>
            <a:effectRef idx="2">
              <a:schemeClr val="accent1"/>
            </a:effectRef>
            <a:fontRef idx="minor">
              <a:schemeClr val="lt1"/>
            </a:fontRef>
          </p:style>
          <p:txBody>
            <a:bodyPr lIns="91416" tIns="91416" rIns="91416" bIns="91416" numCol="1" rtlCol="0" anchor="t" anchorCtr="0"/>
            <a:lstStyle/>
            <a:p>
              <a:pPr defTabSz="1218804">
                <a:lnSpc>
                  <a:spcPct val="90000"/>
                </a:lnSpc>
                <a:defRPr/>
              </a:pPr>
              <a:r>
                <a:rPr lang="en-US" sz="1799" b="1" dirty="0">
                  <a:solidFill>
                    <a:prstClr val="black"/>
                  </a:solidFill>
                </a:rPr>
                <a:t>Operating Administrations</a:t>
              </a:r>
            </a:p>
            <a:p>
              <a:pPr defTabSz="1218804">
                <a:lnSpc>
                  <a:spcPct val="90000"/>
                </a:lnSpc>
                <a:defRPr/>
              </a:pPr>
              <a:endParaRPr lang="en-US" sz="1799" dirty="0">
                <a:solidFill>
                  <a:prstClr val="black"/>
                </a:solidFill>
                <a:latin typeface="Aptos" panose="020B0004020202020204" pitchFamily="34" charset="0"/>
              </a:endParaRPr>
            </a:p>
          </p:txBody>
        </p:sp>
        <p:sp>
          <p:nvSpPr>
            <p:cNvPr id="5" name="Rectangle: Rounded Corners 4">
              <a:extLst>
                <a:ext uri="{FF2B5EF4-FFF2-40B4-BE49-F238E27FC236}">
                  <a16:creationId xmlns:a16="http://schemas.microsoft.com/office/drawing/2014/main" id="{E6F97170-6757-63A0-023F-FFF263AB1C3B}"/>
                </a:ext>
              </a:extLst>
            </p:cNvPr>
            <p:cNvSpPr/>
            <p:nvPr/>
          </p:nvSpPr>
          <p:spPr>
            <a:xfrm>
              <a:off x="5255835" y="930627"/>
              <a:ext cx="6699656" cy="5029200"/>
            </a:xfrm>
            <a:prstGeom prst="roundRect">
              <a:avLst>
                <a:gd name="adj" fmla="val 3672"/>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algn="ctr" defTabSz="1218804">
                <a:lnSpc>
                  <a:spcPct val="90000"/>
                </a:lnSpc>
                <a:defRPr/>
              </a:pPr>
              <a:r>
                <a:rPr lang="en-US" sz="3599" dirty="0">
                  <a:solidFill>
                    <a:prstClr val="black"/>
                  </a:solidFill>
                  <a:latin typeface="+mj-lt"/>
                </a:rPr>
                <a:t>U.S. Department of Transportation</a:t>
              </a:r>
            </a:p>
          </p:txBody>
        </p:sp>
        <p:sp>
          <p:nvSpPr>
            <p:cNvPr id="6" name="Rectangle: Rounded Corners 5">
              <a:extLst>
                <a:ext uri="{FF2B5EF4-FFF2-40B4-BE49-F238E27FC236}">
                  <a16:creationId xmlns:a16="http://schemas.microsoft.com/office/drawing/2014/main" id="{8846FB8B-ACE7-B621-C8B6-B362DDEB1C5E}"/>
                </a:ext>
              </a:extLst>
            </p:cNvPr>
            <p:cNvSpPr/>
            <p:nvPr/>
          </p:nvSpPr>
          <p:spPr>
            <a:xfrm>
              <a:off x="5633863" y="1503065"/>
              <a:ext cx="5943600" cy="2011680"/>
            </a:xfrm>
            <a:prstGeom prst="roundRect">
              <a:avLst>
                <a:gd name="adj" fmla="val 7725"/>
              </a:avLst>
            </a:prstGeom>
            <a:solidFill>
              <a:schemeClr val="accent5">
                <a:lumMod val="20000"/>
                <a:lumOff val="80000"/>
              </a:schemeClr>
            </a:solidFill>
            <a:ln w="12700">
              <a:noFill/>
              <a:prstDash val="lgDash"/>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marL="0" marR="0" lvl="0" indent="0" algn="l" defTabSz="121917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1219170" rtl="0" eaLnBrk="1" fontAlgn="auto" latinLnBrk="0" hangingPunct="1">
                <a:lnSpc>
                  <a:spcPct val="90000"/>
                </a:lnSpc>
                <a:spcBef>
                  <a:spcPts val="0"/>
                </a:spcBef>
                <a:spcAft>
                  <a:spcPts val="0"/>
                </a:spcAft>
                <a:buClrTx/>
                <a:buSzTx/>
                <a:buFontTx/>
                <a:buNone/>
                <a:tabLst/>
                <a:defRPr/>
              </a:pPr>
              <a:endParaRPr lang="en-US" b="1" dirty="0">
                <a:solidFill>
                  <a:srgbClr val="000000"/>
                </a:solidFill>
                <a:latin typeface="Calibri"/>
              </a:endParaRPr>
            </a:p>
            <a:p>
              <a:pPr marL="0" marR="0" lvl="0" indent="0" algn="l" defTabSz="121917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ea typeface="+mn-ea"/>
                  <a:cs typeface="+mn-cs"/>
                </a:rPr>
                <a:t>Office of the Secretary</a:t>
              </a:r>
            </a:p>
            <a:p>
              <a:pPr marL="457200" marR="0" lvl="0" indent="-182563" algn="l" defTabSz="1219170" rtl="0" eaLnBrk="1" fontAlgn="auto" latinLnBrk="0" hangingPunct="1">
                <a:lnSpc>
                  <a:spcPct val="90000"/>
                </a:lnSpc>
                <a:spcBef>
                  <a:spcPts val="600"/>
                </a:spcBef>
                <a:spcAft>
                  <a:spcPts val="0"/>
                </a:spcAft>
                <a:buClrTx/>
                <a:buSzPct val="100000"/>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ea typeface="+mn-ea"/>
                  <a:cs typeface="+mn-cs"/>
                </a:rPr>
                <a:t>Office of the Under Secretary for Transportation Policy</a:t>
              </a:r>
            </a:p>
            <a:p>
              <a:pPr marL="914400" marR="0" lvl="1" indent="-182563" algn="l" defTabSz="1219170" rtl="0" eaLnBrk="1" fontAlgn="auto" latinLnBrk="0" hangingPunct="1">
                <a:lnSpc>
                  <a:spcPct val="90000"/>
                </a:lnSpc>
                <a:spcBef>
                  <a:spcPts val="600"/>
                </a:spcBef>
                <a:spcAft>
                  <a:spcPts val="0"/>
                </a:spcAft>
                <a:buClrTx/>
                <a:buSzPct val="100000"/>
                <a:buFont typeface="Arial" panose="020B0604020202020204" pitchFamily="34" charset="0"/>
                <a:buChar char="•"/>
                <a:tabLst/>
                <a:defRPr/>
              </a:pPr>
              <a:r>
                <a:rPr kumimoji="0" lang="en-US" i="0" u="none" strike="noStrike" kern="1200" cap="none" spc="0" normalizeH="0" baseline="0" noProof="0" dirty="0">
                  <a:ln>
                    <a:noFill/>
                  </a:ln>
                  <a:solidFill>
                    <a:srgbClr val="C80A33"/>
                  </a:solidFill>
                  <a:effectLst/>
                  <a:uLnTx/>
                  <a:uFillTx/>
                  <a:ea typeface="+mn-ea"/>
                  <a:cs typeface="+mn-cs"/>
                </a:rPr>
                <a:t>Build America Bureau</a:t>
              </a:r>
            </a:p>
          </p:txBody>
        </p:sp>
        <p:sp>
          <p:nvSpPr>
            <p:cNvPr id="8" name="Rectangle: Rounded Corners 7">
              <a:extLst>
                <a:ext uri="{FF2B5EF4-FFF2-40B4-BE49-F238E27FC236}">
                  <a16:creationId xmlns:a16="http://schemas.microsoft.com/office/drawing/2014/main" id="{DC7CEBA1-79A0-017B-C8F0-35D06EE7F1C4}"/>
                </a:ext>
              </a:extLst>
            </p:cNvPr>
            <p:cNvSpPr/>
            <p:nvPr/>
          </p:nvSpPr>
          <p:spPr>
            <a:xfrm>
              <a:off x="6273943" y="5001542"/>
              <a:ext cx="4663440" cy="731520"/>
            </a:xfrm>
            <a:prstGeom prst="roundRect">
              <a:avLst>
                <a:gd name="adj" fmla="val 8949"/>
              </a:avLst>
            </a:prstGeom>
            <a:solidFill>
              <a:schemeClr val="bg1"/>
            </a:solidFill>
            <a:ln>
              <a:solidFill>
                <a:srgbClr val="055595"/>
              </a:solidFill>
            </a:ln>
            <a:effectLst/>
            <a:scene3d>
              <a:camera prst="orthographicFront">
                <a:rot lat="0" lon="0" rev="0"/>
              </a:camera>
              <a:lightRig rig="brightRoom" dir="t">
                <a:rot lat="0" lon="0" rev="600000"/>
              </a:lightRig>
            </a:scene3d>
            <a:sp3d prstMaterial="metal">
              <a:bevelT w="38100" h="57150" prst="angle"/>
            </a:sp3d>
          </p:spPr>
          <p:style>
            <a:lnRef idx="1">
              <a:schemeClr val="accent1"/>
            </a:lnRef>
            <a:fillRef idx="3">
              <a:schemeClr val="accent1"/>
            </a:fillRef>
            <a:effectRef idx="2">
              <a:schemeClr val="accent1"/>
            </a:effectRef>
            <a:fontRef idx="minor">
              <a:schemeClr val="lt1"/>
            </a:fontRef>
          </p:style>
          <p:txBody>
            <a:bodyPr lIns="91416" tIns="91416" rIns="91416" bIns="91416" numCol="2" spcCol="0" rtlCol="0" anchor="ctr" anchorCtr="0"/>
            <a:lstStyle/>
            <a:p>
              <a:pPr marL="285664" indent="-285664" defTabSz="1218804">
                <a:lnSpc>
                  <a:spcPct val="90000"/>
                </a:lnSpc>
                <a:spcBef>
                  <a:spcPts val="600"/>
                </a:spcBef>
                <a:buSzPct val="150000"/>
                <a:buBlip>
                  <a:blip r:embed="rId3">
                    <a:extLst>
                      <a:ext uri="{96DAC541-7B7A-43D3-8B79-37D633B846F1}">
                        <asvg:svgBlip xmlns:asvg="http://schemas.microsoft.com/office/drawing/2016/SVG/main" r:embed="rId4"/>
                      </a:ext>
                    </a:extLst>
                  </a:blip>
                </a:buBlip>
                <a:defRPr/>
              </a:pPr>
              <a:r>
                <a:rPr lang="en-US" dirty="0">
                  <a:solidFill>
                    <a:prstClr val="black"/>
                  </a:solidFill>
                </a:rPr>
                <a:t>Regional staff, liaisons</a:t>
              </a:r>
            </a:p>
            <a:p>
              <a:pPr marL="285664" indent="-285664" defTabSz="1218804">
                <a:lnSpc>
                  <a:spcPct val="90000"/>
                </a:lnSpc>
                <a:spcBef>
                  <a:spcPts val="600"/>
                </a:spcBef>
                <a:buSzPct val="150000"/>
                <a:buBlip>
                  <a:blip r:embed="rId3">
                    <a:extLst>
                      <a:ext uri="{96DAC541-7B7A-43D3-8B79-37D633B846F1}">
                        <asvg:svgBlip xmlns:asvg="http://schemas.microsoft.com/office/drawing/2016/SVG/main" r:embed="rId4"/>
                      </a:ext>
                    </a:extLst>
                  </a:blip>
                </a:buBlip>
                <a:defRPr/>
              </a:pPr>
              <a:r>
                <a:rPr lang="en-US" dirty="0">
                  <a:solidFill>
                    <a:prstClr val="black"/>
                  </a:solidFill>
                </a:rPr>
                <a:t>Grant money</a:t>
              </a:r>
            </a:p>
            <a:p>
              <a:pPr marL="285664" indent="-285664" defTabSz="1218804">
                <a:lnSpc>
                  <a:spcPct val="90000"/>
                </a:lnSpc>
                <a:spcBef>
                  <a:spcPts val="600"/>
                </a:spcBef>
                <a:buSzPct val="150000"/>
                <a:buBlip>
                  <a:blip r:embed="rId3">
                    <a:extLst>
                      <a:ext uri="{96DAC541-7B7A-43D3-8B79-37D633B846F1}">
                        <asvg:svgBlip xmlns:asvg="http://schemas.microsoft.com/office/drawing/2016/SVG/main" r:embed="rId4"/>
                      </a:ext>
                    </a:extLst>
                  </a:blip>
                </a:buBlip>
                <a:defRPr/>
              </a:pPr>
              <a:r>
                <a:rPr lang="en-US" dirty="0">
                  <a:solidFill>
                    <a:prstClr val="black"/>
                  </a:solidFill>
                </a:rPr>
                <a:t>Planning, environment, construction experts</a:t>
              </a:r>
            </a:p>
          </p:txBody>
        </p:sp>
        <p:sp>
          <p:nvSpPr>
            <p:cNvPr id="9" name="TextBox 8">
              <a:extLst>
                <a:ext uri="{FF2B5EF4-FFF2-40B4-BE49-F238E27FC236}">
                  <a16:creationId xmlns:a16="http://schemas.microsoft.com/office/drawing/2014/main" id="{740A9712-239B-F5A3-DA08-CA434FF936A3}"/>
                </a:ext>
              </a:extLst>
            </p:cNvPr>
            <p:cNvSpPr txBox="1"/>
            <p:nvPr/>
          </p:nvSpPr>
          <p:spPr>
            <a:xfrm>
              <a:off x="5633863" y="4147184"/>
              <a:ext cx="5943600" cy="722138"/>
            </a:xfrm>
            <a:prstGeom prst="rect">
              <a:avLst/>
            </a:prstGeom>
            <a:noFill/>
          </p:spPr>
          <p:txBody>
            <a:bodyPr wrap="square" numCol="2" spcCol="91440" rtlCol="0">
              <a:spAutoFit/>
            </a:bodyPr>
            <a:lstStyle/>
            <a:p>
              <a:pPr marL="177800" indent="-177800" defTabSz="1218804">
                <a:lnSpc>
                  <a:spcPct val="90000"/>
                </a:lnSpc>
                <a:buFont typeface="Arial" panose="020B0604020202020204" pitchFamily="34" charset="0"/>
                <a:buChar char="•"/>
                <a:defRPr/>
              </a:pPr>
              <a:r>
                <a:rPr lang="en-US" dirty="0">
                  <a:solidFill>
                    <a:prstClr val="black"/>
                  </a:solidFill>
                </a:rPr>
                <a:t>Federal Highway Administration</a:t>
              </a:r>
            </a:p>
            <a:p>
              <a:pPr marL="177800" indent="-177800" defTabSz="1218804">
                <a:lnSpc>
                  <a:spcPct val="90000"/>
                </a:lnSpc>
                <a:buFont typeface="Arial" panose="020B0604020202020204" pitchFamily="34" charset="0"/>
                <a:buChar char="•"/>
                <a:defRPr/>
              </a:pPr>
              <a:r>
                <a:rPr lang="en-US" dirty="0">
                  <a:solidFill>
                    <a:prstClr val="black"/>
                  </a:solidFill>
                </a:rPr>
                <a:t>Federal Transit Administration</a:t>
              </a:r>
            </a:p>
            <a:p>
              <a:pPr marL="177800" indent="-177800" defTabSz="1218804">
                <a:lnSpc>
                  <a:spcPct val="90000"/>
                </a:lnSpc>
                <a:buFont typeface="Arial" panose="020B0604020202020204" pitchFamily="34" charset="0"/>
                <a:buChar char="•"/>
                <a:defRPr/>
              </a:pPr>
              <a:r>
                <a:rPr lang="en-US" dirty="0">
                  <a:solidFill>
                    <a:prstClr val="black"/>
                  </a:solidFill>
                </a:rPr>
                <a:t>Federal Railroad Administration</a:t>
              </a:r>
            </a:p>
            <a:p>
              <a:pPr marL="177800" indent="-177800" defTabSz="1218804">
                <a:lnSpc>
                  <a:spcPct val="90000"/>
                </a:lnSpc>
                <a:buFont typeface="Arial" panose="020B0604020202020204" pitchFamily="34" charset="0"/>
                <a:buChar char="•"/>
                <a:defRPr/>
              </a:pPr>
              <a:r>
                <a:rPr lang="en-US" dirty="0">
                  <a:solidFill>
                    <a:prstClr val="black"/>
                  </a:solidFill>
                </a:rPr>
                <a:t>Federal Aviation Administration</a:t>
              </a:r>
            </a:p>
            <a:p>
              <a:pPr marL="177800" indent="-177800" defTabSz="1218804">
                <a:lnSpc>
                  <a:spcPct val="90000"/>
                </a:lnSpc>
                <a:buFont typeface="Arial" panose="020B0604020202020204" pitchFamily="34" charset="0"/>
                <a:buChar char="•"/>
                <a:defRPr/>
              </a:pPr>
              <a:r>
                <a:rPr lang="en-US" dirty="0">
                  <a:solidFill>
                    <a:prstClr val="black"/>
                  </a:solidFill>
                </a:rPr>
                <a:t>Maritime Administration</a:t>
              </a:r>
            </a:p>
          </p:txBody>
        </p:sp>
      </p:grpSp>
    </p:spTree>
    <p:extLst>
      <p:ext uri="{BB962C8B-B14F-4D97-AF65-F5344CB8AC3E}">
        <p14:creationId xmlns:p14="http://schemas.microsoft.com/office/powerpoint/2010/main" val="3999360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298ED07-043C-D382-886F-8CD3246DF59A}"/>
              </a:ext>
            </a:extLst>
          </p:cNvPr>
          <p:cNvSpPr>
            <a:spLocks noGrp="1"/>
          </p:cNvSpPr>
          <p:nvPr>
            <p:ph type="title"/>
          </p:nvPr>
        </p:nvSpPr>
        <p:spPr/>
        <p:txBody>
          <a:bodyPr/>
          <a:lstStyle/>
          <a:p>
            <a:r>
              <a:rPr lang="en-US" sz="3599" dirty="0">
                <a:latin typeface="+mj-lt"/>
              </a:rPr>
              <a:t>PNWER Round 1 Activities</a:t>
            </a:r>
          </a:p>
        </p:txBody>
      </p:sp>
      <p:sp>
        <p:nvSpPr>
          <p:cNvPr id="2" name="Content Placeholder 2">
            <a:extLst>
              <a:ext uri="{FF2B5EF4-FFF2-40B4-BE49-F238E27FC236}">
                <a16:creationId xmlns:a16="http://schemas.microsoft.com/office/drawing/2014/main" id="{63324596-0AA3-782C-DB80-8AE6D1763E0E}"/>
              </a:ext>
            </a:extLst>
          </p:cNvPr>
          <p:cNvSpPr txBox="1">
            <a:spLocks/>
          </p:cNvSpPr>
          <p:nvPr/>
        </p:nvSpPr>
        <p:spPr>
          <a:xfrm>
            <a:off x="568811" y="1638766"/>
            <a:ext cx="10969943" cy="4588267"/>
          </a:xfrm>
          <a:prstGeom prst="rect">
            <a:avLst/>
          </a:prstGeom>
        </p:spPr>
        <p:txBody>
          <a:bodyPr>
            <a:norm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664" indent="-285664" defTabSz="457041">
              <a:buFont typeface="Wingdings" panose="05000000000000000000" pitchFamily="2" charset="2"/>
              <a:buChar char="Ø"/>
              <a:defRPr/>
            </a:pPr>
            <a:endParaRPr lang="en-US" sz="1999">
              <a:solidFill>
                <a:srgbClr val="002060"/>
              </a:solidFill>
              <a:latin typeface="Aptos SemiBold" panose="020B0004020202020204" pitchFamily="34" charset="0"/>
            </a:endParaRPr>
          </a:p>
          <a:p>
            <a:pPr marL="274238" indent="-274238" defTabSz="457041">
              <a:defRPr/>
            </a:pPr>
            <a:endParaRPr lang="en-US" sz="1999" dirty="0">
              <a:solidFill>
                <a:prstClr val="black"/>
              </a:solidFill>
              <a:latin typeface="Aptos SemiBold" panose="020B0004020202020204" pitchFamily="34" charset="0"/>
            </a:endParaRPr>
          </a:p>
        </p:txBody>
      </p:sp>
      <p:sp>
        <p:nvSpPr>
          <p:cNvPr id="5" name="Freeform: Shape 4">
            <a:extLst>
              <a:ext uri="{FF2B5EF4-FFF2-40B4-BE49-F238E27FC236}">
                <a16:creationId xmlns:a16="http://schemas.microsoft.com/office/drawing/2014/main" id="{FE44F46C-4528-EFAA-20C0-7B29B283A33E}"/>
              </a:ext>
            </a:extLst>
          </p:cNvPr>
          <p:cNvSpPr/>
          <p:nvPr/>
        </p:nvSpPr>
        <p:spPr bwMode="auto">
          <a:xfrm>
            <a:off x="7703997" y="4031748"/>
            <a:ext cx="1084593" cy="307697"/>
          </a:xfrm>
          <a:custGeom>
            <a:avLst/>
            <a:gdLst>
              <a:gd name="connsiteX0" fmla="*/ 0 w 954555"/>
              <a:gd name="connsiteY0" fmla="*/ 158829 h 281795"/>
              <a:gd name="connsiteX1" fmla="*/ 77146 w 954555"/>
              <a:gd name="connsiteY1" fmla="*/ 122525 h 281795"/>
              <a:gd name="connsiteX2" fmla="*/ 122525 w 954555"/>
              <a:gd name="connsiteY2" fmla="*/ 165635 h 281795"/>
              <a:gd name="connsiteX3" fmla="*/ 224630 w 954555"/>
              <a:gd name="connsiteY3" fmla="*/ 167904 h 281795"/>
              <a:gd name="connsiteX4" fmla="*/ 560439 w 954555"/>
              <a:gd name="connsiteY4" fmla="*/ 158829 h 281795"/>
              <a:gd name="connsiteX5" fmla="*/ 644391 w 954555"/>
              <a:gd name="connsiteY5" fmla="*/ 179249 h 281795"/>
              <a:gd name="connsiteX6" fmla="*/ 746496 w 954555"/>
              <a:gd name="connsiteY6" fmla="*/ 233705 h 281795"/>
              <a:gd name="connsiteX7" fmla="*/ 800951 w 954555"/>
              <a:gd name="connsiteY7" fmla="*/ 263202 h 281795"/>
              <a:gd name="connsiteX8" fmla="*/ 855407 w 954555"/>
              <a:gd name="connsiteY8" fmla="*/ 281354 h 281795"/>
              <a:gd name="connsiteX9" fmla="*/ 946166 w 954555"/>
              <a:gd name="connsiteY9" fmla="*/ 245050 h 281795"/>
              <a:gd name="connsiteX10" fmla="*/ 946166 w 954555"/>
              <a:gd name="connsiteY10" fmla="*/ 192863 h 281795"/>
              <a:gd name="connsiteX11" fmla="*/ 907593 w 954555"/>
              <a:gd name="connsiteY11" fmla="*/ 140677 h 281795"/>
              <a:gd name="connsiteX12" fmla="*/ 923476 w 954555"/>
              <a:gd name="connsiteY12" fmla="*/ 56724 h 281795"/>
              <a:gd name="connsiteX13" fmla="*/ 939359 w 954555"/>
              <a:gd name="connsiteY13" fmla="*/ 0 h 281795"/>
              <a:gd name="connsiteX0" fmla="*/ 0 w 1021043"/>
              <a:gd name="connsiteY0" fmla="*/ 122526 h 245492"/>
              <a:gd name="connsiteX1" fmla="*/ 77146 w 1021043"/>
              <a:gd name="connsiteY1" fmla="*/ 86222 h 245492"/>
              <a:gd name="connsiteX2" fmla="*/ 122525 w 1021043"/>
              <a:gd name="connsiteY2" fmla="*/ 129332 h 245492"/>
              <a:gd name="connsiteX3" fmla="*/ 224630 w 1021043"/>
              <a:gd name="connsiteY3" fmla="*/ 131601 h 245492"/>
              <a:gd name="connsiteX4" fmla="*/ 560439 w 1021043"/>
              <a:gd name="connsiteY4" fmla="*/ 122526 h 245492"/>
              <a:gd name="connsiteX5" fmla="*/ 644391 w 1021043"/>
              <a:gd name="connsiteY5" fmla="*/ 142946 h 245492"/>
              <a:gd name="connsiteX6" fmla="*/ 746496 w 1021043"/>
              <a:gd name="connsiteY6" fmla="*/ 197402 h 245492"/>
              <a:gd name="connsiteX7" fmla="*/ 800951 w 1021043"/>
              <a:gd name="connsiteY7" fmla="*/ 226899 h 245492"/>
              <a:gd name="connsiteX8" fmla="*/ 855407 w 1021043"/>
              <a:gd name="connsiteY8" fmla="*/ 245051 h 245492"/>
              <a:gd name="connsiteX9" fmla="*/ 946166 w 1021043"/>
              <a:gd name="connsiteY9" fmla="*/ 208747 h 245492"/>
              <a:gd name="connsiteX10" fmla="*/ 946166 w 1021043"/>
              <a:gd name="connsiteY10" fmla="*/ 156560 h 245492"/>
              <a:gd name="connsiteX11" fmla="*/ 907593 w 1021043"/>
              <a:gd name="connsiteY11" fmla="*/ 104374 h 245492"/>
              <a:gd name="connsiteX12" fmla="*/ 923476 w 1021043"/>
              <a:gd name="connsiteY12" fmla="*/ 20421 h 245492"/>
              <a:gd name="connsiteX13" fmla="*/ 1021043 w 1021043"/>
              <a:gd name="connsiteY13" fmla="*/ 0 h 245492"/>
              <a:gd name="connsiteX0" fmla="*/ 0 w 973394"/>
              <a:gd name="connsiteY0" fmla="*/ 204210 h 327176"/>
              <a:gd name="connsiteX1" fmla="*/ 77146 w 973394"/>
              <a:gd name="connsiteY1" fmla="*/ 167906 h 327176"/>
              <a:gd name="connsiteX2" fmla="*/ 122525 w 973394"/>
              <a:gd name="connsiteY2" fmla="*/ 211016 h 327176"/>
              <a:gd name="connsiteX3" fmla="*/ 224630 w 973394"/>
              <a:gd name="connsiteY3" fmla="*/ 213285 h 327176"/>
              <a:gd name="connsiteX4" fmla="*/ 560439 w 973394"/>
              <a:gd name="connsiteY4" fmla="*/ 204210 h 327176"/>
              <a:gd name="connsiteX5" fmla="*/ 644391 w 973394"/>
              <a:gd name="connsiteY5" fmla="*/ 224630 h 327176"/>
              <a:gd name="connsiteX6" fmla="*/ 746496 w 973394"/>
              <a:gd name="connsiteY6" fmla="*/ 279086 h 327176"/>
              <a:gd name="connsiteX7" fmla="*/ 800951 w 973394"/>
              <a:gd name="connsiteY7" fmla="*/ 308583 h 327176"/>
              <a:gd name="connsiteX8" fmla="*/ 855407 w 973394"/>
              <a:gd name="connsiteY8" fmla="*/ 326735 h 327176"/>
              <a:gd name="connsiteX9" fmla="*/ 946166 w 973394"/>
              <a:gd name="connsiteY9" fmla="*/ 290431 h 327176"/>
              <a:gd name="connsiteX10" fmla="*/ 946166 w 973394"/>
              <a:gd name="connsiteY10" fmla="*/ 238244 h 327176"/>
              <a:gd name="connsiteX11" fmla="*/ 907593 w 973394"/>
              <a:gd name="connsiteY11" fmla="*/ 186058 h 327176"/>
              <a:gd name="connsiteX12" fmla="*/ 923476 w 973394"/>
              <a:gd name="connsiteY12" fmla="*/ 102105 h 327176"/>
              <a:gd name="connsiteX13" fmla="*/ 973394 w 973394"/>
              <a:gd name="connsiteY13" fmla="*/ 0 h 327176"/>
              <a:gd name="connsiteX0" fmla="*/ 0 w 974950"/>
              <a:gd name="connsiteY0" fmla="*/ 212458 h 335424"/>
              <a:gd name="connsiteX1" fmla="*/ 77146 w 974950"/>
              <a:gd name="connsiteY1" fmla="*/ 176154 h 335424"/>
              <a:gd name="connsiteX2" fmla="*/ 122525 w 974950"/>
              <a:gd name="connsiteY2" fmla="*/ 219264 h 335424"/>
              <a:gd name="connsiteX3" fmla="*/ 224630 w 974950"/>
              <a:gd name="connsiteY3" fmla="*/ 221533 h 335424"/>
              <a:gd name="connsiteX4" fmla="*/ 560439 w 974950"/>
              <a:gd name="connsiteY4" fmla="*/ 212458 h 335424"/>
              <a:gd name="connsiteX5" fmla="*/ 644391 w 974950"/>
              <a:gd name="connsiteY5" fmla="*/ 232878 h 335424"/>
              <a:gd name="connsiteX6" fmla="*/ 746496 w 974950"/>
              <a:gd name="connsiteY6" fmla="*/ 287334 h 335424"/>
              <a:gd name="connsiteX7" fmla="*/ 800951 w 974950"/>
              <a:gd name="connsiteY7" fmla="*/ 316831 h 335424"/>
              <a:gd name="connsiteX8" fmla="*/ 855407 w 974950"/>
              <a:gd name="connsiteY8" fmla="*/ 334983 h 335424"/>
              <a:gd name="connsiteX9" fmla="*/ 946166 w 974950"/>
              <a:gd name="connsiteY9" fmla="*/ 298679 h 335424"/>
              <a:gd name="connsiteX10" fmla="*/ 946166 w 974950"/>
              <a:gd name="connsiteY10" fmla="*/ 246492 h 335424"/>
              <a:gd name="connsiteX11" fmla="*/ 907593 w 974950"/>
              <a:gd name="connsiteY11" fmla="*/ 194306 h 335424"/>
              <a:gd name="connsiteX12" fmla="*/ 923476 w 974950"/>
              <a:gd name="connsiteY12" fmla="*/ 110353 h 335424"/>
              <a:gd name="connsiteX13" fmla="*/ 973394 w 974950"/>
              <a:gd name="connsiteY13" fmla="*/ 8248 h 335424"/>
              <a:gd name="connsiteX14" fmla="*/ 962049 w 974950"/>
              <a:gd name="connsiteY14" fmla="*/ 5979 h 335424"/>
              <a:gd name="connsiteX0" fmla="*/ 0 w 973597"/>
              <a:gd name="connsiteY0" fmla="*/ 209926 h 332892"/>
              <a:gd name="connsiteX1" fmla="*/ 77146 w 973597"/>
              <a:gd name="connsiteY1" fmla="*/ 173622 h 332892"/>
              <a:gd name="connsiteX2" fmla="*/ 122525 w 973597"/>
              <a:gd name="connsiteY2" fmla="*/ 216732 h 332892"/>
              <a:gd name="connsiteX3" fmla="*/ 224630 w 973597"/>
              <a:gd name="connsiteY3" fmla="*/ 219001 h 332892"/>
              <a:gd name="connsiteX4" fmla="*/ 560439 w 973597"/>
              <a:gd name="connsiteY4" fmla="*/ 209926 h 332892"/>
              <a:gd name="connsiteX5" fmla="*/ 644391 w 973597"/>
              <a:gd name="connsiteY5" fmla="*/ 230346 h 332892"/>
              <a:gd name="connsiteX6" fmla="*/ 746496 w 973597"/>
              <a:gd name="connsiteY6" fmla="*/ 284802 h 332892"/>
              <a:gd name="connsiteX7" fmla="*/ 800951 w 973597"/>
              <a:gd name="connsiteY7" fmla="*/ 314299 h 332892"/>
              <a:gd name="connsiteX8" fmla="*/ 855407 w 973597"/>
              <a:gd name="connsiteY8" fmla="*/ 332451 h 332892"/>
              <a:gd name="connsiteX9" fmla="*/ 946166 w 973597"/>
              <a:gd name="connsiteY9" fmla="*/ 296147 h 332892"/>
              <a:gd name="connsiteX10" fmla="*/ 946166 w 973597"/>
              <a:gd name="connsiteY10" fmla="*/ 243960 h 332892"/>
              <a:gd name="connsiteX11" fmla="*/ 907593 w 973597"/>
              <a:gd name="connsiteY11" fmla="*/ 191774 h 332892"/>
              <a:gd name="connsiteX12" fmla="*/ 923476 w 973597"/>
              <a:gd name="connsiteY12" fmla="*/ 107821 h 332892"/>
              <a:gd name="connsiteX13" fmla="*/ 973394 w 973597"/>
              <a:gd name="connsiteY13" fmla="*/ 5716 h 332892"/>
              <a:gd name="connsiteX14" fmla="*/ 962049 w 973597"/>
              <a:gd name="connsiteY14" fmla="*/ 3447 h 332892"/>
              <a:gd name="connsiteX0" fmla="*/ 0 w 1159542"/>
              <a:gd name="connsiteY0" fmla="*/ 206479 h 329445"/>
              <a:gd name="connsiteX1" fmla="*/ 77146 w 1159542"/>
              <a:gd name="connsiteY1" fmla="*/ 170175 h 329445"/>
              <a:gd name="connsiteX2" fmla="*/ 122525 w 1159542"/>
              <a:gd name="connsiteY2" fmla="*/ 213285 h 329445"/>
              <a:gd name="connsiteX3" fmla="*/ 224630 w 1159542"/>
              <a:gd name="connsiteY3" fmla="*/ 215554 h 329445"/>
              <a:gd name="connsiteX4" fmla="*/ 560439 w 1159542"/>
              <a:gd name="connsiteY4" fmla="*/ 206479 h 329445"/>
              <a:gd name="connsiteX5" fmla="*/ 644391 w 1159542"/>
              <a:gd name="connsiteY5" fmla="*/ 226899 h 329445"/>
              <a:gd name="connsiteX6" fmla="*/ 746496 w 1159542"/>
              <a:gd name="connsiteY6" fmla="*/ 281355 h 329445"/>
              <a:gd name="connsiteX7" fmla="*/ 800951 w 1159542"/>
              <a:gd name="connsiteY7" fmla="*/ 310852 h 329445"/>
              <a:gd name="connsiteX8" fmla="*/ 855407 w 1159542"/>
              <a:gd name="connsiteY8" fmla="*/ 329004 h 329445"/>
              <a:gd name="connsiteX9" fmla="*/ 946166 w 1159542"/>
              <a:gd name="connsiteY9" fmla="*/ 292700 h 329445"/>
              <a:gd name="connsiteX10" fmla="*/ 946166 w 1159542"/>
              <a:gd name="connsiteY10" fmla="*/ 240513 h 329445"/>
              <a:gd name="connsiteX11" fmla="*/ 907593 w 1159542"/>
              <a:gd name="connsiteY11" fmla="*/ 188327 h 329445"/>
              <a:gd name="connsiteX12" fmla="*/ 923476 w 1159542"/>
              <a:gd name="connsiteY12" fmla="*/ 104374 h 329445"/>
              <a:gd name="connsiteX13" fmla="*/ 1159451 w 1159542"/>
              <a:gd name="connsiteY13" fmla="*/ 215554 h 329445"/>
              <a:gd name="connsiteX14" fmla="*/ 962049 w 1159542"/>
              <a:gd name="connsiteY14" fmla="*/ 0 h 329445"/>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59451 w 1343238"/>
              <a:gd name="connsiteY13" fmla="*/ 478756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 name="connsiteX0" fmla="*/ 0 w 1343238"/>
              <a:gd name="connsiteY0" fmla="*/ 469681 h 592647"/>
              <a:gd name="connsiteX1" fmla="*/ 77146 w 1343238"/>
              <a:gd name="connsiteY1" fmla="*/ 433377 h 592647"/>
              <a:gd name="connsiteX2" fmla="*/ 122525 w 1343238"/>
              <a:gd name="connsiteY2" fmla="*/ 476487 h 592647"/>
              <a:gd name="connsiteX3" fmla="*/ 224630 w 1343238"/>
              <a:gd name="connsiteY3" fmla="*/ 478756 h 592647"/>
              <a:gd name="connsiteX4" fmla="*/ 560439 w 1343238"/>
              <a:gd name="connsiteY4" fmla="*/ 469681 h 592647"/>
              <a:gd name="connsiteX5" fmla="*/ 644391 w 1343238"/>
              <a:gd name="connsiteY5" fmla="*/ 490101 h 592647"/>
              <a:gd name="connsiteX6" fmla="*/ 746496 w 1343238"/>
              <a:gd name="connsiteY6" fmla="*/ 544557 h 592647"/>
              <a:gd name="connsiteX7" fmla="*/ 800951 w 1343238"/>
              <a:gd name="connsiteY7" fmla="*/ 574054 h 592647"/>
              <a:gd name="connsiteX8" fmla="*/ 855407 w 1343238"/>
              <a:gd name="connsiteY8" fmla="*/ 592206 h 592647"/>
              <a:gd name="connsiteX9" fmla="*/ 946166 w 1343238"/>
              <a:gd name="connsiteY9" fmla="*/ 555902 h 592647"/>
              <a:gd name="connsiteX10" fmla="*/ 946166 w 1343238"/>
              <a:gd name="connsiteY10" fmla="*/ 503715 h 592647"/>
              <a:gd name="connsiteX11" fmla="*/ 907593 w 1343238"/>
              <a:gd name="connsiteY11" fmla="*/ 451529 h 592647"/>
              <a:gd name="connsiteX12" fmla="*/ 923476 w 1343238"/>
              <a:gd name="connsiteY12" fmla="*/ 367576 h 592647"/>
              <a:gd name="connsiteX13" fmla="*/ 1163988 w 1343238"/>
              <a:gd name="connsiteY13" fmla="*/ 74877 h 592647"/>
              <a:gd name="connsiteX14" fmla="*/ 1343238 w 1343238"/>
              <a:gd name="connsiteY14" fmla="*/ 0 h 5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3238" h="592647">
                <a:moveTo>
                  <a:pt x="0" y="469681"/>
                </a:moveTo>
                <a:cubicBezTo>
                  <a:pt x="28362" y="450962"/>
                  <a:pt x="56725" y="432243"/>
                  <a:pt x="77146" y="433377"/>
                </a:cubicBezTo>
                <a:cubicBezTo>
                  <a:pt x="97567" y="434511"/>
                  <a:pt x="97944" y="468924"/>
                  <a:pt x="122525" y="476487"/>
                </a:cubicBezTo>
                <a:cubicBezTo>
                  <a:pt x="147106" y="484050"/>
                  <a:pt x="151644" y="479890"/>
                  <a:pt x="224630" y="478756"/>
                </a:cubicBezTo>
                <a:cubicBezTo>
                  <a:pt x="297616" y="477622"/>
                  <a:pt x="490479" y="467790"/>
                  <a:pt x="560439" y="469681"/>
                </a:cubicBezTo>
                <a:cubicBezTo>
                  <a:pt x="630399" y="471572"/>
                  <a:pt x="613381" y="477622"/>
                  <a:pt x="644391" y="490101"/>
                </a:cubicBezTo>
                <a:cubicBezTo>
                  <a:pt x="675401" y="502580"/>
                  <a:pt x="746496" y="544557"/>
                  <a:pt x="746496" y="544557"/>
                </a:cubicBezTo>
                <a:cubicBezTo>
                  <a:pt x="772589" y="558549"/>
                  <a:pt x="782799" y="566113"/>
                  <a:pt x="800951" y="574054"/>
                </a:cubicBezTo>
                <a:cubicBezTo>
                  <a:pt x="819103" y="581995"/>
                  <a:pt x="831205" y="595231"/>
                  <a:pt x="855407" y="592206"/>
                </a:cubicBezTo>
                <a:cubicBezTo>
                  <a:pt x="879609" y="589181"/>
                  <a:pt x="931040" y="570651"/>
                  <a:pt x="946166" y="555902"/>
                </a:cubicBezTo>
                <a:cubicBezTo>
                  <a:pt x="961293" y="541154"/>
                  <a:pt x="952595" y="521110"/>
                  <a:pt x="946166" y="503715"/>
                </a:cubicBezTo>
                <a:cubicBezTo>
                  <a:pt x="939737" y="486320"/>
                  <a:pt x="911375" y="474219"/>
                  <a:pt x="907593" y="451529"/>
                </a:cubicBezTo>
                <a:cubicBezTo>
                  <a:pt x="903811" y="428839"/>
                  <a:pt x="880744" y="430351"/>
                  <a:pt x="923476" y="367576"/>
                </a:cubicBezTo>
                <a:cubicBezTo>
                  <a:pt x="966208" y="304801"/>
                  <a:pt x="1058857" y="80171"/>
                  <a:pt x="1163988" y="74877"/>
                </a:cubicBezTo>
                <a:cubicBezTo>
                  <a:pt x="1292942" y="75633"/>
                  <a:pt x="1275264" y="45853"/>
                  <a:pt x="1343238" y="0"/>
                </a:cubicBezTo>
              </a:path>
            </a:pathLst>
          </a:custGeom>
          <a:no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spAutoFit/>
          </a:bodyPr>
          <a:lstStyle/>
          <a:p>
            <a:pPr defTabSz="914126" fontAlgn="base">
              <a:spcBef>
                <a:spcPct val="50000"/>
              </a:spcBef>
              <a:spcAft>
                <a:spcPct val="0"/>
              </a:spcAft>
              <a:defRPr/>
            </a:pPr>
            <a:endParaRPr lang="en-US" sz="1400" dirty="0">
              <a:solidFill>
                <a:prstClr val="black"/>
              </a:solidFill>
              <a:latin typeface="Aptos SemiBold" panose="020B0004020202020204" pitchFamily="34" charset="0"/>
            </a:endParaRPr>
          </a:p>
        </p:txBody>
      </p:sp>
      <p:sp>
        <p:nvSpPr>
          <p:cNvPr id="3" name="Content Placeholder 2">
            <a:extLst>
              <a:ext uri="{FF2B5EF4-FFF2-40B4-BE49-F238E27FC236}">
                <a16:creationId xmlns:a16="http://schemas.microsoft.com/office/drawing/2014/main" id="{CDB583C5-81CC-0A3C-2369-9F38A6166DE1}"/>
              </a:ext>
            </a:extLst>
          </p:cNvPr>
          <p:cNvSpPr txBox="1">
            <a:spLocks/>
          </p:cNvSpPr>
          <p:nvPr/>
        </p:nvSpPr>
        <p:spPr>
          <a:xfrm>
            <a:off x="609441" y="1541548"/>
            <a:ext cx="10969943" cy="4588267"/>
          </a:xfrm>
          <a:prstGeom prst="rect">
            <a:avLst/>
          </a:prstGeom>
        </p:spPr>
        <p:txBody>
          <a:bodyPr>
            <a:norm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85664" indent="-285664" defTabSz="457041">
              <a:buFont typeface="Wingdings" panose="05000000000000000000" pitchFamily="2" charset="2"/>
              <a:buChar char="Ø"/>
              <a:defRPr/>
            </a:pPr>
            <a:endParaRPr lang="en-US" sz="1999">
              <a:solidFill>
                <a:srgbClr val="002060"/>
              </a:solidFill>
              <a:latin typeface="Aptos SemiBold" panose="020B0004020202020204" pitchFamily="34" charset="0"/>
            </a:endParaRPr>
          </a:p>
          <a:p>
            <a:pPr marL="274238" indent="-274238" defTabSz="457041">
              <a:defRPr/>
            </a:pPr>
            <a:endParaRPr lang="en-US" sz="1999" dirty="0">
              <a:solidFill>
                <a:prstClr val="black"/>
              </a:solidFill>
              <a:latin typeface="Aptos SemiBold" panose="020B0004020202020204" pitchFamily="34" charset="0"/>
            </a:endParaRPr>
          </a:p>
        </p:txBody>
      </p:sp>
      <p:sp>
        <p:nvSpPr>
          <p:cNvPr id="10" name="TextBox 3">
            <a:extLst>
              <a:ext uri="{FF2B5EF4-FFF2-40B4-BE49-F238E27FC236}">
                <a16:creationId xmlns:a16="http://schemas.microsoft.com/office/drawing/2014/main" id="{7E07CC22-3539-1492-EA2D-12EBAF055F6D}"/>
              </a:ext>
            </a:extLst>
          </p:cNvPr>
          <p:cNvSpPr txBox="1"/>
          <p:nvPr/>
        </p:nvSpPr>
        <p:spPr>
          <a:xfrm>
            <a:off x="4837882" y="3887050"/>
            <a:ext cx="2431799" cy="717958"/>
          </a:xfrm>
          <a:prstGeom prst="rect">
            <a:avLst/>
          </a:prstGeom>
        </p:spPr>
        <p:txBody>
          <a:bodyPr wrap="square" lIns="0" tIns="0" rIns="0" bIns="0" rtlCol="0" anchor="t">
            <a:spAutoFit/>
          </a:bodyPr>
          <a:lstStyle/>
          <a:p>
            <a:pPr algn="ctr" defTabSz="1218804">
              <a:lnSpc>
                <a:spcPts val="2798"/>
              </a:lnSpc>
              <a:spcBef>
                <a:spcPct val="0"/>
              </a:spcBef>
              <a:defRPr/>
            </a:pPr>
            <a:r>
              <a:rPr lang="en-US" sz="2399" b="1" dirty="0">
                <a:solidFill>
                  <a:srgbClr val="000000"/>
                </a:solidFill>
                <a:cs typeface="Calibri" panose="020F0502020204030204" pitchFamily="34" charset="0"/>
              </a:rPr>
              <a:t>Drayage Emission Reduction</a:t>
            </a:r>
          </a:p>
        </p:txBody>
      </p:sp>
      <p:sp>
        <p:nvSpPr>
          <p:cNvPr id="11" name="TextBox 6">
            <a:extLst>
              <a:ext uri="{FF2B5EF4-FFF2-40B4-BE49-F238E27FC236}">
                <a16:creationId xmlns:a16="http://schemas.microsoft.com/office/drawing/2014/main" id="{0F63CCF5-8C69-5D34-4FAF-835A468F9C62}"/>
              </a:ext>
            </a:extLst>
          </p:cNvPr>
          <p:cNvSpPr txBox="1"/>
          <p:nvPr/>
        </p:nvSpPr>
        <p:spPr>
          <a:xfrm>
            <a:off x="4656871" y="4739723"/>
            <a:ext cx="2865099" cy="1332967"/>
          </a:xfrm>
          <a:prstGeom prst="rect">
            <a:avLst/>
          </a:prstGeom>
        </p:spPr>
        <p:txBody>
          <a:bodyPr wrap="square" lIns="0" tIns="0" rIns="0" bIns="0" rtlCol="0" anchor="t">
            <a:spAutoFit/>
          </a:bodyPr>
          <a:lstStyle/>
          <a:p>
            <a:pPr algn="ctr" defTabSz="1218804">
              <a:lnSpc>
                <a:spcPts val="2052"/>
              </a:lnSpc>
              <a:spcBef>
                <a:spcPct val="0"/>
              </a:spcBef>
              <a:defRPr/>
            </a:pPr>
            <a:r>
              <a:rPr lang="en-US" sz="1600" dirty="0">
                <a:solidFill>
                  <a:srgbClr val="000000"/>
                </a:solidFill>
                <a:cs typeface="Calibri" panose="020F0502020204030204" pitchFamily="34" charset="0"/>
              </a:rPr>
              <a:t>Establish a viable pathway for sustainable CO2 emission reduction in the Port areas of Seattle and Tacoma via drayage truck decarbonization</a:t>
            </a:r>
          </a:p>
        </p:txBody>
      </p:sp>
      <p:grpSp>
        <p:nvGrpSpPr>
          <p:cNvPr id="13" name="Group 12">
            <a:extLst>
              <a:ext uri="{FF2B5EF4-FFF2-40B4-BE49-F238E27FC236}">
                <a16:creationId xmlns:a16="http://schemas.microsoft.com/office/drawing/2014/main" id="{91375DF4-7A0A-11F6-D37A-5B44B3524ED3}"/>
              </a:ext>
            </a:extLst>
          </p:cNvPr>
          <p:cNvGrpSpPr/>
          <p:nvPr/>
        </p:nvGrpSpPr>
        <p:grpSpPr>
          <a:xfrm>
            <a:off x="5131533" y="1374090"/>
            <a:ext cx="1879134" cy="2266937"/>
            <a:chOff x="0" y="0"/>
            <a:chExt cx="5292372" cy="6384579"/>
          </a:xfrm>
        </p:grpSpPr>
        <p:pic>
          <p:nvPicPr>
            <p:cNvPr id="14" name="Picture 13">
              <a:extLst>
                <a:ext uri="{FF2B5EF4-FFF2-40B4-BE49-F238E27FC236}">
                  <a16:creationId xmlns:a16="http://schemas.microsoft.com/office/drawing/2014/main" id="{37C8E072-547B-3C2C-D5C9-ADEFB24CEDD9}"/>
                </a:ext>
              </a:extLst>
            </p:cNvPr>
            <p:cNvPicPr>
              <a:picLocks noChangeAspect="1"/>
            </p:cNvPicPr>
            <p:nvPr/>
          </p:nvPicPr>
          <p:blipFill>
            <a:blip r:embed="rId3"/>
            <a:srcRect l="22386" r="22386"/>
            <a:stretch>
              <a:fillRect/>
            </a:stretch>
          </p:blipFill>
          <p:spPr>
            <a:xfrm>
              <a:off x="0" y="0"/>
              <a:ext cx="5292372" cy="6384579"/>
            </a:xfrm>
            <a:prstGeom prst="rect">
              <a:avLst/>
            </a:prstGeom>
            <a:ln w="9525">
              <a:solidFill>
                <a:schemeClr val="tx1"/>
              </a:solidFill>
            </a:ln>
          </p:spPr>
        </p:pic>
      </p:grpSp>
      <p:sp>
        <p:nvSpPr>
          <p:cNvPr id="16" name="TextBox 4">
            <a:extLst>
              <a:ext uri="{FF2B5EF4-FFF2-40B4-BE49-F238E27FC236}">
                <a16:creationId xmlns:a16="http://schemas.microsoft.com/office/drawing/2014/main" id="{87D94D11-929B-4E94-A340-F703DF61DE93}"/>
              </a:ext>
            </a:extLst>
          </p:cNvPr>
          <p:cNvSpPr txBox="1"/>
          <p:nvPr/>
        </p:nvSpPr>
        <p:spPr>
          <a:xfrm>
            <a:off x="1018927" y="3887050"/>
            <a:ext cx="2916586" cy="717958"/>
          </a:xfrm>
          <a:prstGeom prst="rect">
            <a:avLst/>
          </a:prstGeom>
        </p:spPr>
        <p:txBody>
          <a:bodyPr wrap="square" lIns="0" tIns="0" rIns="0" bIns="0" rtlCol="0" anchor="t">
            <a:spAutoFit/>
          </a:bodyPr>
          <a:lstStyle/>
          <a:p>
            <a:pPr algn="ctr" defTabSz="1218804">
              <a:lnSpc>
                <a:spcPts val="2798"/>
              </a:lnSpc>
              <a:spcBef>
                <a:spcPct val="0"/>
              </a:spcBef>
              <a:defRPr/>
            </a:pPr>
            <a:r>
              <a:rPr lang="en-US" sz="2399" b="1" dirty="0">
                <a:solidFill>
                  <a:srgbClr val="000000"/>
                </a:solidFill>
                <a:cs typeface="Calibri" panose="020F0502020204030204" pitchFamily="34" charset="0"/>
              </a:rPr>
              <a:t>Highway-Rail Grade Separation</a:t>
            </a:r>
          </a:p>
        </p:txBody>
      </p:sp>
      <p:sp>
        <p:nvSpPr>
          <p:cNvPr id="17" name="TextBox 7">
            <a:extLst>
              <a:ext uri="{FF2B5EF4-FFF2-40B4-BE49-F238E27FC236}">
                <a16:creationId xmlns:a16="http://schemas.microsoft.com/office/drawing/2014/main" id="{2FFAB6BE-1615-F93A-CC79-0C9D6FA33DBE}"/>
              </a:ext>
            </a:extLst>
          </p:cNvPr>
          <p:cNvSpPr txBox="1"/>
          <p:nvPr/>
        </p:nvSpPr>
        <p:spPr>
          <a:xfrm>
            <a:off x="1104899" y="4738063"/>
            <a:ext cx="2744643" cy="1333314"/>
          </a:xfrm>
          <a:prstGeom prst="rect">
            <a:avLst/>
          </a:prstGeom>
        </p:spPr>
        <p:txBody>
          <a:bodyPr wrap="square" lIns="0" tIns="0" rIns="0" bIns="0" rtlCol="0" anchor="t">
            <a:spAutoFit/>
          </a:bodyPr>
          <a:lstStyle/>
          <a:p>
            <a:pPr algn="ctr" defTabSz="1218804">
              <a:lnSpc>
                <a:spcPts val="2052"/>
              </a:lnSpc>
              <a:spcBef>
                <a:spcPct val="0"/>
              </a:spcBef>
              <a:defRPr/>
            </a:pPr>
            <a:r>
              <a:rPr lang="en-US" sz="1600" dirty="0">
                <a:solidFill>
                  <a:srgbClr val="000000"/>
                </a:solidFill>
                <a:cs typeface="Calibri" panose="020F0502020204030204" pitchFamily="34" charset="0"/>
              </a:rPr>
              <a:t>Assist the rural community of Spokane Valley, WA to accelerate funding for community safety at Pines Road and along rail corridors</a:t>
            </a:r>
          </a:p>
        </p:txBody>
      </p:sp>
      <p:grpSp>
        <p:nvGrpSpPr>
          <p:cNvPr id="18" name="Group 11">
            <a:extLst>
              <a:ext uri="{FF2B5EF4-FFF2-40B4-BE49-F238E27FC236}">
                <a16:creationId xmlns:a16="http://schemas.microsoft.com/office/drawing/2014/main" id="{86A19F98-E188-139E-9174-7BBAFE298390}"/>
              </a:ext>
            </a:extLst>
          </p:cNvPr>
          <p:cNvGrpSpPr/>
          <p:nvPr/>
        </p:nvGrpSpPr>
        <p:grpSpPr>
          <a:xfrm>
            <a:off x="1545022" y="1374090"/>
            <a:ext cx="1879133" cy="2266938"/>
            <a:chOff x="0" y="0"/>
            <a:chExt cx="5292372" cy="6384579"/>
          </a:xfrm>
        </p:grpSpPr>
        <p:pic>
          <p:nvPicPr>
            <p:cNvPr id="19" name="Picture 12">
              <a:extLst>
                <a:ext uri="{FF2B5EF4-FFF2-40B4-BE49-F238E27FC236}">
                  <a16:creationId xmlns:a16="http://schemas.microsoft.com/office/drawing/2014/main" id="{A035072E-F3C9-ED4D-822B-CFCC2BCB2ACD}"/>
                </a:ext>
              </a:extLst>
            </p:cNvPr>
            <p:cNvPicPr>
              <a:picLocks noChangeAspect="1"/>
            </p:cNvPicPr>
            <p:nvPr/>
          </p:nvPicPr>
          <p:blipFill>
            <a:blip r:embed="rId4"/>
            <a:srcRect l="38332" r="17785"/>
            <a:stretch>
              <a:fillRect/>
            </a:stretch>
          </p:blipFill>
          <p:spPr>
            <a:xfrm>
              <a:off x="0" y="0"/>
              <a:ext cx="5292372" cy="6384579"/>
            </a:xfrm>
            <a:prstGeom prst="rect">
              <a:avLst/>
            </a:prstGeom>
            <a:ln w="9525">
              <a:solidFill>
                <a:schemeClr val="tx1"/>
              </a:solidFill>
            </a:ln>
          </p:spPr>
        </p:pic>
      </p:grpSp>
      <p:sp>
        <p:nvSpPr>
          <p:cNvPr id="21" name="TextBox 5">
            <a:extLst>
              <a:ext uri="{FF2B5EF4-FFF2-40B4-BE49-F238E27FC236}">
                <a16:creationId xmlns:a16="http://schemas.microsoft.com/office/drawing/2014/main" id="{6C06A29F-2875-F849-3354-EB28CB5599A1}"/>
              </a:ext>
            </a:extLst>
          </p:cNvPr>
          <p:cNvSpPr txBox="1"/>
          <p:nvPr/>
        </p:nvSpPr>
        <p:spPr>
          <a:xfrm>
            <a:off x="8527141" y="3888778"/>
            <a:ext cx="2263483" cy="717958"/>
          </a:xfrm>
          <a:prstGeom prst="rect">
            <a:avLst/>
          </a:prstGeom>
        </p:spPr>
        <p:txBody>
          <a:bodyPr lIns="0" tIns="0" rIns="0" bIns="0" rtlCol="0" anchor="t">
            <a:spAutoFit/>
          </a:bodyPr>
          <a:lstStyle/>
          <a:p>
            <a:pPr algn="ctr" defTabSz="1218804">
              <a:lnSpc>
                <a:spcPts val="2798"/>
              </a:lnSpc>
              <a:spcBef>
                <a:spcPct val="0"/>
              </a:spcBef>
              <a:defRPr/>
            </a:pPr>
            <a:r>
              <a:rPr lang="en-US" sz="2399" b="1" dirty="0">
                <a:solidFill>
                  <a:srgbClr val="000000"/>
                </a:solidFill>
                <a:cs typeface="Calibri" panose="020F0502020204030204" pitchFamily="34" charset="0"/>
              </a:rPr>
              <a:t>Center of Excellence</a:t>
            </a:r>
          </a:p>
        </p:txBody>
      </p:sp>
      <p:sp>
        <p:nvSpPr>
          <p:cNvPr id="22" name="TextBox 8">
            <a:extLst>
              <a:ext uri="{FF2B5EF4-FFF2-40B4-BE49-F238E27FC236}">
                <a16:creationId xmlns:a16="http://schemas.microsoft.com/office/drawing/2014/main" id="{E9C46544-2CD9-22B5-A8B5-85E1C2B956DC}"/>
              </a:ext>
            </a:extLst>
          </p:cNvPr>
          <p:cNvSpPr txBox="1"/>
          <p:nvPr/>
        </p:nvSpPr>
        <p:spPr>
          <a:xfrm>
            <a:off x="8320837" y="4738063"/>
            <a:ext cx="2865100" cy="1064009"/>
          </a:xfrm>
          <a:prstGeom prst="rect">
            <a:avLst/>
          </a:prstGeom>
        </p:spPr>
        <p:txBody>
          <a:bodyPr wrap="square" lIns="0" tIns="0" rIns="0" bIns="0" rtlCol="0" anchor="t">
            <a:spAutoFit/>
          </a:bodyPr>
          <a:lstStyle/>
          <a:p>
            <a:pPr algn="ctr" defTabSz="1218804">
              <a:lnSpc>
                <a:spcPts val="2052"/>
              </a:lnSpc>
              <a:spcBef>
                <a:spcPct val="0"/>
              </a:spcBef>
              <a:defRPr/>
            </a:pPr>
            <a:r>
              <a:rPr lang="en-US" sz="1600" dirty="0">
                <a:solidFill>
                  <a:srgbClr val="000000"/>
                </a:solidFill>
                <a:cs typeface="Calibri" panose="020F0502020204030204" pitchFamily="34" charset="0"/>
              </a:rPr>
              <a:t>Develop capacity within PNWER RIA states to help states better understand and navigate federal credit &amp; financing programs</a:t>
            </a:r>
          </a:p>
        </p:txBody>
      </p:sp>
      <p:pic>
        <p:nvPicPr>
          <p:cNvPr id="23" name="Picture 22" descr="A train on the railway tracks&#10;&#10;Description automatically generated with low confidence">
            <a:extLst>
              <a:ext uri="{FF2B5EF4-FFF2-40B4-BE49-F238E27FC236}">
                <a16:creationId xmlns:a16="http://schemas.microsoft.com/office/drawing/2014/main" id="{A144A827-DB4C-E28A-2056-7544BEE7EF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91" r="641" b="7191"/>
          <a:stretch/>
        </p:blipFill>
        <p:spPr>
          <a:xfrm>
            <a:off x="8719317" y="1374090"/>
            <a:ext cx="1879134" cy="2266938"/>
          </a:xfrm>
          <a:prstGeom prst="rect">
            <a:avLst/>
          </a:prstGeom>
          <a:ln w="9525">
            <a:solidFill>
              <a:schemeClr val="tx1"/>
            </a:solidFill>
          </a:ln>
        </p:spPr>
      </p:pic>
    </p:spTree>
    <p:extLst>
      <p:ext uri="{BB962C8B-B14F-4D97-AF65-F5344CB8AC3E}">
        <p14:creationId xmlns:p14="http://schemas.microsoft.com/office/powerpoint/2010/main" val="4426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1458852-0EF6-8193-215C-A1DA41560D2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5973364" y="2777726"/>
            <a:ext cx="4720165" cy="1938487"/>
          </a:xfrm>
          <a:prstGeom prst="rect">
            <a:avLst/>
          </a:prstGeom>
        </p:spPr>
      </p:pic>
      <p:sp>
        <p:nvSpPr>
          <p:cNvPr id="2" name="Title 3">
            <a:extLst>
              <a:ext uri="{FF2B5EF4-FFF2-40B4-BE49-F238E27FC236}">
                <a16:creationId xmlns:a16="http://schemas.microsoft.com/office/drawing/2014/main" id="{575830EF-5E91-192A-1FB5-0D95157A404D}"/>
              </a:ext>
            </a:extLst>
          </p:cNvPr>
          <p:cNvSpPr txBox="1">
            <a:spLocks/>
          </p:cNvSpPr>
          <p:nvPr/>
        </p:nvSpPr>
        <p:spPr>
          <a:xfrm>
            <a:off x="797776" y="5447784"/>
            <a:ext cx="10360501" cy="1361720"/>
          </a:xfrm>
          <a:prstGeom prst="rect">
            <a:avLst/>
          </a:prstGeom>
        </p:spPr>
        <p:txBody>
          <a:bodyPr vert="horz" lIns="91416" tIns="45708" rIns="91416" bIns="45708" rtlCol="0" anchor="t">
            <a:noAutofit/>
          </a:bodyPr>
          <a:lstStyle>
            <a:lvl1pPr algn="l" defTabSz="457178" rtl="0" eaLnBrk="1" latinLnBrk="0" hangingPunct="1">
              <a:lnSpc>
                <a:spcPct val="90000"/>
              </a:lnSpc>
              <a:spcBef>
                <a:spcPct val="0"/>
              </a:spcBef>
              <a:buNone/>
              <a:defRPr sz="4000" b="1" kern="1200" cap="all">
                <a:solidFill>
                  <a:schemeClr val="tx1"/>
                </a:solidFill>
                <a:effectLst/>
                <a:latin typeface="Aptos SemiBold" panose="020B0004020202020204" pitchFamily="34" charset="0"/>
                <a:ea typeface="+mj-ea"/>
                <a:cs typeface="+mj-cs"/>
              </a:defRPr>
            </a:lvl1pPr>
          </a:lstStyle>
          <a:p>
            <a:pPr defTabSz="457041"/>
            <a:r>
              <a:rPr lang="en-US" sz="3999" cap="none" dirty="0">
                <a:solidFill>
                  <a:sysClr val="windowText" lastClr="000000"/>
                </a:solidFill>
                <a:latin typeface="Calibri"/>
              </a:rPr>
              <a:t>TIFIA- Rural Project Initiative</a:t>
            </a:r>
          </a:p>
        </p:txBody>
      </p:sp>
    </p:spTree>
    <p:extLst>
      <p:ext uri="{BB962C8B-B14F-4D97-AF65-F5344CB8AC3E}">
        <p14:creationId xmlns:p14="http://schemas.microsoft.com/office/powerpoint/2010/main" val="3317211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99" dirty="0">
                <a:latin typeface="+mj-lt"/>
              </a:rPr>
              <a:t>TIFIA and RRIF Eligible Project Types and Borrowers</a:t>
            </a:r>
          </a:p>
        </p:txBody>
      </p:sp>
      <p:graphicFrame>
        <p:nvGraphicFramePr>
          <p:cNvPr id="9" name="Table 9">
            <a:extLst>
              <a:ext uri="{FF2B5EF4-FFF2-40B4-BE49-F238E27FC236}">
                <a16:creationId xmlns:a16="http://schemas.microsoft.com/office/drawing/2014/main" id="{7916E355-DFB7-C0A0-86E0-BCDC6283A896}"/>
              </a:ext>
            </a:extLst>
          </p:cNvPr>
          <p:cNvGraphicFramePr>
            <a:graphicFrameLocks noGrp="1"/>
          </p:cNvGraphicFramePr>
          <p:nvPr>
            <p:ph sz="quarter" idx="4294967295"/>
          </p:nvPr>
        </p:nvGraphicFramePr>
        <p:xfrm>
          <a:off x="639913" y="1251287"/>
          <a:ext cx="10969940" cy="4809600"/>
        </p:xfrm>
        <a:graphic>
          <a:graphicData uri="http://schemas.openxmlformats.org/drawingml/2006/table">
            <a:tbl>
              <a:tblPr firstRow="1" bandRow="1">
                <a:tableStyleId>{D27102A9-8310-4765-A935-A1911B00CA55}</a:tableStyleId>
              </a:tblPr>
              <a:tblGrid>
                <a:gridCol w="1571060">
                  <a:extLst>
                    <a:ext uri="{9D8B030D-6E8A-4147-A177-3AD203B41FA5}">
                      <a16:colId xmlns:a16="http://schemas.microsoft.com/office/drawing/2014/main" val="1688892821"/>
                    </a:ext>
                  </a:extLst>
                </a:gridCol>
                <a:gridCol w="4443426">
                  <a:extLst>
                    <a:ext uri="{9D8B030D-6E8A-4147-A177-3AD203B41FA5}">
                      <a16:colId xmlns:a16="http://schemas.microsoft.com/office/drawing/2014/main" val="3354669345"/>
                    </a:ext>
                  </a:extLst>
                </a:gridCol>
                <a:gridCol w="4955454">
                  <a:extLst>
                    <a:ext uri="{9D8B030D-6E8A-4147-A177-3AD203B41FA5}">
                      <a16:colId xmlns:a16="http://schemas.microsoft.com/office/drawing/2014/main" val="3664470390"/>
                    </a:ext>
                  </a:extLst>
                </a:gridCol>
              </a:tblGrid>
              <a:tr h="457081">
                <a:tc>
                  <a:txBody>
                    <a:bodyPr/>
                    <a:lstStyle/>
                    <a:p>
                      <a:pPr>
                        <a:lnSpc>
                          <a:spcPct val="90000"/>
                        </a:lnSpc>
                      </a:pPr>
                      <a:r>
                        <a:rPr lang="en-US" sz="2000"/>
                        <a:t>Eligible . . .</a:t>
                      </a:r>
                    </a:p>
                  </a:txBody>
                  <a:tcPr marL="91416" marR="91416" marT="91416" marB="91416"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90000"/>
                        </a:lnSpc>
                      </a:pPr>
                      <a:r>
                        <a:rPr lang="en-US" sz="2000">
                          <a:solidFill>
                            <a:schemeClr val="bg1"/>
                          </a:solidFill>
                        </a:rPr>
                        <a:t>TIFIA</a:t>
                      </a:r>
                    </a:p>
                  </a:txBody>
                  <a:tcPr marL="91416" marR="91416" marT="91416" marB="91416"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90000"/>
                        </a:lnSpc>
                      </a:pPr>
                      <a:r>
                        <a:rPr lang="en-US" sz="2000">
                          <a:solidFill>
                            <a:schemeClr val="bg1"/>
                          </a:solidFill>
                        </a:rPr>
                        <a:t>RRIF</a:t>
                      </a:r>
                    </a:p>
                  </a:txBody>
                  <a:tcPr marL="91416" marR="91416" marT="91416" marB="91416"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94129562"/>
                  </a:ext>
                </a:extLst>
              </a:tr>
              <a:tr h="2766863">
                <a:tc>
                  <a:txBody>
                    <a:bodyPr/>
                    <a:lstStyle/>
                    <a:p>
                      <a:pPr>
                        <a:lnSpc>
                          <a:spcPct val="90000"/>
                        </a:lnSpc>
                      </a:pPr>
                      <a:r>
                        <a:rPr lang="en-US" sz="1600"/>
                        <a:t>Project Types</a:t>
                      </a:r>
                    </a:p>
                  </a:txBody>
                  <a:tcPr marL="91416" marR="91416" marT="91416" marB="91416">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182880" indent="-182880">
                        <a:lnSpc>
                          <a:spcPct val="90000"/>
                        </a:lnSpc>
                        <a:spcAft>
                          <a:spcPts val="600"/>
                        </a:spcAft>
                        <a:buFont typeface="Arial" panose="020B0604020202020204" pitchFamily="34" charset="0"/>
                        <a:buChar char="•"/>
                      </a:pPr>
                      <a:r>
                        <a:rPr lang="en-US" sz="1600"/>
                        <a:t>Roadways and bridges</a:t>
                      </a:r>
                    </a:p>
                    <a:p>
                      <a:pPr marL="182880" indent="-182880">
                        <a:lnSpc>
                          <a:spcPct val="90000"/>
                        </a:lnSpc>
                        <a:spcAft>
                          <a:spcPts val="600"/>
                        </a:spcAft>
                        <a:buFont typeface="Arial" panose="020B0604020202020204" pitchFamily="34" charset="0"/>
                        <a:buChar char="•"/>
                      </a:pPr>
                      <a:r>
                        <a:rPr lang="en-US" sz="1600"/>
                        <a:t>Transit vehicles and facilities</a:t>
                      </a:r>
                    </a:p>
                    <a:p>
                      <a:pPr marL="182880" indent="-182880">
                        <a:lnSpc>
                          <a:spcPct val="90000"/>
                        </a:lnSpc>
                        <a:spcAft>
                          <a:spcPts val="600"/>
                        </a:spcAft>
                        <a:buFont typeface="Arial" panose="020B0604020202020204" pitchFamily="34" charset="0"/>
                        <a:buChar char="•"/>
                      </a:pPr>
                      <a:r>
                        <a:rPr lang="en-US" sz="1600"/>
                        <a:t>Bicycle and pedestrian infrastructure</a:t>
                      </a:r>
                    </a:p>
                    <a:p>
                      <a:pPr marL="182880" indent="-182880">
                        <a:lnSpc>
                          <a:spcPct val="90000"/>
                        </a:lnSpc>
                        <a:spcAft>
                          <a:spcPts val="600"/>
                        </a:spcAft>
                        <a:buFont typeface="Arial" panose="020B0604020202020204" pitchFamily="34" charset="0"/>
                        <a:buChar char="•"/>
                      </a:pPr>
                      <a:r>
                        <a:rPr lang="en-US" sz="1600"/>
                        <a:t>Intelligent transportation systems</a:t>
                      </a:r>
                    </a:p>
                    <a:p>
                      <a:pPr marL="182880" indent="-182880">
                        <a:lnSpc>
                          <a:spcPct val="90000"/>
                        </a:lnSpc>
                        <a:spcAft>
                          <a:spcPts val="600"/>
                        </a:spcAft>
                        <a:buFont typeface="Arial" panose="020B0604020202020204" pitchFamily="34" charset="0"/>
                        <a:buChar char="•"/>
                      </a:pPr>
                      <a:r>
                        <a:rPr lang="en-US" sz="1600"/>
                        <a:t>Transit-oriented development</a:t>
                      </a:r>
                    </a:p>
                    <a:p>
                      <a:pPr marL="182880" indent="-182880">
                        <a:lnSpc>
                          <a:spcPct val="90000"/>
                        </a:lnSpc>
                        <a:spcAft>
                          <a:spcPts val="600"/>
                        </a:spcAft>
                        <a:buFont typeface="Arial" panose="020B0604020202020204" pitchFamily="34" charset="0"/>
                        <a:buChar char="•"/>
                      </a:pPr>
                      <a:r>
                        <a:rPr lang="en-US" sz="1600"/>
                        <a:t>Intermodal connectors</a:t>
                      </a:r>
                    </a:p>
                    <a:p>
                      <a:pPr marL="182880" indent="-182880">
                        <a:lnSpc>
                          <a:spcPct val="90000"/>
                        </a:lnSpc>
                        <a:spcAft>
                          <a:spcPts val="600"/>
                        </a:spcAft>
                        <a:buFont typeface="Arial" panose="020B0604020202020204" pitchFamily="34" charset="0"/>
                        <a:buChar char="•"/>
                      </a:pPr>
                      <a:r>
                        <a:rPr lang="en-US" sz="1600"/>
                        <a:t>Intercity rail and bus vehicles and facilities</a:t>
                      </a:r>
                    </a:p>
                    <a:p>
                      <a:pPr marL="182880" indent="-182880">
                        <a:lnSpc>
                          <a:spcPct val="90000"/>
                        </a:lnSpc>
                        <a:spcAft>
                          <a:spcPts val="600"/>
                        </a:spcAft>
                        <a:buFont typeface="Arial" panose="020B0604020202020204" pitchFamily="34" charset="0"/>
                        <a:buChar char="•"/>
                      </a:pPr>
                      <a:r>
                        <a:rPr lang="en-US" sz="1600"/>
                        <a:t>Commercial seaports</a:t>
                      </a:r>
                    </a:p>
                    <a:p>
                      <a:pPr marL="182880" indent="-182880">
                        <a:lnSpc>
                          <a:spcPct val="90000"/>
                        </a:lnSpc>
                        <a:spcAft>
                          <a:spcPts val="600"/>
                        </a:spcAft>
                        <a:buFont typeface="Arial" panose="020B0604020202020204" pitchFamily="34" charset="0"/>
                        <a:buChar char="•"/>
                      </a:pPr>
                      <a:r>
                        <a:rPr lang="en-US" sz="1600"/>
                        <a:t>Airports</a:t>
                      </a:r>
                    </a:p>
                  </a:txBody>
                  <a:tcPr marL="91416" marR="91416" marT="91416" marB="91416">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82880" indent="-182880">
                        <a:lnSpc>
                          <a:spcPct val="90000"/>
                        </a:lnSpc>
                        <a:spcAft>
                          <a:spcPts val="600"/>
                        </a:spcAft>
                        <a:buFont typeface="Arial" panose="020B0604020202020204" pitchFamily="34" charset="0"/>
                        <a:buChar char="•"/>
                      </a:pPr>
                      <a:r>
                        <a:rPr lang="en-US" sz="1600"/>
                        <a:t>Freight rail facilities</a:t>
                      </a:r>
                    </a:p>
                    <a:p>
                      <a:pPr marL="182880" indent="-182880">
                        <a:lnSpc>
                          <a:spcPct val="90000"/>
                        </a:lnSpc>
                        <a:spcAft>
                          <a:spcPts val="600"/>
                        </a:spcAft>
                        <a:buFont typeface="Arial" panose="020B0604020202020204" pitchFamily="34" charset="0"/>
                        <a:buChar char="•"/>
                      </a:pPr>
                      <a:r>
                        <a:rPr lang="en-US" sz="1600"/>
                        <a:t>Freight transfer facilities</a:t>
                      </a:r>
                    </a:p>
                    <a:p>
                      <a:pPr marL="182880" indent="-182880">
                        <a:lnSpc>
                          <a:spcPct val="90000"/>
                        </a:lnSpc>
                        <a:spcAft>
                          <a:spcPts val="600"/>
                        </a:spcAft>
                        <a:buFont typeface="Arial" panose="020B0604020202020204" pitchFamily="34" charset="0"/>
                        <a:buChar char="•"/>
                      </a:pPr>
                      <a:r>
                        <a:rPr lang="en-US" sz="1600"/>
                        <a:t>Passenger rail vehicles, stations, and equipment</a:t>
                      </a:r>
                    </a:p>
                    <a:p>
                      <a:pPr marL="182880" indent="-182880">
                        <a:lnSpc>
                          <a:spcPct val="90000"/>
                        </a:lnSpc>
                        <a:spcAft>
                          <a:spcPts val="600"/>
                        </a:spcAft>
                        <a:buFont typeface="Arial" panose="020B0604020202020204" pitchFamily="34" charset="0"/>
                        <a:buChar char="•"/>
                      </a:pPr>
                      <a:r>
                        <a:rPr lang="en-US" sz="1600"/>
                        <a:t>Transit-oriented development</a:t>
                      </a:r>
                    </a:p>
                    <a:p>
                      <a:pPr marL="182880" indent="-182880">
                        <a:lnSpc>
                          <a:spcPct val="90000"/>
                        </a:lnSpc>
                        <a:spcAft>
                          <a:spcPts val="600"/>
                        </a:spcAft>
                        <a:buFont typeface="Arial" panose="020B0604020202020204" pitchFamily="34" charset="0"/>
                        <a:buChar char="•"/>
                      </a:pPr>
                      <a:r>
                        <a:rPr lang="en-US" sz="1600"/>
                        <a:t>Intermodal equipment or facilities</a:t>
                      </a:r>
                    </a:p>
                  </a:txBody>
                  <a:tcPr marL="91416" marR="91416" marT="91416" marB="91416">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alpha val="80000"/>
                      </a:schemeClr>
                    </a:solidFill>
                  </a:tcPr>
                </a:tc>
                <a:extLst>
                  <a:ext uri="{0D108BD9-81ED-4DB2-BD59-A6C34878D82A}">
                    <a16:rowId xmlns:a16="http://schemas.microsoft.com/office/drawing/2014/main" val="2522232683"/>
                  </a:ext>
                </a:extLst>
              </a:tr>
              <a:tr h="1584547">
                <a:tc>
                  <a:txBody>
                    <a:bodyPr/>
                    <a:lstStyle/>
                    <a:p>
                      <a:pPr>
                        <a:lnSpc>
                          <a:spcPct val="90000"/>
                        </a:lnSpc>
                      </a:pPr>
                      <a:r>
                        <a:rPr lang="en-US" sz="1600"/>
                        <a:t>Borrowers</a:t>
                      </a:r>
                    </a:p>
                  </a:txBody>
                  <a:tcPr marL="91416" marR="91416" marT="91416" marB="91416">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182880" indent="-182880">
                        <a:lnSpc>
                          <a:spcPct val="90000"/>
                        </a:lnSpc>
                        <a:spcAft>
                          <a:spcPts val="600"/>
                        </a:spcAft>
                        <a:buFont typeface="Arial" panose="020B0604020202020204" pitchFamily="34" charset="0"/>
                        <a:buChar char="•"/>
                      </a:pPr>
                      <a:r>
                        <a:rPr lang="en-US" sz="1600"/>
                        <a:t>State, tribal, county, municipal governments</a:t>
                      </a:r>
                    </a:p>
                    <a:p>
                      <a:pPr marL="182880" indent="-182880">
                        <a:lnSpc>
                          <a:spcPct val="90000"/>
                        </a:lnSpc>
                        <a:spcAft>
                          <a:spcPts val="600"/>
                        </a:spcAft>
                        <a:buFont typeface="Arial" panose="020B0604020202020204" pitchFamily="34" charset="0"/>
                        <a:buChar char="•"/>
                      </a:pPr>
                      <a:r>
                        <a:rPr lang="en-US" sz="1600"/>
                        <a:t>State infrastructure banks</a:t>
                      </a:r>
                    </a:p>
                    <a:p>
                      <a:pPr marL="182880" indent="-182880">
                        <a:lnSpc>
                          <a:spcPct val="90000"/>
                        </a:lnSpc>
                        <a:spcAft>
                          <a:spcPts val="600"/>
                        </a:spcAft>
                        <a:buFont typeface="Arial" panose="020B0604020202020204" pitchFamily="34" charset="0"/>
                        <a:buChar char="•"/>
                      </a:pPr>
                      <a:r>
                        <a:rPr lang="en-US" sz="1600"/>
                        <a:t>Private entities</a:t>
                      </a:r>
                    </a:p>
                    <a:p>
                      <a:pPr marL="182880" indent="-182880">
                        <a:lnSpc>
                          <a:spcPct val="90000"/>
                        </a:lnSpc>
                        <a:spcAft>
                          <a:spcPts val="600"/>
                        </a:spcAft>
                        <a:buFont typeface="Arial" panose="020B0604020202020204" pitchFamily="34" charset="0"/>
                        <a:buChar char="•"/>
                      </a:pPr>
                      <a:r>
                        <a:rPr lang="en-US" sz="1600"/>
                        <a:t>Special purpose authorities</a:t>
                      </a:r>
                    </a:p>
                    <a:p>
                      <a:pPr marL="182880" indent="-182880">
                        <a:lnSpc>
                          <a:spcPct val="90000"/>
                        </a:lnSpc>
                        <a:spcAft>
                          <a:spcPts val="600"/>
                        </a:spcAft>
                        <a:buFont typeface="Arial" panose="020B0604020202020204" pitchFamily="34" charset="0"/>
                        <a:buChar char="•"/>
                      </a:pPr>
                      <a:r>
                        <a:rPr lang="en-US" sz="1600"/>
                        <a:t>Transportation improvement districts</a:t>
                      </a:r>
                    </a:p>
                  </a:txBody>
                  <a:tcPr marL="91416" marR="91416" marT="91416" marB="91416">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82880" indent="-182880">
                        <a:lnSpc>
                          <a:spcPct val="90000"/>
                        </a:lnSpc>
                        <a:spcAft>
                          <a:spcPts val="600"/>
                        </a:spcAft>
                        <a:buFont typeface="Arial" panose="020B0604020202020204" pitchFamily="34" charset="0"/>
                        <a:buChar char="•"/>
                      </a:pPr>
                      <a:r>
                        <a:rPr lang="en-US" sz="1600"/>
                        <a:t>Railroads</a:t>
                      </a:r>
                    </a:p>
                    <a:p>
                      <a:pPr marL="182880" indent="-182880">
                        <a:lnSpc>
                          <a:spcPct val="90000"/>
                        </a:lnSpc>
                        <a:spcAft>
                          <a:spcPts val="600"/>
                        </a:spcAft>
                        <a:buFont typeface="Arial" panose="020B0604020202020204" pitchFamily="34" charset="0"/>
                        <a:buChar char="•"/>
                      </a:pPr>
                      <a:r>
                        <a:rPr lang="en-US" sz="1600"/>
                        <a:t>State and local governments</a:t>
                      </a:r>
                    </a:p>
                    <a:p>
                      <a:pPr marL="182880" indent="-182880">
                        <a:lnSpc>
                          <a:spcPct val="90000"/>
                        </a:lnSpc>
                        <a:spcAft>
                          <a:spcPts val="600"/>
                        </a:spcAft>
                        <a:buFont typeface="Arial" panose="020B0604020202020204" pitchFamily="34" charset="0"/>
                        <a:buChar char="•"/>
                      </a:pPr>
                      <a:r>
                        <a:rPr lang="en-US" sz="1600"/>
                        <a:t>Government-sponsored authorities and corporations</a:t>
                      </a:r>
                    </a:p>
                    <a:p>
                      <a:pPr marL="182880" indent="-182880">
                        <a:lnSpc>
                          <a:spcPct val="90000"/>
                        </a:lnSpc>
                        <a:spcAft>
                          <a:spcPts val="600"/>
                        </a:spcAft>
                        <a:buFont typeface="Arial" panose="020B0604020202020204" pitchFamily="34" charset="0"/>
                        <a:buChar char="•"/>
                      </a:pPr>
                      <a:r>
                        <a:rPr lang="en-US" sz="1600"/>
                        <a:t>Interstate compacts </a:t>
                      </a:r>
                    </a:p>
                    <a:p>
                      <a:pPr marL="182880" indent="-182880">
                        <a:lnSpc>
                          <a:spcPct val="90000"/>
                        </a:lnSpc>
                        <a:spcAft>
                          <a:spcPts val="600"/>
                        </a:spcAft>
                        <a:buFont typeface="Arial" panose="020B0604020202020204" pitchFamily="34" charset="0"/>
                        <a:buChar char="•"/>
                      </a:pPr>
                      <a:r>
                        <a:rPr lang="en-US" sz="1600"/>
                        <a:t>Joint ventures</a:t>
                      </a:r>
                    </a:p>
                  </a:txBody>
                  <a:tcPr marL="91416" marR="91416" marT="91416" marB="91416">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alpha val="80000"/>
                      </a:schemeClr>
                    </a:solidFill>
                  </a:tcPr>
                </a:tc>
                <a:extLst>
                  <a:ext uri="{0D108BD9-81ED-4DB2-BD59-A6C34878D82A}">
                    <a16:rowId xmlns:a16="http://schemas.microsoft.com/office/drawing/2014/main" val="3899838737"/>
                  </a:ext>
                </a:extLst>
              </a:tr>
            </a:tbl>
          </a:graphicData>
        </a:graphic>
      </p:graphicFrame>
      <p:sp>
        <p:nvSpPr>
          <p:cNvPr id="3" name="Rectangle: Rounded Corners 2">
            <a:extLst>
              <a:ext uri="{FF2B5EF4-FFF2-40B4-BE49-F238E27FC236}">
                <a16:creationId xmlns:a16="http://schemas.microsoft.com/office/drawing/2014/main" id="{99815510-735B-E307-08B9-CBE6D1098519}"/>
              </a:ext>
            </a:extLst>
          </p:cNvPr>
          <p:cNvSpPr/>
          <p:nvPr/>
        </p:nvSpPr>
        <p:spPr>
          <a:xfrm>
            <a:off x="431647" y="1104900"/>
            <a:ext cx="6007253" cy="510540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3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C0A96C9-DE83-422B-BC63-F493CB5EE78E}"/>
              </a:ext>
            </a:extLst>
          </p:cNvPr>
          <p:cNvSpPr/>
          <p:nvPr/>
        </p:nvSpPr>
        <p:spPr>
          <a:xfrm>
            <a:off x="684445" y="2062134"/>
            <a:ext cx="5210756" cy="832358"/>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Federal environmental review and final determination (i.e., CE, FONSI, or ROD)</a:t>
            </a:r>
          </a:p>
        </p:txBody>
      </p:sp>
      <p:sp>
        <p:nvSpPr>
          <p:cNvPr id="6" name="Rectangle: Rounded Corners 5">
            <a:extLst>
              <a:ext uri="{FF2B5EF4-FFF2-40B4-BE49-F238E27FC236}">
                <a16:creationId xmlns:a16="http://schemas.microsoft.com/office/drawing/2014/main" id="{F060AF32-6165-4636-967D-CF6CABCEA95F}"/>
              </a:ext>
            </a:extLst>
          </p:cNvPr>
          <p:cNvSpPr/>
          <p:nvPr/>
        </p:nvSpPr>
        <p:spPr>
          <a:xfrm>
            <a:off x="686902" y="3652463"/>
            <a:ext cx="5210723" cy="834961"/>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Just relocation assistance and compensation to persons displaced by Federally assisted projects</a:t>
            </a:r>
          </a:p>
        </p:txBody>
      </p:sp>
      <p:sp>
        <p:nvSpPr>
          <p:cNvPr id="10" name="Rectangle: Rounded Corners 9">
            <a:extLst>
              <a:ext uri="{FF2B5EF4-FFF2-40B4-BE49-F238E27FC236}">
                <a16:creationId xmlns:a16="http://schemas.microsoft.com/office/drawing/2014/main" id="{3565A8D9-D2C5-453C-A09C-599966E6BBAB}"/>
              </a:ext>
            </a:extLst>
          </p:cNvPr>
          <p:cNvSpPr/>
          <p:nvPr/>
        </p:nvSpPr>
        <p:spPr>
          <a:xfrm>
            <a:off x="702558" y="5251367"/>
            <a:ext cx="5210723" cy="834961"/>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All TIFIA projects consistent with RTP and/or STP, and included in TIP and/or STIP</a:t>
            </a:r>
          </a:p>
          <a:p>
            <a:pPr marL="285664" indent="-285664" defTabSz="457063">
              <a:buFont typeface="Arial" panose="020B0604020202020204" pitchFamily="34" charset="0"/>
              <a:buChar char="•"/>
              <a:defRPr/>
            </a:pPr>
            <a:r>
              <a:rPr lang="en-US" sz="1600">
                <a:solidFill>
                  <a:srgbClr val="000000"/>
                </a:solidFill>
                <a:latin typeface="Calibri"/>
              </a:rPr>
              <a:t>RRIF rail projects consistent with state rail plans</a:t>
            </a:r>
            <a:endParaRPr lang="en-US" sz="1799">
              <a:solidFill>
                <a:prstClr val="white"/>
              </a:solidFill>
              <a:latin typeface="Calibri"/>
            </a:endParaRPr>
          </a:p>
        </p:txBody>
      </p:sp>
      <p:sp>
        <p:nvSpPr>
          <p:cNvPr id="11" name="Rectangle: Rounded Corners 10">
            <a:extLst>
              <a:ext uri="{FF2B5EF4-FFF2-40B4-BE49-F238E27FC236}">
                <a16:creationId xmlns:a16="http://schemas.microsoft.com/office/drawing/2014/main" id="{F3F7A23F-A234-4FEB-8235-DC19B57960AA}"/>
              </a:ext>
            </a:extLst>
          </p:cNvPr>
          <p:cNvSpPr/>
          <p:nvPr/>
        </p:nvSpPr>
        <p:spPr>
          <a:xfrm>
            <a:off x="702558" y="4564100"/>
            <a:ext cx="4634863" cy="639913"/>
          </a:xfrm>
          <a:prstGeom prst="roundRect">
            <a:avLst/>
          </a:prstGeom>
          <a:solidFill>
            <a:srgbClr val="766A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Planning &amp; Programming</a:t>
            </a:r>
          </a:p>
        </p:txBody>
      </p:sp>
      <p:sp>
        <p:nvSpPr>
          <p:cNvPr id="18" name="Title 17">
            <a:extLst>
              <a:ext uri="{FF2B5EF4-FFF2-40B4-BE49-F238E27FC236}">
                <a16:creationId xmlns:a16="http://schemas.microsoft.com/office/drawing/2014/main" id="{5986FF20-2EF5-4B57-B78A-81CDC1BCA012}"/>
              </a:ext>
            </a:extLst>
          </p:cNvPr>
          <p:cNvSpPr>
            <a:spLocks noGrp="1"/>
          </p:cNvSpPr>
          <p:nvPr>
            <p:ph type="title"/>
          </p:nvPr>
        </p:nvSpPr>
        <p:spPr/>
        <p:txBody>
          <a:bodyPr>
            <a:normAutofit fontScale="90000"/>
          </a:bodyPr>
          <a:lstStyle/>
          <a:p>
            <a:r>
              <a:rPr lang="en-US" sz="3999" dirty="0">
                <a:latin typeface="+mj-lt"/>
              </a:rPr>
              <a:t>Major Federal Requirements</a:t>
            </a:r>
          </a:p>
        </p:txBody>
      </p:sp>
      <p:sp>
        <p:nvSpPr>
          <p:cNvPr id="22" name="Rectangle: Rounded Corners 17">
            <a:extLst>
              <a:ext uri="{FF2B5EF4-FFF2-40B4-BE49-F238E27FC236}">
                <a16:creationId xmlns:a16="http://schemas.microsoft.com/office/drawing/2014/main" id="{70B5F349-2807-B045-ACD1-6DF402F53A26}"/>
              </a:ext>
            </a:extLst>
          </p:cNvPr>
          <p:cNvSpPr/>
          <p:nvPr/>
        </p:nvSpPr>
        <p:spPr>
          <a:xfrm>
            <a:off x="690011" y="2993161"/>
            <a:ext cx="4650518" cy="639913"/>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panose="02000503000000020004" pitchFamily="2" charset="0"/>
                <a:ea typeface="Helvetica Neue" panose="02000503000000020004" pitchFamily="2" charset="0"/>
                <a:cs typeface="Helvetica Neue" panose="02000503000000020004" pitchFamily="2" charset="0"/>
              </a:rPr>
              <a:t>Uniform Relocation Assistance and Real Property Acquisition Act (URA)</a:t>
            </a:r>
          </a:p>
        </p:txBody>
      </p:sp>
      <p:sp>
        <p:nvSpPr>
          <p:cNvPr id="23" name="Rectangle: Rounded Corners 17">
            <a:extLst>
              <a:ext uri="{FF2B5EF4-FFF2-40B4-BE49-F238E27FC236}">
                <a16:creationId xmlns:a16="http://schemas.microsoft.com/office/drawing/2014/main" id="{DCAF5E9A-9F71-D347-89A9-D7F49E507432}"/>
              </a:ext>
            </a:extLst>
          </p:cNvPr>
          <p:cNvSpPr/>
          <p:nvPr/>
        </p:nvSpPr>
        <p:spPr>
          <a:xfrm>
            <a:off x="686904" y="1459440"/>
            <a:ext cx="4650518" cy="639913"/>
          </a:xfrm>
          <a:prstGeom prst="roundRect">
            <a:avLst/>
          </a:prstGeom>
          <a:solidFill>
            <a:srgbClr val="C80A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Regular" panose="02000503000000020004" pitchFamily="2" charset="0"/>
              </a:rPr>
              <a:t>National Environmental Policy Act (NEPA)</a:t>
            </a:r>
          </a:p>
        </p:txBody>
      </p:sp>
      <p:sp>
        <p:nvSpPr>
          <p:cNvPr id="20" name="Rectangle: Rounded Corners 19">
            <a:extLst>
              <a:ext uri="{FF2B5EF4-FFF2-40B4-BE49-F238E27FC236}">
                <a16:creationId xmlns:a16="http://schemas.microsoft.com/office/drawing/2014/main" id="{D156E19D-5CD9-42DB-95A2-35D44F227751}"/>
              </a:ext>
            </a:extLst>
          </p:cNvPr>
          <p:cNvSpPr/>
          <p:nvPr/>
        </p:nvSpPr>
        <p:spPr>
          <a:xfrm>
            <a:off x="6512470" y="2062751"/>
            <a:ext cx="5210723" cy="834961"/>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Domestic sourcing of steel, iron, manufactured goods, and construction materials</a:t>
            </a:r>
          </a:p>
        </p:txBody>
      </p:sp>
      <p:sp>
        <p:nvSpPr>
          <p:cNvPr id="24" name="Rectangle: Rounded Corners 17">
            <a:extLst>
              <a:ext uri="{FF2B5EF4-FFF2-40B4-BE49-F238E27FC236}">
                <a16:creationId xmlns:a16="http://schemas.microsoft.com/office/drawing/2014/main" id="{94B76C79-B410-4A9E-A4EB-572A69312D2F}"/>
              </a:ext>
            </a:extLst>
          </p:cNvPr>
          <p:cNvSpPr/>
          <p:nvPr/>
        </p:nvSpPr>
        <p:spPr>
          <a:xfrm>
            <a:off x="6514930" y="1459440"/>
            <a:ext cx="4650518" cy="639913"/>
          </a:xfrm>
          <a:prstGeom prst="roundRect">
            <a:avLst/>
          </a:prstGeom>
          <a:solidFill>
            <a:srgbClr val="C80A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Regular" panose="02000503000000020004" pitchFamily="2" charset="0"/>
              </a:rPr>
              <a:t>Buy America</a:t>
            </a:r>
          </a:p>
        </p:txBody>
      </p:sp>
      <p:sp>
        <p:nvSpPr>
          <p:cNvPr id="25" name="Rectangle: Rounded Corners 24">
            <a:extLst>
              <a:ext uri="{FF2B5EF4-FFF2-40B4-BE49-F238E27FC236}">
                <a16:creationId xmlns:a16="http://schemas.microsoft.com/office/drawing/2014/main" id="{FCC88352-F4C1-4098-944A-634E493D46F1}"/>
              </a:ext>
            </a:extLst>
          </p:cNvPr>
          <p:cNvSpPr/>
          <p:nvPr/>
        </p:nvSpPr>
        <p:spPr>
          <a:xfrm>
            <a:off x="6512470" y="3652463"/>
            <a:ext cx="5210723" cy="834961"/>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Prevailing wages and labor standards for contractors and subs performing on federally assisted contracts</a:t>
            </a:r>
          </a:p>
        </p:txBody>
      </p:sp>
      <p:sp>
        <p:nvSpPr>
          <p:cNvPr id="27" name="Rectangle: Rounded Corners 17">
            <a:extLst>
              <a:ext uri="{FF2B5EF4-FFF2-40B4-BE49-F238E27FC236}">
                <a16:creationId xmlns:a16="http://schemas.microsoft.com/office/drawing/2014/main" id="{B5868CEF-3D38-4FC4-9FFA-F5D75DC0FF36}"/>
              </a:ext>
            </a:extLst>
          </p:cNvPr>
          <p:cNvSpPr/>
          <p:nvPr/>
        </p:nvSpPr>
        <p:spPr>
          <a:xfrm>
            <a:off x="6515578" y="2980916"/>
            <a:ext cx="4650518" cy="639913"/>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Regular" panose="02000503000000020004" pitchFamily="2" charset="0"/>
              </a:rPr>
              <a:t>Davis-Bacon</a:t>
            </a:r>
          </a:p>
        </p:txBody>
      </p:sp>
      <p:sp>
        <p:nvSpPr>
          <p:cNvPr id="21" name="Rectangle: Rounded Corners 20">
            <a:extLst>
              <a:ext uri="{FF2B5EF4-FFF2-40B4-BE49-F238E27FC236}">
                <a16:creationId xmlns:a16="http://schemas.microsoft.com/office/drawing/2014/main" id="{E6FE4131-38BD-4283-B255-B4F930903570}"/>
              </a:ext>
            </a:extLst>
          </p:cNvPr>
          <p:cNvSpPr/>
          <p:nvPr/>
        </p:nvSpPr>
        <p:spPr>
          <a:xfrm>
            <a:off x="6530584" y="5258699"/>
            <a:ext cx="5210723" cy="834961"/>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74249" rIns="274249" rtlCol="0" anchor="ctr"/>
          <a:lstStyle/>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Project oversight regime of modal grant programs</a:t>
            </a:r>
          </a:p>
          <a:p>
            <a:pPr marL="285664" indent="-285664" defTabSz="457063">
              <a:buFont typeface="Arial" panose="020B0604020202020204" pitchFamily="34" charset="0"/>
              <a:buChar char="•"/>
              <a:defRPr/>
            </a:pPr>
            <a:r>
              <a:rPr lang="en-US" sz="1600">
                <a:solidFill>
                  <a:srgbClr val="000000"/>
                </a:solidFill>
                <a:latin typeface="Calibri"/>
                <a:cs typeface="Helvetica Neue Regular" panose="02000503000000020004" pitchFamily="2" charset="0"/>
              </a:rPr>
              <a:t>e.g., a transit project receiving a RRIF loans must comply with all FTA (Ch. 53) grant requirements</a:t>
            </a:r>
          </a:p>
        </p:txBody>
      </p:sp>
      <p:sp>
        <p:nvSpPr>
          <p:cNvPr id="26" name="Rectangle: Rounded Corners 25">
            <a:extLst>
              <a:ext uri="{FF2B5EF4-FFF2-40B4-BE49-F238E27FC236}">
                <a16:creationId xmlns:a16="http://schemas.microsoft.com/office/drawing/2014/main" id="{CE43A317-E96A-467A-9E1A-277E0616893C}"/>
              </a:ext>
            </a:extLst>
          </p:cNvPr>
          <p:cNvSpPr/>
          <p:nvPr/>
        </p:nvSpPr>
        <p:spPr>
          <a:xfrm>
            <a:off x="6530584" y="4571433"/>
            <a:ext cx="4634863" cy="639913"/>
          </a:xfrm>
          <a:prstGeom prst="roundRect">
            <a:avLst/>
          </a:prstGeom>
          <a:solidFill>
            <a:srgbClr val="766A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63">
              <a:defRPr/>
            </a:pPr>
            <a:r>
              <a:rPr lang="en-US" sz="1799">
                <a:solidFill>
                  <a:prstClr val="white"/>
                </a:solidFill>
                <a:latin typeface="Helvetica Neue" panose="02000503000000020004" pitchFamily="2" charset="0"/>
                <a:ea typeface="Helvetica Neue" panose="02000503000000020004" pitchFamily="2" charset="0"/>
                <a:cs typeface="Helvetica Neue" panose="02000503000000020004" pitchFamily="2" charset="0"/>
              </a:rPr>
              <a:t>Other Modal Requirements</a:t>
            </a:r>
          </a:p>
        </p:txBody>
      </p:sp>
    </p:spTree>
    <p:extLst>
      <p:ext uri="{BB962C8B-B14F-4D97-AF65-F5344CB8AC3E}">
        <p14:creationId xmlns:p14="http://schemas.microsoft.com/office/powerpoint/2010/main" val="192601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nvPr>
        </p:nvGraphicFramePr>
        <p:xfrm>
          <a:off x="609441" y="1327697"/>
          <a:ext cx="10969940" cy="4937568"/>
        </p:xfrm>
        <a:graphic>
          <a:graphicData uri="http://schemas.openxmlformats.org/drawingml/2006/table">
            <a:tbl>
              <a:tblPr bandRow="1">
                <a:tableStyleId>{2D5ABB26-0587-4C30-8999-92F81FD0307C}</a:tableStyleId>
              </a:tblPr>
              <a:tblGrid>
                <a:gridCol w="379192">
                  <a:extLst>
                    <a:ext uri="{9D8B030D-6E8A-4147-A177-3AD203B41FA5}">
                      <a16:colId xmlns:a16="http://schemas.microsoft.com/office/drawing/2014/main" val="2759659562"/>
                    </a:ext>
                  </a:extLst>
                </a:gridCol>
                <a:gridCol w="1411039">
                  <a:extLst>
                    <a:ext uri="{9D8B030D-6E8A-4147-A177-3AD203B41FA5}">
                      <a16:colId xmlns:a16="http://schemas.microsoft.com/office/drawing/2014/main" val="62669042"/>
                    </a:ext>
                  </a:extLst>
                </a:gridCol>
                <a:gridCol w="3059903">
                  <a:extLst>
                    <a:ext uri="{9D8B030D-6E8A-4147-A177-3AD203B41FA5}">
                      <a16:colId xmlns:a16="http://schemas.microsoft.com/office/drawing/2014/main" val="2103952726"/>
                    </a:ext>
                  </a:extLst>
                </a:gridCol>
                <a:gridCol w="3059903">
                  <a:extLst>
                    <a:ext uri="{9D8B030D-6E8A-4147-A177-3AD203B41FA5}">
                      <a16:colId xmlns:a16="http://schemas.microsoft.com/office/drawing/2014/main" val="2850760752"/>
                    </a:ext>
                  </a:extLst>
                </a:gridCol>
                <a:gridCol w="3059903">
                  <a:extLst>
                    <a:ext uri="{9D8B030D-6E8A-4147-A177-3AD203B41FA5}">
                      <a16:colId xmlns:a16="http://schemas.microsoft.com/office/drawing/2014/main" val="1168194767"/>
                    </a:ext>
                  </a:extLst>
                </a:gridCol>
              </a:tblGrid>
              <a:tr h="457081">
                <a:tc gridSpan="2">
                  <a:txBody>
                    <a:bodyPr/>
                    <a:lstStyle/>
                    <a:p>
                      <a:endParaRPr lang="en-US" sz="1200"/>
                    </a:p>
                  </a:txBody>
                  <a:tcPr marL="91416" marR="91416" marT="45708" marB="45708">
                    <a:lnB w="28575"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2400" b="1"/>
                        <a:t>TIFIA</a:t>
                      </a:r>
                    </a:p>
                  </a:txBody>
                  <a:tcPr marL="91416" marR="91416" marT="45708" marB="45708">
                    <a:lnB w="28575" cap="flat" cmpd="sng" algn="ctr">
                      <a:solidFill>
                        <a:schemeClr val="tx1"/>
                      </a:solidFill>
                      <a:prstDash val="solid"/>
                      <a:round/>
                      <a:headEnd type="none" w="med" len="med"/>
                      <a:tailEnd type="none" w="med" len="med"/>
                    </a:lnB>
                  </a:tcPr>
                </a:tc>
                <a:tc>
                  <a:txBody>
                    <a:bodyPr/>
                    <a:lstStyle/>
                    <a:p>
                      <a:r>
                        <a:rPr lang="en-US" sz="2400" b="1"/>
                        <a:t>RRIF</a:t>
                      </a:r>
                    </a:p>
                  </a:txBody>
                  <a:tcPr marL="91416" marR="91416" marT="45708" marB="45708">
                    <a:lnB w="28575" cap="flat" cmpd="sng" algn="ctr">
                      <a:solidFill>
                        <a:schemeClr val="tx1"/>
                      </a:solidFill>
                      <a:prstDash val="solid"/>
                      <a:round/>
                      <a:headEnd type="none" w="med" len="med"/>
                      <a:tailEnd type="none" w="med" len="med"/>
                    </a:lnB>
                  </a:tcPr>
                </a:tc>
                <a:tc>
                  <a:txBody>
                    <a:bodyPr/>
                    <a:lstStyle/>
                    <a:p>
                      <a:r>
                        <a:rPr lang="en-US" sz="2400" b="1"/>
                        <a:t>PAB</a:t>
                      </a:r>
                    </a:p>
                  </a:txBody>
                  <a:tcPr marL="91416" marR="91416" marT="45708" marB="45708">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202954"/>
                  </a:ext>
                </a:extLst>
              </a:tr>
              <a:tr h="518025">
                <a:tc rowSpan="4">
                  <a:txBody>
                    <a:bodyPr/>
                    <a:lstStyle/>
                    <a:p>
                      <a:pPr algn="ctr"/>
                      <a:r>
                        <a:rPr lang="en-US" sz="1400" b="1">
                          <a:solidFill>
                            <a:schemeClr val="bg1"/>
                          </a:solidFill>
                        </a:rPr>
                        <a:t>General Features</a:t>
                      </a:r>
                    </a:p>
                  </a:txBody>
                  <a:tcPr marL="91416" marR="91416" marT="45708" marB="45708" vert="vert27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r>
                        <a:rPr lang="en-US" sz="1400" b="1">
                          <a:solidFill>
                            <a:schemeClr val="bg1"/>
                          </a:solidFill>
                        </a:rPr>
                        <a:t>Program Type</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kern="1200" baseline="0"/>
                        <a:t>Federal credit assistance</a:t>
                      </a:r>
                      <a:endParaRPr lang="en-US" sz="1400" b="0" i="0" u="none" strike="noStrike" kern="1200" baseline="0">
                        <a:solidFill>
                          <a:schemeClr val="tx1"/>
                        </a:solidFill>
                        <a:latin typeface="+mn-lt"/>
                        <a:ea typeface="+mn-ea"/>
                        <a:cs typeface="+mn-cs"/>
                      </a:endParaRPr>
                    </a:p>
                  </a:txBody>
                  <a:tcPr marL="91416" marR="91416" marT="45708" marB="45708">
                    <a:lnL w="28575" cap="flat" cmpd="sng" algn="ctr">
                      <a:solidFill>
                        <a:schemeClr val="bg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dirty="0"/>
                        <a:t>Federal credit assistance</a:t>
                      </a:r>
                      <a:endParaRPr lang="en-US" sz="1400" b="0" i="0" u="none" strike="noStrike" kern="1200" baseline="0" dirty="0">
                        <a:solidFill>
                          <a:schemeClr val="tx1"/>
                        </a:solidFill>
                        <a:latin typeface="+mn-lt"/>
                        <a:ea typeface="+mn-ea"/>
                        <a:cs typeface="+mn-cs"/>
                      </a:endParaRPr>
                    </a:p>
                  </a:txBody>
                  <a:tcPr marL="91416" marR="91416" marT="45708" marB="45708">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Conduit-issued debt financing (</a:t>
                      </a:r>
                      <a:r>
                        <a:rPr lang="en-US" sz="1400" i="1" u="sng" strike="noStrike" kern="1200" baseline="0"/>
                        <a:t>not </a:t>
                      </a:r>
                      <a:r>
                        <a:rPr lang="en-US" sz="1400" u="none" strike="noStrike" kern="1200" baseline="0"/>
                        <a:t>federal credit assistance)</a:t>
                      </a:r>
                      <a:endParaRPr lang="en-US" sz="1400" b="0" i="0" u="none" strike="noStrike" kern="1200" baseline="0">
                        <a:solidFill>
                          <a:schemeClr val="tx1"/>
                        </a:solidFill>
                        <a:latin typeface="+mn-lt"/>
                        <a:ea typeface="+mn-ea"/>
                        <a:cs typeface="+mn-cs"/>
                      </a:endParaRPr>
                    </a:p>
                  </a:txBody>
                  <a:tcPr marL="91416" marR="91416" marT="45708" marB="45708">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40108587"/>
                  </a:ext>
                </a:extLst>
              </a:tr>
              <a:tr h="518025">
                <a:tc vMerge="1">
                  <a:txBody>
                    <a:bodyPr/>
                    <a:lstStyle/>
                    <a:p>
                      <a:endParaRPr lang="en-US"/>
                    </a:p>
                  </a:txBody>
                  <a:tcPr>
                    <a:lnT w="28575" cap="flat" cmpd="sng" algn="ctr">
                      <a:solidFill>
                        <a:schemeClr val="bg1"/>
                      </a:solidFill>
                      <a:prstDash val="solid"/>
                      <a:round/>
                      <a:headEnd type="none" w="med" len="med"/>
                      <a:tailEnd type="none" w="med" len="med"/>
                    </a:lnT>
                  </a:tcPr>
                </a:tc>
                <a:tc>
                  <a:txBody>
                    <a:bodyPr/>
                    <a:lstStyle/>
                    <a:p>
                      <a:r>
                        <a:rPr lang="en-US" sz="1400" b="1">
                          <a:solidFill>
                            <a:schemeClr val="bg1"/>
                          </a:solidFill>
                        </a:rPr>
                        <a:t>Credit Products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171450" indent="-171450">
                        <a:buFont typeface="Arial" panose="020B0604020202020204" pitchFamily="34" charset="0"/>
                        <a:buChar char="•"/>
                      </a:pPr>
                      <a:r>
                        <a:rPr lang="en-US" sz="1400" u="none" strike="noStrike" kern="1200" baseline="0"/>
                        <a:t>Direct loans; loan guarantees; lines of credit</a:t>
                      </a:r>
                      <a:endParaRPr lang="en-US" sz="1400" b="0" i="0" u="none" strike="noStrike" kern="1200" baseline="0">
                        <a:solidFill>
                          <a:schemeClr val="tx1"/>
                        </a:solidFill>
                        <a:latin typeface="+mn-lt"/>
                        <a:ea typeface="+mn-ea"/>
                        <a:cs typeface="+mn-cs"/>
                      </a:endParaRPr>
                    </a:p>
                  </a:txBody>
                  <a:tcPr marL="91416" marR="91416" marT="45708" marB="45708">
                    <a:lnL w="28575" cap="flat" cmpd="sng" algn="ctr">
                      <a:solidFill>
                        <a:schemeClr val="bg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Direct loans; loan guarantees</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Allocation of tax-exempt municipal bonding authority</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43440966"/>
                  </a:ext>
                </a:extLst>
              </a:tr>
              <a:tr h="518025">
                <a:tc vMerge="1">
                  <a:txBody>
                    <a:bodyPr/>
                    <a:lstStyle/>
                    <a:p>
                      <a:endParaRPr lang="en-US"/>
                    </a:p>
                  </a:txBody>
                  <a:tcPr/>
                </a:tc>
                <a:tc>
                  <a:txBody>
                    <a:bodyPr/>
                    <a:lstStyle/>
                    <a:p>
                      <a:r>
                        <a:rPr lang="en-US" sz="1400" b="1">
                          <a:solidFill>
                            <a:schemeClr val="bg1"/>
                          </a:solidFill>
                        </a:rPr>
                        <a:t>Eligible Projects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171450" indent="-171450">
                        <a:buFont typeface="Arial" panose="020B0604020202020204" pitchFamily="34" charset="0"/>
                        <a:buChar char="•"/>
                      </a:pPr>
                      <a:r>
                        <a:rPr lang="en-US" sz="1400" u="none" strike="noStrike" kern="1200" baseline="0"/>
                        <a:t>Surface transportation and public infrastructure projects</a:t>
                      </a:r>
                      <a:endParaRPr lang="en-US" sz="1400" b="0" i="0" u="none" strike="noStrike" kern="1200" baseline="0">
                        <a:solidFill>
                          <a:schemeClr val="tx1"/>
                        </a:solidFill>
                        <a:latin typeface="+mn-lt"/>
                        <a:ea typeface="+mn-ea"/>
                        <a:cs typeface="+mn-cs"/>
                      </a:endParaRPr>
                    </a:p>
                  </a:txBody>
                  <a:tcPr marL="91416" marR="91416" marT="45708" marB="45708">
                    <a:lnL w="28575" cap="flat" cmpd="sng" algn="ctr">
                      <a:solidFill>
                        <a:schemeClr val="bg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Railroad, seaport (with rail service), and economic development projects</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Highway or freight transfer projects that meet the IRS’ private use test</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0132782"/>
                  </a:ext>
                </a:extLst>
              </a:tr>
              <a:tr h="304721">
                <a:tc vMerge="1">
                  <a:txBody>
                    <a:bodyPr/>
                    <a:lstStyle/>
                    <a:p>
                      <a:endParaRPr lang="en-US"/>
                    </a:p>
                  </a:txBody>
                  <a:tcPr/>
                </a:tc>
                <a:tc>
                  <a:txBody>
                    <a:bodyPr/>
                    <a:lstStyle/>
                    <a:p>
                      <a:r>
                        <a:rPr lang="en-US" sz="1400" b="1">
                          <a:solidFill>
                            <a:schemeClr val="bg1"/>
                          </a:solidFill>
                        </a:rPr>
                        <a:t>Interest Rate</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171450" indent="-171450">
                        <a:buFont typeface="Arial" panose="020B0604020202020204" pitchFamily="34" charset="0"/>
                        <a:buChar char="•"/>
                      </a:pPr>
                      <a:r>
                        <a:rPr lang="en-US" sz="1400" u="none" strike="noStrike" kern="1200" baseline="0"/>
                        <a:t>U.S. Treasury rates</a:t>
                      </a:r>
                      <a:endParaRPr lang="en-US" sz="1400" b="0" i="0" u="none" strike="noStrike" kern="1200" baseline="0">
                        <a:solidFill>
                          <a:schemeClr val="tx1"/>
                        </a:solidFill>
                        <a:latin typeface="+mn-lt"/>
                        <a:ea typeface="+mn-ea"/>
                        <a:cs typeface="+mn-cs"/>
                      </a:endParaRPr>
                    </a:p>
                  </a:txBody>
                  <a:tcPr marL="91416" marR="91416" marT="45708" marB="45708">
                    <a:lnL w="28575" cap="flat" cmpd="sng" algn="ctr">
                      <a:solidFill>
                        <a:schemeClr val="bg1"/>
                      </a:solidFill>
                      <a:prstDash val="solid"/>
                      <a:round/>
                      <a:headEnd type="none" w="med" len="med"/>
                      <a:tailEnd type="none" w="med" len="med"/>
                    </a:lnL>
                    <a:lnT w="12700" cap="flat" cmpd="sng" algn="ctr">
                      <a:solidFill>
                        <a:schemeClr val="tx1"/>
                      </a:solidFill>
                      <a:prstDash val="dash"/>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U.S. Treasury rates</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Market rates</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5156209"/>
                  </a:ext>
                </a:extLst>
              </a:tr>
              <a:tr h="1371243">
                <a:tc rowSpan="3">
                  <a:txBody>
                    <a:bodyPr/>
                    <a:lstStyle/>
                    <a:p>
                      <a:pPr algn="ctr"/>
                      <a:r>
                        <a:rPr lang="en-US" sz="1400" b="1">
                          <a:solidFill>
                            <a:schemeClr val="bg1"/>
                          </a:solidFill>
                        </a:rPr>
                        <a:t>Program Requirements</a:t>
                      </a:r>
                    </a:p>
                  </a:txBody>
                  <a:tcPr marL="91416" marR="91416" marT="45708" marB="45708" vert="vert27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400" b="1" dirty="0">
                          <a:solidFill>
                            <a:schemeClr val="bg1"/>
                          </a:solidFill>
                        </a:rPr>
                        <a:t>Cost Parameters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marL="171450" indent="-171450">
                        <a:buFont typeface="Arial" panose="020B0604020202020204" pitchFamily="34" charset="0"/>
                        <a:buChar char="•"/>
                      </a:pPr>
                      <a:r>
                        <a:rPr lang="en-US" sz="1400" u="none" strike="noStrike" kern="1200" baseline="0"/>
                        <a:t>Min. project cost: &gt; $50 M; &gt; $15 M for ITS; &gt; $10 M for TOD and local</a:t>
                      </a:r>
                    </a:p>
                    <a:p>
                      <a:pPr marL="171450" indent="-171450">
                        <a:buFont typeface="Arial" panose="020B0604020202020204" pitchFamily="34" charset="0"/>
                        <a:buChar char="•"/>
                      </a:pPr>
                      <a:r>
                        <a:rPr lang="en-US" sz="1400" u="none" strike="noStrike" kern="1200" baseline="0"/>
                        <a:t>Max. project cost: none</a:t>
                      </a:r>
                    </a:p>
                    <a:p>
                      <a:pPr marL="171450" indent="-171450">
                        <a:buFont typeface="Arial" panose="020B0604020202020204" pitchFamily="34" charset="0"/>
                        <a:buChar char="•"/>
                      </a:pPr>
                      <a:r>
                        <a:rPr lang="en-US" sz="1400" u="none" strike="noStrike" kern="1200" baseline="0"/>
                        <a:t>Max. loan to value: 33-49%</a:t>
                      </a:r>
                    </a:p>
                    <a:p>
                      <a:pPr marL="171450" indent="-171450">
                        <a:buFont typeface="Arial" panose="020B0604020202020204" pitchFamily="34" charset="0"/>
                        <a:buChar char="•"/>
                      </a:pPr>
                      <a:r>
                        <a:rPr lang="en-US" sz="1400" u="none" strike="noStrike" kern="1200" baseline="0"/>
                        <a:t>Max federal assistance (grants + loans): 80%</a:t>
                      </a:r>
                    </a:p>
                  </a:txBody>
                  <a:tcPr marL="91416" marR="91416" marT="45708" marB="45708">
                    <a:lnL w="28575" cap="flat" cmpd="sng" algn="ctr">
                      <a:solidFill>
                        <a:schemeClr val="bg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u="none" strike="noStrike" kern="1200" baseline="0"/>
                        <a:t>Min. project cost: none</a:t>
                      </a:r>
                    </a:p>
                    <a:p>
                      <a:pPr marL="171450" indent="-171450">
                        <a:buFont typeface="Arial" panose="020B0604020202020204" pitchFamily="34" charset="0"/>
                        <a:buChar char="•"/>
                      </a:pPr>
                      <a:r>
                        <a:rPr lang="en-US" sz="1400" u="none" strike="noStrike" kern="1200" baseline="0"/>
                        <a:t>Max. project cost: none</a:t>
                      </a:r>
                    </a:p>
                    <a:p>
                      <a:pPr marL="171450" indent="-171450">
                        <a:buFont typeface="Arial" panose="020B0604020202020204" pitchFamily="34" charset="0"/>
                        <a:buChar char="•"/>
                      </a:pPr>
                      <a:r>
                        <a:rPr lang="en-US" sz="1400" u="none" strike="noStrike" kern="1200" baseline="0"/>
                        <a:t>Max. loan to value: 75-100%</a:t>
                      </a:r>
                      <a:endParaRPr lang="en-US" sz="1400" b="0" i="0" u="none" strike="noStrike" kern="1200" baseline="0">
                        <a:solidFill>
                          <a:schemeClr val="tx1"/>
                        </a:solidFill>
                        <a:latin typeface="+mn-lt"/>
                        <a:ea typeface="+mn-ea"/>
                        <a:cs typeface="+mn-cs"/>
                      </a:endParaRPr>
                    </a:p>
                  </a:txBody>
                  <a:tcPr marL="91416" marR="91416" marT="45708" marB="45708">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marR="0" lvl="0" indent="-17145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kern="1200" baseline="0"/>
                        <a:t>Min. project cost: none</a:t>
                      </a:r>
                    </a:p>
                    <a:p>
                      <a:pPr marL="171450" marR="0" lvl="0" indent="-17145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kern="1200" baseline="0"/>
                        <a:t>Max. project cost: none</a:t>
                      </a:r>
                    </a:p>
                    <a:p>
                      <a:pPr marL="171450" marR="0" lvl="0" indent="-17145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kern="1200" baseline="0"/>
                        <a:t>Max. loan to value: n/a</a:t>
                      </a:r>
                      <a:endParaRPr lang="en-US" sz="1400" b="0" i="0" u="none" strike="noStrike" kern="1200" baseline="0">
                        <a:solidFill>
                          <a:schemeClr val="tx1"/>
                        </a:solidFill>
                        <a:latin typeface="+mn-lt"/>
                        <a:ea typeface="+mn-ea"/>
                        <a:cs typeface="+mn-cs"/>
                      </a:endParaRPr>
                    </a:p>
                  </a:txBody>
                  <a:tcPr marL="91416" marR="91416" marT="45708" marB="45708">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18684506"/>
                  </a:ext>
                </a:extLst>
              </a:tr>
              <a:tr h="518025">
                <a:tc vMerge="1">
                  <a:txBody>
                    <a:bodyPr/>
                    <a:lstStyle/>
                    <a:p>
                      <a:pPr algn="ctr"/>
                      <a:endParaRPr lang="en-US" sz="1400" b="1">
                        <a:solidFill>
                          <a:schemeClr val="bg1"/>
                        </a:solidFill>
                      </a:endParaRPr>
                    </a:p>
                  </a:txBody>
                  <a:tcPr vert="vert27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400" b="1" dirty="0">
                          <a:solidFill>
                            <a:schemeClr val="bg1"/>
                          </a:solidFill>
                        </a:rPr>
                        <a:t>Credit Rating</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marL="171450" marR="0" lvl="0" indent="-17145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strike="noStrike" kern="1200" baseline="0"/>
                        <a:t>Senior debt and TIFIA must be rated investment grade (BBB- or higher)</a:t>
                      </a:r>
                    </a:p>
                  </a:txBody>
                  <a:tcPr marL="91416" marR="91416" marT="45708" marB="45708">
                    <a:lnL w="28575" cap="flat" cmpd="sng" algn="ctr">
                      <a:solidFill>
                        <a:schemeClr val="bg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b="0" i="0" u="none" strike="noStrike" kern="1200" baseline="0">
                          <a:solidFill>
                            <a:schemeClr val="tx1"/>
                          </a:solidFill>
                          <a:latin typeface="+mn-lt"/>
                          <a:ea typeface="+mn-ea"/>
                          <a:cs typeface="+mn-cs"/>
                        </a:rPr>
                        <a:t>No credit rating requirement</a:t>
                      </a: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lang="en-US" sz="1400" b="0" i="0" u="none" strike="noStrike" kern="1200" baseline="0">
                          <a:solidFill>
                            <a:schemeClr val="tx1"/>
                          </a:solidFill>
                          <a:latin typeface="+mn-lt"/>
                          <a:ea typeface="+mn-ea"/>
                          <a:cs typeface="+mn-cs"/>
                        </a:rPr>
                        <a:t>n/a</a:t>
                      </a:r>
                    </a:p>
                  </a:txBody>
                  <a:tcPr marL="91416" marR="91416" marT="45708" marB="45708">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08295410"/>
                  </a:ext>
                </a:extLst>
              </a:tr>
              <a:tr h="731330">
                <a:tc vMerge="1">
                  <a:txBody>
                    <a:bodyPr/>
                    <a:lstStyle/>
                    <a:p>
                      <a:pPr algn="ctr"/>
                      <a:endParaRPr lang="en-US" sz="1400" b="1">
                        <a:solidFill>
                          <a:schemeClr val="bg1"/>
                        </a:solidFill>
                      </a:endParaRPr>
                    </a:p>
                  </a:txBody>
                  <a:tcPr vert="vert27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400" b="1" dirty="0">
                          <a:solidFill>
                            <a:schemeClr val="bg1"/>
                          </a:solidFill>
                        </a:rPr>
                        <a:t>Credit Subsidy</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marL="171450" indent="-171450" algn="l">
                        <a:buFont typeface="Arial" panose="020B0604020202020204" pitchFamily="34" charset="0"/>
                        <a:buChar char="•"/>
                      </a:pPr>
                      <a:r>
                        <a:rPr lang="en-US" sz="1400" u="none" strike="noStrike" kern="1200" baseline="0"/>
                        <a:t>Appropriated by Congress</a:t>
                      </a:r>
                      <a:endParaRPr lang="en-US" sz="1400" b="0" i="0" u="none" strike="noStrike" kern="1200" baseline="0">
                        <a:solidFill>
                          <a:schemeClr val="tx1"/>
                        </a:solidFill>
                        <a:latin typeface="+mn-lt"/>
                        <a:ea typeface="+mn-ea"/>
                        <a:cs typeface="+mn-cs"/>
                      </a:endParaRPr>
                    </a:p>
                  </a:txBody>
                  <a:tcPr marL="91416" marR="91416" marT="45708" marB="45708">
                    <a:lnL w="28575" cap="flat" cmpd="sng" algn="ctr">
                      <a:solidFill>
                        <a:schemeClr val="bg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c>
                  <a:txBody>
                    <a:bodyPr/>
                    <a:lstStyle/>
                    <a:p>
                      <a:pPr marL="171450" indent="-171450" algn="l">
                        <a:buFont typeface="Arial" panose="020B0604020202020204" pitchFamily="34" charset="0"/>
                        <a:buChar char="•"/>
                      </a:pPr>
                      <a:r>
                        <a:rPr lang="en-US" sz="1400" u="none" strike="noStrike" kern="1200" baseline="0"/>
                        <a:t>Limited appropriations; credit risk premium paid by borrower, refunded after loan is repaid</a:t>
                      </a:r>
                      <a:endParaRPr lang="en-US" sz="1400" b="0" i="0" u="none" strike="noStrike" kern="1200" baseline="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tcPr>
                </a:tc>
                <a:tc>
                  <a:txBody>
                    <a:bodyPr/>
                    <a:lstStyle/>
                    <a:p>
                      <a:pPr marL="171450" indent="-171450" algn="l">
                        <a:buFont typeface="Arial" panose="020B0604020202020204" pitchFamily="34" charset="0"/>
                        <a:buChar char="•"/>
                      </a:pPr>
                      <a:r>
                        <a:rPr lang="en-US" sz="1400" u="none" strike="noStrike" kern="1200" baseline="0" dirty="0"/>
                        <a:t>n/a</a:t>
                      </a:r>
                      <a:endParaRPr lang="en-US" sz="1400" b="0" i="0" u="none" strike="noStrike" kern="1200" baseline="0" dirty="0">
                        <a:solidFill>
                          <a:schemeClr val="tx1"/>
                        </a:solidFill>
                        <a:latin typeface="+mn-lt"/>
                        <a:ea typeface="+mn-ea"/>
                        <a:cs typeface="+mn-cs"/>
                      </a:endParaRPr>
                    </a:p>
                  </a:txBody>
                  <a:tcPr marL="91416" marR="91416" marT="45708" marB="45708">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496396501"/>
                  </a:ext>
                </a:extLst>
              </a:tr>
            </a:tbl>
          </a:graphicData>
        </a:graphic>
      </p:graphicFrame>
      <p:sp>
        <p:nvSpPr>
          <p:cNvPr id="2" name="Title 1"/>
          <p:cNvSpPr>
            <a:spLocks noGrp="1"/>
          </p:cNvSpPr>
          <p:nvPr>
            <p:ph type="title"/>
          </p:nvPr>
        </p:nvSpPr>
        <p:spPr/>
        <p:txBody>
          <a:bodyPr>
            <a:normAutofit fontScale="90000"/>
          </a:bodyPr>
          <a:lstStyle/>
          <a:p>
            <a:r>
              <a:rPr lang="en-US" sz="3999" dirty="0">
                <a:latin typeface="+mj-lt"/>
              </a:rPr>
              <a:t>Bureau Financing Programs</a:t>
            </a:r>
          </a:p>
        </p:txBody>
      </p:sp>
      <p:sp>
        <p:nvSpPr>
          <p:cNvPr id="3" name="Rectangle: Rounded Corners 2">
            <a:extLst>
              <a:ext uri="{FF2B5EF4-FFF2-40B4-BE49-F238E27FC236}">
                <a16:creationId xmlns:a16="http://schemas.microsoft.com/office/drawing/2014/main" id="{28F959D0-A5C3-5CD9-3150-D3A44D9BC555}"/>
              </a:ext>
            </a:extLst>
          </p:cNvPr>
          <p:cNvSpPr/>
          <p:nvPr/>
        </p:nvSpPr>
        <p:spPr>
          <a:xfrm>
            <a:off x="444500" y="1353097"/>
            <a:ext cx="4940300" cy="4937568"/>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2F0A-806F-42DF-8911-EE06F0AE9001}"/>
              </a:ext>
            </a:extLst>
          </p:cNvPr>
          <p:cNvSpPr>
            <a:spLocks noGrp="1"/>
          </p:cNvSpPr>
          <p:nvPr>
            <p:ph type="title"/>
          </p:nvPr>
        </p:nvSpPr>
        <p:spPr/>
        <p:txBody>
          <a:bodyPr/>
          <a:lstStyle/>
          <a:p>
            <a:r>
              <a:rPr lang="en-US" sz="3599" dirty="0">
                <a:latin typeface="+mj-lt"/>
              </a:rPr>
              <a:t>TIFIA Rural Project Initiative (RPI)</a:t>
            </a:r>
          </a:p>
        </p:txBody>
      </p:sp>
      <p:sp>
        <p:nvSpPr>
          <p:cNvPr id="16" name="Content Placeholder 2">
            <a:extLst>
              <a:ext uri="{FF2B5EF4-FFF2-40B4-BE49-F238E27FC236}">
                <a16:creationId xmlns:a16="http://schemas.microsoft.com/office/drawing/2014/main" id="{0E9BE04F-B9FC-495F-A791-5910FEB20AF2}"/>
              </a:ext>
            </a:extLst>
          </p:cNvPr>
          <p:cNvSpPr txBox="1">
            <a:spLocks/>
          </p:cNvSpPr>
          <p:nvPr/>
        </p:nvSpPr>
        <p:spPr>
          <a:xfrm>
            <a:off x="457079" y="1492400"/>
            <a:ext cx="6407505" cy="4688608"/>
          </a:xfrm>
          <a:prstGeom prst="rect">
            <a:avLst/>
          </a:prstGeom>
        </p:spPr>
        <p:txBody>
          <a:bodyPr vert="horz" lIns="91416" tIns="45708" rIns="91416" bIns="45708" rtlCol="0">
            <a:normAutofit/>
          </a:bodyPr>
          <a:lstStyle>
            <a:lvl1pPr marL="342900" indent="-342900" algn="l" defTabSz="457200" rtl="0" eaLnBrk="1" latinLnBrk="0" hangingPunct="1">
              <a:spcBef>
                <a:spcPct val="20000"/>
              </a:spcBef>
              <a:buClr>
                <a:schemeClr val="tx2"/>
              </a:buClr>
              <a:buFont typeface="Arial"/>
              <a:buChar char="•"/>
              <a:defRPr sz="28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797" indent="-342797" defTabSz="457063">
              <a:spcBef>
                <a:spcPts val="1200"/>
              </a:spcBef>
              <a:buClr>
                <a:srgbClr val="045594"/>
              </a:buClr>
              <a:defRPr/>
            </a:pPr>
            <a:r>
              <a:rPr lang="en-US" sz="2799" b="1" dirty="0">
                <a:solidFill>
                  <a:srgbClr val="045594"/>
                </a:solidFill>
                <a:latin typeface="Calibri"/>
              </a:rPr>
              <a:t>Requirements:</a:t>
            </a:r>
          </a:p>
          <a:p>
            <a:pPr marL="742727" lvl="1" indent="-285664" defTabSz="457063">
              <a:spcBef>
                <a:spcPts val="0"/>
              </a:spcBef>
              <a:defRPr/>
            </a:pPr>
            <a:r>
              <a:rPr lang="en-US" sz="2399" b="1" dirty="0">
                <a:solidFill>
                  <a:srgbClr val="000000">
                    <a:lumMod val="85000"/>
                    <a:lumOff val="15000"/>
                  </a:srgbClr>
                </a:solidFill>
                <a:latin typeface="Calibri"/>
              </a:rPr>
              <a:t>Rural</a:t>
            </a:r>
            <a:r>
              <a:rPr lang="en-US" sz="2399" dirty="0">
                <a:solidFill>
                  <a:srgbClr val="000000">
                    <a:lumMod val="85000"/>
                    <a:lumOff val="15000"/>
                  </a:srgbClr>
                </a:solidFill>
                <a:latin typeface="Calibri"/>
              </a:rPr>
              <a:t> = outside of urbanized area </a:t>
            </a:r>
            <a:br>
              <a:rPr lang="en-US" sz="2399" dirty="0">
                <a:solidFill>
                  <a:srgbClr val="000000">
                    <a:lumMod val="85000"/>
                    <a:lumOff val="15000"/>
                  </a:srgbClr>
                </a:solidFill>
                <a:latin typeface="Calibri"/>
              </a:rPr>
            </a:br>
            <a:r>
              <a:rPr lang="en-US" sz="2399" dirty="0">
                <a:solidFill>
                  <a:srgbClr val="000000">
                    <a:lumMod val="85000"/>
                    <a:lumOff val="15000"/>
                  </a:srgbClr>
                </a:solidFill>
                <a:latin typeface="Calibri"/>
              </a:rPr>
              <a:t>with a population </a:t>
            </a:r>
            <a:r>
              <a:rPr lang="en-US" sz="2399" dirty="0">
                <a:solidFill>
                  <a:srgbClr val="000000">
                    <a:lumMod val="85000"/>
                    <a:lumOff val="15000"/>
                  </a:srgbClr>
                </a:solidFill>
                <a:latin typeface="Calibri"/>
                <a:sym typeface="Symbol" panose="05050102010706020507" pitchFamily="18" charset="2"/>
              </a:rPr>
              <a:t></a:t>
            </a:r>
            <a:r>
              <a:rPr lang="en-US" sz="2399" dirty="0">
                <a:solidFill>
                  <a:srgbClr val="000000">
                    <a:lumMod val="85000"/>
                    <a:lumOff val="15000"/>
                  </a:srgbClr>
                </a:solidFill>
                <a:latin typeface="Calibri"/>
              </a:rPr>
              <a:t> 150,000</a:t>
            </a:r>
          </a:p>
          <a:p>
            <a:pPr marL="742727" lvl="1" indent="-285664" defTabSz="457063">
              <a:defRPr/>
            </a:pPr>
            <a:r>
              <a:rPr lang="en-US" sz="2399" b="1" dirty="0">
                <a:solidFill>
                  <a:srgbClr val="000000">
                    <a:lumMod val="85000"/>
                    <a:lumOff val="15000"/>
                  </a:srgbClr>
                </a:solidFill>
                <a:latin typeface="Calibri"/>
              </a:rPr>
              <a:t>Project Cost</a:t>
            </a:r>
            <a:r>
              <a:rPr lang="en-US" sz="2399" dirty="0">
                <a:solidFill>
                  <a:srgbClr val="000000">
                    <a:lumMod val="85000"/>
                    <a:lumOff val="15000"/>
                  </a:srgbClr>
                </a:solidFill>
                <a:latin typeface="Calibri"/>
              </a:rPr>
              <a:t> = $10 million to $100 million</a:t>
            </a:r>
          </a:p>
          <a:p>
            <a:pPr marL="342797" indent="-342797" defTabSz="457063">
              <a:spcBef>
                <a:spcPts val="1200"/>
              </a:spcBef>
              <a:buClr>
                <a:srgbClr val="045594"/>
              </a:buClr>
              <a:defRPr/>
            </a:pPr>
            <a:r>
              <a:rPr lang="en-US" sz="2799" b="1" dirty="0">
                <a:solidFill>
                  <a:srgbClr val="045594"/>
                </a:solidFill>
                <a:latin typeface="Calibri"/>
              </a:rPr>
              <a:t>Benefits</a:t>
            </a:r>
            <a:r>
              <a:rPr lang="en-US" sz="2799" dirty="0">
                <a:solidFill>
                  <a:srgbClr val="045594"/>
                </a:solidFill>
                <a:latin typeface="Calibri"/>
              </a:rPr>
              <a:t>:</a:t>
            </a:r>
          </a:p>
          <a:p>
            <a:pPr marL="742727" lvl="1" indent="-285664" defTabSz="457063">
              <a:spcBef>
                <a:spcPts val="0"/>
              </a:spcBef>
              <a:defRPr/>
            </a:pPr>
            <a:r>
              <a:rPr lang="en-US" sz="2399" dirty="0">
                <a:solidFill>
                  <a:srgbClr val="000000">
                    <a:lumMod val="85000"/>
                    <a:lumOff val="15000"/>
                  </a:srgbClr>
                </a:solidFill>
                <a:latin typeface="Calibri"/>
              </a:rPr>
              <a:t>Max. loan to value = </a:t>
            </a:r>
            <a:r>
              <a:rPr lang="en-US" sz="2399" b="1" dirty="0">
                <a:solidFill>
                  <a:srgbClr val="000000">
                    <a:lumMod val="85000"/>
                    <a:lumOff val="15000"/>
                  </a:srgbClr>
                </a:solidFill>
                <a:latin typeface="Calibri"/>
              </a:rPr>
              <a:t>49% of costs</a:t>
            </a:r>
          </a:p>
          <a:p>
            <a:pPr marL="742727" lvl="1" indent="-285664" defTabSz="457063">
              <a:defRPr/>
            </a:pPr>
            <a:r>
              <a:rPr lang="en-US" sz="2399" dirty="0">
                <a:solidFill>
                  <a:srgbClr val="000000">
                    <a:lumMod val="85000"/>
                    <a:lumOff val="15000"/>
                  </a:srgbClr>
                </a:solidFill>
                <a:latin typeface="Calibri"/>
              </a:rPr>
              <a:t>Fixed interest rate = </a:t>
            </a:r>
            <a:r>
              <a:rPr lang="en-US" sz="2399" b="1" dirty="0">
                <a:solidFill>
                  <a:srgbClr val="000000">
                    <a:lumMod val="85000"/>
                    <a:lumOff val="15000"/>
                  </a:srgbClr>
                </a:solidFill>
                <a:latin typeface="Calibri"/>
              </a:rPr>
              <a:t>½ Treasury</a:t>
            </a:r>
            <a:r>
              <a:rPr lang="en-US" sz="2399" dirty="0">
                <a:solidFill>
                  <a:srgbClr val="000000">
                    <a:lumMod val="85000"/>
                    <a:lumOff val="15000"/>
                  </a:srgbClr>
                </a:solidFill>
                <a:latin typeface="Calibri"/>
              </a:rPr>
              <a:t> </a:t>
            </a:r>
            <a:r>
              <a:rPr lang="en-US" sz="2399" b="1" dirty="0">
                <a:solidFill>
                  <a:srgbClr val="000000">
                    <a:lumMod val="85000"/>
                    <a:lumOff val="15000"/>
                  </a:srgbClr>
                </a:solidFill>
                <a:latin typeface="Calibri"/>
              </a:rPr>
              <a:t>rate</a:t>
            </a:r>
          </a:p>
          <a:p>
            <a:pPr marL="742727" lvl="1" indent="-285664" defTabSz="457063">
              <a:defRPr/>
            </a:pPr>
            <a:r>
              <a:rPr lang="en-US" sz="2399" b="1" dirty="0">
                <a:solidFill>
                  <a:srgbClr val="000000">
                    <a:lumMod val="85000"/>
                    <a:lumOff val="15000"/>
                  </a:srgbClr>
                </a:solidFill>
                <a:latin typeface="Calibri"/>
              </a:rPr>
              <a:t>Borrower advisor fees waived for project under $75 million</a:t>
            </a:r>
          </a:p>
          <a:p>
            <a:pPr marL="342797" indent="-342797" defTabSz="457063">
              <a:buClr>
                <a:srgbClr val="045594"/>
              </a:buClr>
              <a:defRPr/>
            </a:pPr>
            <a:endParaRPr lang="en-US" sz="3199" b="1" dirty="0">
              <a:solidFill>
                <a:srgbClr val="045594"/>
              </a:solidFill>
              <a:latin typeface="Calibri"/>
            </a:endParaRPr>
          </a:p>
          <a:p>
            <a:pPr marL="342797" indent="-342797" defTabSz="457063">
              <a:buClr>
                <a:srgbClr val="045594"/>
              </a:buClr>
              <a:defRPr/>
            </a:pPr>
            <a:endParaRPr lang="en-US" sz="2399" b="1" dirty="0">
              <a:solidFill>
                <a:srgbClr val="045594"/>
              </a:solidFill>
              <a:latin typeface="Calibri"/>
            </a:endParaRPr>
          </a:p>
          <a:p>
            <a:pPr marL="342797" indent="-342797" defTabSz="457063">
              <a:buClr>
                <a:srgbClr val="045594"/>
              </a:buClr>
              <a:defRPr/>
            </a:pPr>
            <a:endParaRPr lang="en-US" sz="3199" dirty="0">
              <a:solidFill>
                <a:srgbClr val="045594"/>
              </a:solidFill>
              <a:latin typeface="Calibri"/>
            </a:endParaRPr>
          </a:p>
        </p:txBody>
      </p:sp>
      <p:pic>
        <p:nvPicPr>
          <p:cNvPr id="21" name="Picture 20" descr="A picture containing shore, resort&#10;&#10;Description automatically generated">
            <a:extLst>
              <a:ext uri="{FF2B5EF4-FFF2-40B4-BE49-F238E27FC236}">
                <a16:creationId xmlns:a16="http://schemas.microsoft.com/office/drawing/2014/main" id="{962BEA33-46E9-4D11-8D10-80C365D09BBF}"/>
              </a:ext>
            </a:extLst>
          </p:cNvPr>
          <p:cNvPicPr>
            <a:picLocks noChangeAspect="1"/>
          </p:cNvPicPr>
          <p:nvPr/>
        </p:nvPicPr>
        <p:blipFill rotWithShape="1">
          <a:blip r:embed="rId3"/>
          <a:srcRect l="48734" t="-2" r="6844" b="20198"/>
          <a:stretch/>
        </p:blipFill>
        <p:spPr>
          <a:xfrm>
            <a:off x="9372657" y="3728333"/>
            <a:ext cx="2359087" cy="2384200"/>
          </a:xfrm>
          <a:prstGeom prst="rect">
            <a:avLst/>
          </a:prstGeom>
          <a:ln w="19050">
            <a:solidFill>
              <a:schemeClr val="tx1"/>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B57EF877-3602-4111-85D1-482CF1C639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22" r="26737"/>
          <a:stretch/>
        </p:blipFill>
        <p:spPr>
          <a:xfrm>
            <a:off x="6537220" y="2985224"/>
            <a:ext cx="2359087" cy="2359087"/>
          </a:xfrm>
          <a:prstGeom prst="rect">
            <a:avLst/>
          </a:prstGeom>
          <a:ln w="19050">
            <a:solidFill>
              <a:schemeClr val="tx1"/>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BE6BC0E9-D9E9-4DCA-AF8B-274C0DE72FD6}"/>
              </a:ext>
            </a:extLst>
          </p:cNvPr>
          <p:cNvSpPr txBox="1"/>
          <p:nvPr/>
        </p:nvSpPr>
        <p:spPr>
          <a:xfrm>
            <a:off x="8896307" y="2891636"/>
            <a:ext cx="1995248" cy="523084"/>
          </a:xfrm>
          <a:prstGeom prst="rect">
            <a:avLst/>
          </a:prstGeom>
          <a:noFill/>
        </p:spPr>
        <p:txBody>
          <a:bodyPr wrap="square" rtlCol="0">
            <a:spAutoFit/>
          </a:bodyPr>
          <a:lstStyle/>
          <a:p>
            <a:pPr defTabSz="1218804">
              <a:defRPr/>
            </a:pPr>
            <a:r>
              <a:rPr lang="en-US" sz="1400" b="1" i="1">
                <a:solidFill>
                  <a:srgbClr val="000000"/>
                </a:solidFill>
                <a:latin typeface="Calibri"/>
              </a:rPr>
              <a:t>MST O&amp;M Facility</a:t>
            </a:r>
          </a:p>
          <a:p>
            <a:pPr defTabSz="1218804">
              <a:defRPr/>
            </a:pPr>
            <a:r>
              <a:rPr lang="en-US" sz="1400" i="1">
                <a:solidFill>
                  <a:srgbClr val="000000"/>
                </a:solidFill>
                <a:latin typeface="Calibri"/>
              </a:rPr>
              <a:t>Monterey-Salinas, CA</a:t>
            </a:r>
            <a:endParaRPr lang="en-US" sz="1400">
              <a:solidFill>
                <a:srgbClr val="000000"/>
              </a:solidFill>
              <a:latin typeface="Calibri"/>
            </a:endParaRPr>
          </a:p>
        </p:txBody>
      </p:sp>
      <p:sp>
        <p:nvSpPr>
          <p:cNvPr id="24" name="TextBox 23">
            <a:extLst>
              <a:ext uri="{FF2B5EF4-FFF2-40B4-BE49-F238E27FC236}">
                <a16:creationId xmlns:a16="http://schemas.microsoft.com/office/drawing/2014/main" id="{503290C8-1632-49D4-B5D4-2E78DF435E8D}"/>
              </a:ext>
            </a:extLst>
          </p:cNvPr>
          <p:cNvSpPr txBox="1"/>
          <p:nvPr/>
        </p:nvSpPr>
        <p:spPr>
          <a:xfrm>
            <a:off x="7139236" y="5676968"/>
            <a:ext cx="2219576" cy="523084"/>
          </a:xfrm>
          <a:prstGeom prst="rect">
            <a:avLst/>
          </a:prstGeom>
          <a:noFill/>
        </p:spPr>
        <p:txBody>
          <a:bodyPr wrap="square" rtlCol="0">
            <a:spAutoFit/>
          </a:bodyPr>
          <a:lstStyle/>
          <a:p>
            <a:pPr algn="r" defTabSz="1218804">
              <a:defRPr/>
            </a:pPr>
            <a:r>
              <a:rPr lang="en-US" sz="1400" b="1" i="1">
                <a:solidFill>
                  <a:srgbClr val="000000"/>
                </a:solidFill>
                <a:latin typeface="Calibri"/>
              </a:rPr>
              <a:t>RTA O&amp;M Facility</a:t>
            </a:r>
          </a:p>
          <a:p>
            <a:pPr algn="r" defTabSz="1218804">
              <a:defRPr/>
            </a:pPr>
            <a:r>
              <a:rPr lang="en-US" sz="1400" i="1">
                <a:solidFill>
                  <a:srgbClr val="000000"/>
                </a:solidFill>
                <a:latin typeface="Calibri"/>
              </a:rPr>
              <a:t>San Luis Obispo, CA</a:t>
            </a:r>
            <a:endParaRPr lang="en-US" sz="1400">
              <a:solidFill>
                <a:srgbClr val="000000"/>
              </a:solidFill>
              <a:latin typeface="Calibri"/>
            </a:endParaRPr>
          </a:p>
        </p:txBody>
      </p:sp>
      <p:grpSp>
        <p:nvGrpSpPr>
          <p:cNvPr id="17" name="Group 16">
            <a:extLst>
              <a:ext uri="{FF2B5EF4-FFF2-40B4-BE49-F238E27FC236}">
                <a16:creationId xmlns:a16="http://schemas.microsoft.com/office/drawing/2014/main" id="{D662E8BF-7D5A-40FA-A60D-51D16B91BCF4}"/>
              </a:ext>
            </a:extLst>
          </p:cNvPr>
          <p:cNvGrpSpPr/>
          <p:nvPr/>
        </p:nvGrpSpPr>
        <p:grpSpPr>
          <a:xfrm>
            <a:off x="6584435" y="1384574"/>
            <a:ext cx="5135290" cy="1361508"/>
            <a:chOff x="5000566" y="1280152"/>
            <a:chExt cx="4987593" cy="915194"/>
          </a:xfrm>
        </p:grpSpPr>
        <p:sp>
          <p:nvSpPr>
            <p:cNvPr id="18" name="Rectangle: Rounded Corners 17">
              <a:extLst>
                <a:ext uri="{FF2B5EF4-FFF2-40B4-BE49-F238E27FC236}">
                  <a16:creationId xmlns:a16="http://schemas.microsoft.com/office/drawing/2014/main" id="{66FCEEEB-15F1-432C-B962-BA9ACD7B44BC}"/>
                </a:ext>
              </a:extLst>
            </p:cNvPr>
            <p:cNvSpPr/>
            <p:nvPr/>
          </p:nvSpPr>
          <p:spPr>
            <a:xfrm>
              <a:off x="5000566" y="1280152"/>
              <a:ext cx="4987592" cy="915194"/>
            </a:xfrm>
            <a:prstGeom prst="roundRect">
              <a:avLst/>
            </a:prstGeom>
            <a:solidFill>
              <a:schemeClr val="bg1"/>
            </a:solidFill>
            <a:ln w="571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804">
                <a:defRPr/>
              </a:pPr>
              <a:endParaRPr lang="en-US" sz="2399">
                <a:solidFill>
                  <a:srgbClr val="FFFFFF"/>
                </a:solidFill>
                <a:latin typeface="Calibri"/>
              </a:endParaRPr>
            </a:p>
          </p:txBody>
        </p:sp>
        <p:sp>
          <p:nvSpPr>
            <p:cNvPr id="19" name="Rectangle 18">
              <a:extLst>
                <a:ext uri="{FF2B5EF4-FFF2-40B4-BE49-F238E27FC236}">
                  <a16:creationId xmlns:a16="http://schemas.microsoft.com/office/drawing/2014/main" id="{44F521BB-49B4-42CB-BD6C-18CF30CD8422}"/>
                </a:ext>
              </a:extLst>
            </p:cNvPr>
            <p:cNvSpPr/>
            <p:nvPr/>
          </p:nvSpPr>
          <p:spPr>
            <a:xfrm>
              <a:off x="6711559" y="1352632"/>
              <a:ext cx="3276600" cy="806641"/>
            </a:xfrm>
            <a:prstGeom prst="rect">
              <a:avLst/>
            </a:prstGeom>
          </p:spPr>
          <p:txBody>
            <a:bodyPr wrap="square">
              <a:spAutoFit/>
            </a:bodyPr>
            <a:lstStyle/>
            <a:p>
              <a:pPr algn="ctr" defTabSz="1218804">
                <a:defRPr/>
              </a:pPr>
              <a:r>
                <a:rPr lang="en-US" sz="2399" dirty="0">
                  <a:solidFill>
                    <a:srgbClr val="91012B"/>
                  </a:solidFill>
                  <a:latin typeface="Calibri"/>
                </a:rPr>
                <a:t>½ U.S. Treasury rate:</a:t>
              </a:r>
              <a:br>
                <a:rPr lang="en-US" sz="2399" dirty="0">
                  <a:solidFill>
                    <a:srgbClr val="91012B"/>
                  </a:solidFill>
                  <a:latin typeface="Calibri"/>
                </a:rPr>
              </a:br>
              <a:r>
                <a:rPr lang="en-US" sz="2399" b="1" dirty="0">
                  <a:solidFill>
                    <a:srgbClr val="91012B"/>
                  </a:solidFill>
                  <a:latin typeface="Calibri"/>
                </a:rPr>
                <a:t>4.41% on 7/22/24</a:t>
              </a:r>
              <a:endParaRPr lang="en-US" sz="2399" dirty="0">
                <a:solidFill>
                  <a:srgbClr val="91012B"/>
                </a:solidFill>
                <a:latin typeface="Calibri"/>
              </a:endParaRPr>
            </a:p>
            <a:p>
              <a:pPr algn="ctr" defTabSz="1218804">
                <a:defRPr/>
              </a:pPr>
              <a:r>
                <a:rPr lang="en-US" sz="2399" dirty="0">
                  <a:solidFill>
                    <a:srgbClr val="91012B"/>
                  </a:solidFill>
                  <a:latin typeface="Calibri"/>
                </a:rPr>
                <a:t>for 35-year loan</a:t>
              </a:r>
            </a:p>
          </p:txBody>
        </p:sp>
        <p:pic>
          <p:nvPicPr>
            <p:cNvPr id="20" name="Picture 19">
              <a:extLst>
                <a:ext uri="{FF2B5EF4-FFF2-40B4-BE49-F238E27FC236}">
                  <a16:creationId xmlns:a16="http://schemas.microsoft.com/office/drawing/2014/main" id="{F462DB9A-CE2F-4D04-87F3-45153E6527C6}"/>
                </a:ext>
              </a:extLst>
            </p:cNvPr>
            <p:cNvPicPr>
              <a:picLocks noChangeAspect="1"/>
            </p:cNvPicPr>
            <p:nvPr/>
          </p:nvPicPr>
          <p:blipFill>
            <a:blip r:embed="rId5"/>
            <a:stretch>
              <a:fillRect/>
            </a:stretch>
          </p:blipFill>
          <p:spPr>
            <a:xfrm>
              <a:off x="5272660" y="1459637"/>
              <a:ext cx="1731000" cy="556223"/>
            </a:xfrm>
            <a:prstGeom prst="rect">
              <a:avLst/>
            </a:prstGeom>
            <a:solidFill>
              <a:srgbClr val="1F497D"/>
            </a:solidFill>
          </p:spPr>
        </p:pic>
      </p:grpSp>
      <p:cxnSp>
        <p:nvCxnSpPr>
          <p:cNvPr id="4" name="Straight Connector 3">
            <a:extLst>
              <a:ext uri="{FF2B5EF4-FFF2-40B4-BE49-F238E27FC236}">
                <a16:creationId xmlns:a16="http://schemas.microsoft.com/office/drawing/2014/main" id="{5BE10539-1DBC-0F29-5CEB-EF71C82CEE38}"/>
              </a:ext>
            </a:extLst>
          </p:cNvPr>
          <p:cNvCxnSpPr/>
          <p:nvPr/>
        </p:nvCxnSpPr>
        <p:spPr>
          <a:xfrm flipH="1">
            <a:off x="8896307" y="1775645"/>
            <a:ext cx="666793" cy="624866"/>
          </a:xfrm>
          <a:prstGeom prst="line">
            <a:avLst/>
          </a:prstGeom>
          <a:ln w="44450">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397ECCF-A135-7965-9AD0-2FADA27064CA}"/>
              </a:ext>
            </a:extLst>
          </p:cNvPr>
          <p:cNvSpPr txBox="1"/>
          <p:nvPr/>
        </p:nvSpPr>
        <p:spPr>
          <a:xfrm rot="18970877">
            <a:off x="8500482" y="1698530"/>
            <a:ext cx="1358900" cy="646331"/>
          </a:xfrm>
          <a:prstGeom prst="rect">
            <a:avLst/>
          </a:prstGeom>
          <a:solidFill>
            <a:schemeClr val="bg1"/>
          </a:solidFill>
        </p:spPr>
        <p:txBody>
          <a:bodyPr wrap="square" rtlCol="0">
            <a:spAutoFit/>
          </a:bodyPr>
          <a:lstStyle/>
          <a:p>
            <a:r>
              <a:rPr lang="en-US" sz="3600" b="1" dirty="0">
                <a:solidFill>
                  <a:srgbClr val="FFC000"/>
                </a:solidFill>
                <a:effectLst>
                  <a:outerShdw blurRad="38100" dist="38100" dir="2700000" algn="tl">
                    <a:srgbClr val="000000">
                      <a:alpha val="43137"/>
                    </a:srgbClr>
                  </a:outerShdw>
                </a:effectLst>
              </a:rPr>
              <a:t>2.21%</a:t>
            </a:r>
          </a:p>
        </p:txBody>
      </p:sp>
    </p:spTree>
    <p:extLst>
      <p:ext uri="{BB962C8B-B14F-4D97-AF65-F5344CB8AC3E}">
        <p14:creationId xmlns:p14="http://schemas.microsoft.com/office/powerpoint/2010/main" val="650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8C2E-68E1-21F6-A4CD-E2604A479ECE}"/>
              </a:ext>
            </a:extLst>
          </p:cNvPr>
          <p:cNvSpPr>
            <a:spLocks noGrp="1"/>
          </p:cNvSpPr>
          <p:nvPr>
            <p:ph type="title"/>
          </p:nvPr>
        </p:nvSpPr>
        <p:spPr>
          <a:xfrm>
            <a:off x="609447" y="365760"/>
            <a:ext cx="11233850" cy="548640"/>
          </a:xfrm>
        </p:spPr>
        <p:txBody>
          <a:bodyPr/>
          <a:lstStyle/>
          <a:p>
            <a:r>
              <a:rPr lang="en-US" sz="3600" dirty="0">
                <a:latin typeface="+mj-lt"/>
              </a:rPr>
              <a:t>Example RPI Project – Library Commons, Mt. Vernon, WA)</a:t>
            </a:r>
          </a:p>
        </p:txBody>
      </p:sp>
      <p:pic>
        <p:nvPicPr>
          <p:cNvPr id="3" name="Picture 2" descr="MVLC NE Corner">
            <a:extLst>
              <a:ext uri="{FF2B5EF4-FFF2-40B4-BE49-F238E27FC236}">
                <a16:creationId xmlns:a16="http://schemas.microsoft.com/office/drawing/2014/main" id="{516DF609-F944-CADE-9FEB-F683386BC36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117" t="9868" r="9471" b="6508"/>
          <a:stretch/>
        </p:blipFill>
        <p:spPr bwMode="auto">
          <a:xfrm>
            <a:off x="7246638" y="1427360"/>
            <a:ext cx="4596659" cy="46388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0CC780-2711-8070-DC56-3DAC8A61A466}"/>
              </a:ext>
            </a:extLst>
          </p:cNvPr>
          <p:cNvSpPr txBox="1"/>
          <p:nvPr/>
        </p:nvSpPr>
        <p:spPr>
          <a:xfrm>
            <a:off x="621682" y="1537145"/>
            <a:ext cx="6624956" cy="4672431"/>
          </a:xfrm>
          <a:prstGeom prst="rect">
            <a:avLst/>
          </a:prstGeom>
          <a:noFill/>
        </p:spPr>
        <p:txBody>
          <a:bodyPr wrap="square">
            <a:normAutofit/>
          </a:bodyPr>
          <a:lstStyle/>
          <a:p>
            <a:pPr marL="274238" indent="-274238" defTabSz="457041">
              <a:spcBef>
                <a:spcPts val="600"/>
              </a:spcBef>
              <a:buSzPct val="85000"/>
              <a:buFont typeface="Arial"/>
              <a:buChar char="•"/>
            </a:pPr>
            <a:r>
              <a:rPr lang="en-US" sz="2400" b="1" dirty="0">
                <a:solidFill>
                  <a:srgbClr val="44546A">
                    <a:lumMod val="75000"/>
                  </a:srgbClr>
                </a:solidFill>
                <a:latin typeface="Calibri"/>
              </a:rPr>
              <a:t>Total Eligible Project Costs</a:t>
            </a:r>
            <a:r>
              <a:rPr lang="en-US" sz="2400" dirty="0">
                <a:solidFill>
                  <a:srgbClr val="44546A">
                    <a:lumMod val="75000"/>
                  </a:srgbClr>
                </a:solidFill>
                <a:latin typeface="Calibri"/>
              </a:rPr>
              <a:t>: $52.1 million</a:t>
            </a:r>
          </a:p>
          <a:p>
            <a:pPr marL="274238" indent="-274238" defTabSz="457041">
              <a:spcBef>
                <a:spcPts val="600"/>
              </a:spcBef>
              <a:buSzPct val="85000"/>
              <a:buFont typeface="Arial"/>
              <a:buChar char="•"/>
            </a:pPr>
            <a:r>
              <a:rPr lang="en-US" sz="2400" b="1" dirty="0">
                <a:solidFill>
                  <a:srgbClr val="44546A">
                    <a:lumMod val="75000"/>
                  </a:srgbClr>
                </a:solidFill>
                <a:latin typeface="Calibri"/>
              </a:rPr>
              <a:t>TIFIA Loan Request</a:t>
            </a:r>
            <a:r>
              <a:rPr lang="en-US" sz="2400" dirty="0">
                <a:solidFill>
                  <a:srgbClr val="44546A">
                    <a:lumMod val="75000"/>
                  </a:srgbClr>
                </a:solidFill>
                <a:latin typeface="Calibri"/>
              </a:rPr>
              <a:t>: $25.5 million (49% LTV)</a:t>
            </a:r>
          </a:p>
          <a:p>
            <a:pPr marL="274238" marR="279316" indent="-274238" defTabSz="457041">
              <a:spcBef>
                <a:spcPts val="600"/>
              </a:spcBef>
              <a:buSzPct val="85000"/>
              <a:buFont typeface="Arial"/>
              <a:buChar char="•"/>
            </a:pPr>
            <a:r>
              <a:rPr lang="en-US" sz="2400" b="1" dirty="0">
                <a:solidFill>
                  <a:srgbClr val="44546A">
                    <a:lumMod val="75000"/>
                  </a:srgbClr>
                </a:solidFill>
                <a:latin typeface="Calibri"/>
              </a:rPr>
              <a:t>Borrower</a:t>
            </a:r>
            <a:r>
              <a:rPr lang="en-US" sz="2400" dirty="0">
                <a:solidFill>
                  <a:srgbClr val="44546A">
                    <a:lumMod val="75000"/>
                  </a:srgbClr>
                </a:solidFill>
                <a:latin typeface="Calibri"/>
              </a:rPr>
              <a:t>: City of Mount Vernon, WA</a:t>
            </a:r>
          </a:p>
          <a:p>
            <a:pPr marL="274238" marR="279316" indent="-274238" defTabSz="457041">
              <a:spcBef>
                <a:spcPts val="600"/>
              </a:spcBef>
              <a:buSzPct val="85000"/>
              <a:buFont typeface="Arial"/>
              <a:buChar char="•"/>
            </a:pPr>
            <a:r>
              <a:rPr lang="en-US" sz="2400" b="1" dirty="0">
                <a:solidFill>
                  <a:srgbClr val="44546A">
                    <a:lumMod val="75000"/>
                  </a:srgbClr>
                </a:solidFill>
                <a:latin typeface="Calibri"/>
              </a:rPr>
              <a:t>Scope</a:t>
            </a:r>
            <a:r>
              <a:rPr lang="en-US" sz="2400" dirty="0">
                <a:solidFill>
                  <a:srgbClr val="44546A">
                    <a:lumMod val="75000"/>
                  </a:srgbClr>
                </a:solidFill>
                <a:latin typeface="Calibri"/>
              </a:rPr>
              <a:t>: Library, community kitchen, municipal parking, EV charging, bus stop, power generation</a:t>
            </a:r>
          </a:p>
          <a:p>
            <a:pPr marL="274238" marR="279316" indent="-274238" defTabSz="457041">
              <a:spcBef>
                <a:spcPts val="600"/>
              </a:spcBef>
              <a:buSzPct val="85000"/>
              <a:buFont typeface="Arial"/>
              <a:buChar char="•"/>
            </a:pPr>
            <a:r>
              <a:rPr lang="en-US" sz="2400" b="1" dirty="0">
                <a:solidFill>
                  <a:srgbClr val="44546A">
                    <a:lumMod val="75000"/>
                  </a:srgbClr>
                </a:solidFill>
                <a:latin typeface="Calibri"/>
              </a:rPr>
              <a:t>Public Benefits</a:t>
            </a:r>
            <a:r>
              <a:rPr lang="en-US" sz="2400" dirty="0">
                <a:solidFill>
                  <a:srgbClr val="44546A">
                    <a:lumMod val="75000"/>
                  </a:srgbClr>
                </a:solidFill>
                <a:latin typeface="Calibri"/>
              </a:rPr>
              <a:t>: Modernized community facilities, EV charging</a:t>
            </a:r>
          </a:p>
          <a:p>
            <a:pPr marL="274238" marR="279316" indent="-274238" defTabSz="457041">
              <a:spcBef>
                <a:spcPts val="600"/>
              </a:spcBef>
              <a:buSzPct val="85000"/>
              <a:buFont typeface="Arial"/>
              <a:buChar char="•"/>
            </a:pPr>
            <a:r>
              <a:rPr lang="en-US" sz="2400" b="1" dirty="0">
                <a:solidFill>
                  <a:srgbClr val="44546A">
                    <a:lumMod val="75000"/>
                  </a:srgbClr>
                </a:solidFill>
                <a:latin typeface="Calibri"/>
              </a:rPr>
              <a:t>Lead DOT Oversight Agency</a:t>
            </a:r>
            <a:r>
              <a:rPr lang="en-US" sz="2400" dirty="0">
                <a:solidFill>
                  <a:srgbClr val="44546A">
                    <a:lumMod val="75000"/>
                  </a:srgbClr>
                </a:solidFill>
                <a:latin typeface="Calibri"/>
              </a:rPr>
              <a:t>: FHWA</a:t>
            </a:r>
          </a:p>
        </p:txBody>
      </p:sp>
    </p:spTree>
    <p:extLst>
      <p:ext uri="{BB962C8B-B14F-4D97-AF65-F5344CB8AC3E}">
        <p14:creationId xmlns:p14="http://schemas.microsoft.com/office/powerpoint/2010/main" val="2167622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7B96BB7-C1D3-12D0-71D7-B424B7C2008A}"/>
              </a:ext>
            </a:extLst>
          </p:cNvPr>
          <p:cNvPicPr>
            <a:picLocks noChangeAspect="1"/>
          </p:cNvPicPr>
          <p:nvPr/>
        </p:nvPicPr>
        <p:blipFill>
          <a:blip r:embed="rId3"/>
          <a:stretch>
            <a:fillRect/>
          </a:stretch>
        </p:blipFill>
        <p:spPr>
          <a:xfrm>
            <a:off x="4782885" y="1634816"/>
            <a:ext cx="7285239" cy="4405182"/>
          </a:xfrm>
          <a:prstGeom prst="rect">
            <a:avLst/>
          </a:prstGeom>
        </p:spPr>
      </p:pic>
      <p:sp>
        <p:nvSpPr>
          <p:cNvPr id="6" name="TextBox 5">
            <a:extLst>
              <a:ext uri="{FF2B5EF4-FFF2-40B4-BE49-F238E27FC236}">
                <a16:creationId xmlns:a16="http://schemas.microsoft.com/office/drawing/2014/main" id="{BAA6E2C3-64A7-4990-86FC-AE2CB2DEE614}"/>
              </a:ext>
            </a:extLst>
          </p:cNvPr>
          <p:cNvSpPr txBox="1"/>
          <p:nvPr/>
        </p:nvSpPr>
        <p:spPr>
          <a:xfrm>
            <a:off x="612379" y="1192145"/>
            <a:ext cx="8980294" cy="522948"/>
          </a:xfrm>
          <a:prstGeom prst="rect">
            <a:avLst/>
          </a:prstGeom>
          <a:noFill/>
        </p:spPr>
        <p:txBody>
          <a:bodyPr wrap="square" rtlCol="0">
            <a:spAutoFit/>
          </a:bodyPr>
          <a:lstStyle/>
          <a:p>
            <a:pPr defTabSz="913852">
              <a:defRPr/>
            </a:pPr>
            <a:r>
              <a:rPr lang="en-US" sz="2798" dirty="0">
                <a:solidFill>
                  <a:prstClr val="black"/>
                </a:solidFill>
                <a:latin typeface="Calibri"/>
                <a:ea typeface="Calibri" panose="020F0502020204030204" pitchFamily="34" charset="0"/>
                <a:cs typeface="Times New Roman" panose="02020603050405020304" pitchFamily="18" charset="0"/>
              </a:rPr>
              <a:t>Rural Two-Lane Advancement and Management Plan</a:t>
            </a:r>
          </a:p>
        </p:txBody>
      </p:sp>
      <p:sp>
        <p:nvSpPr>
          <p:cNvPr id="7" name="Rectangle 1">
            <a:extLst>
              <a:ext uri="{FF2B5EF4-FFF2-40B4-BE49-F238E27FC236}">
                <a16:creationId xmlns:a16="http://schemas.microsoft.com/office/drawing/2014/main" id="{6C6EC6E2-2F53-4897-B7D8-3D8CA4C6B641}"/>
              </a:ext>
            </a:extLst>
          </p:cNvPr>
          <p:cNvSpPr>
            <a:spLocks noChangeArrowheads="1"/>
          </p:cNvSpPr>
          <p:nvPr/>
        </p:nvSpPr>
        <p:spPr bwMode="auto">
          <a:xfrm>
            <a:off x="612379" y="281447"/>
            <a:ext cx="11119024" cy="6642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6344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3852"/>
            <a:r>
              <a:rPr lang="en-US" sz="3600" dirty="0">
                <a:latin typeface="+mj-lt"/>
              </a:rPr>
              <a:t>Example RPI Project – </a:t>
            </a:r>
            <a:r>
              <a:rPr lang="en-US" altLang="en-US" sz="3600" dirty="0">
                <a:latin typeface="Calibri"/>
              </a:rPr>
              <a:t>Oklahoma DOT</a:t>
            </a:r>
          </a:p>
        </p:txBody>
      </p:sp>
      <p:grpSp>
        <p:nvGrpSpPr>
          <p:cNvPr id="2" name="Group 1">
            <a:extLst>
              <a:ext uri="{FF2B5EF4-FFF2-40B4-BE49-F238E27FC236}">
                <a16:creationId xmlns:a16="http://schemas.microsoft.com/office/drawing/2014/main" id="{D58686BF-86EC-EF58-A041-38E5BB7BD92B}"/>
              </a:ext>
            </a:extLst>
          </p:cNvPr>
          <p:cNvGrpSpPr/>
          <p:nvPr/>
        </p:nvGrpSpPr>
        <p:grpSpPr>
          <a:xfrm>
            <a:off x="603153" y="1961917"/>
            <a:ext cx="3402200" cy="913924"/>
            <a:chOff x="399953" y="2101617"/>
            <a:chExt cx="3402200" cy="913924"/>
          </a:xfrm>
        </p:grpSpPr>
        <p:pic>
          <p:nvPicPr>
            <p:cNvPr id="3" name="Graphic 2" descr="Group of men with solid fill">
              <a:extLst>
                <a:ext uri="{FF2B5EF4-FFF2-40B4-BE49-F238E27FC236}">
                  <a16:creationId xmlns:a16="http://schemas.microsoft.com/office/drawing/2014/main" id="{689E205D-A686-6F3F-327D-5699D92D30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229" y="2101617"/>
              <a:ext cx="913924" cy="913924"/>
            </a:xfrm>
            <a:prstGeom prst="rect">
              <a:avLst/>
            </a:prstGeom>
          </p:spPr>
        </p:pic>
        <p:sp>
          <p:nvSpPr>
            <p:cNvPr id="4" name="TextBox 3">
              <a:extLst>
                <a:ext uri="{FF2B5EF4-FFF2-40B4-BE49-F238E27FC236}">
                  <a16:creationId xmlns:a16="http://schemas.microsoft.com/office/drawing/2014/main" id="{B717339C-AB88-4B7B-F15E-91E3D5EDFCE0}"/>
                </a:ext>
              </a:extLst>
            </p:cNvPr>
            <p:cNvSpPr txBox="1"/>
            <p:nvPr/>
          </p:nvSpPr>
          <p:spPr>
            <a:xfrm>
              <a:off x="399953" y="2136516"/>
              <a:ext cx="2675545" cy="830565"/>
            </a:xfrm>
            <a:prstGeom prst="rect">
              <a:avLst/>
            </a:prstGeom>
            <a:noFill/>
          </p:spPr>
          <p:txBody>
            <a:bodyPr wrap="square" rtlCol="0">
              <a:spAutoFit/>
            </a:bodyPr>
            <a:lstStyle/>
            <a:p>
              <a:pPr defTabSz="913852"/>
              <a:r>
                <a:rPr lang="en-US" sz="2400" dirty="0">
                  <a:solidFill>
                    <a:prstClr val="black"/>
                  </a:solidFill>
                  <a:latin typeface="Calibri" panose="020F0502020204030204" pitchFamily="34" charset="0"/>
                  <a:ea typeface="Calibri" panose="020F0502020204030204" pitchFamily="34" charset="0"/>
                </a:rPr>
                <a:t>3</a:t>
              </a:r>
              <a:r>
                <a:rPr lang="en-US" sz="2398" dirty="0">
                  <a:solidFill>
                    <a:prstClr val="black"/>
                  </a:solidFill>
                  <a:latin typeface="Calibri" panose="020F0502020204030204" pitchFamily="34" charset="0"/>
                  <a:ea typeface="Calibri" panose="020F0502020204030204" pitchFamily="34" charset="0"/>
                </a:rPr>
                <a:t> lives saved! </a:t>
              </a:r>
            </a:p>
            <a:p>
              <a:pPr defTabSz="913852"/>
              <a:r>
                <a:rPr lang="en-US" sz="2398" dirty="0">
                  <a:solidFill>
                    <a:prstClr val="black"/>
                  </a:solidFill>
                  <a:latin typeface="Calibri" panose="020F0502020204030204" pitchFamily="34" charset="0"/>
                  <a:ea typeface="Calibri" panose="020F0502020204030204" pitchFamily="34" charset="0"/>
                </a:rPr>
                <a:t>41 injuries avoided</a:t>
              </a:r>
              <a:endParaRPr lang="en-US" sz="1798" dirty="0">
                <a:solidFill>
                  <a:prstClr val="black"/>
                </a:solidFill>
                <a:latin typeface="Calibri"/>
              </a:endParaRPr>
            </a:p>
          </p:txBody>
        </p:sp>
      </p:grpSp>
      <p:grpSp>
        <p:nvGrpSpPr>
          <p:cNvPr id="8" name="Group 7">
            <a:extLst>
              <a:ext uri="{FF2B5EF4-FFF2-40B4-BE49-F238E27FC236}">
                <a16:creationId xmlns:a16="http://schemas.microsoft.com/office/drawing/2014/main" id="{4CFF01B5-7EAE-F2F1-BA39-F0F37C10BCC4}"/>
              </a:ext>
            </a:extLst>
          </p:cNvPr>
          <p:cNvGrpSpPr/>
          <p:nvPr/>
        </p:nvGrpSpPr>
        <p:grpSpPr>
          <a:xfrm>
            <a:off x="627809" y="3124737"/>
            <a:ext cx="3415758" cy="913924"/>
            <a:chOff x="424609" y="3264437"/>
            <a:chExt cx="3415758" cy="913924"/>
          </a:xfrm>
        </p:grpSpPr>
        <p:pic>
          <p:nvPicPr>
            <p:cNvPr id="9" name="Graphic 8" descr="Road with solid fill">
              <a:extLst>
                <a:ext uri="{FF2B5EF4-FFF2-40B4-BE49-F238E27FC236}">
                  <a16:creationId xmlns:a16="http://schemas.microsoft.com/office/drawing/2014/main" id="{8160178D-91F2-CCAD-1925-CCFD7A426F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6443" y="3264437"/>
              <a:ext cx="913924" cy="913924"/>
            </a:xfrm>
            <a:prstGeom prst="rect">
              <a:avLst/>
            </a:prstGeom>
          </p:spPr>
        </p:pic>
        <p:sp>
          <p:nvSpPr>
            <p:cNvPr id="10" name="TextBox 9">
              <a:extLst>
                <a:ext uri="{FF2B5EF4-FFF2-40B4-BE49-F238E27FC236}">
                  <a16:creationId xmlns:a16="http://schemas.microsoft.com/office/drawing/2014/main" id="{6A00E86D-6B1F-FABE-B5D1-E74A67829A63}"/>
                </a:ext>
              </a:extLst>
            </p:cNvPr>
            <p:cNvSpPr txBox="1"/>
            <p:nvPr/>
          </p:nvSpPr>
          <p:spPr>
            <a:xfrm>
              <a:off x="424609" y="3286979"/>
              <a:ext cx="2463620" cy="830677"/>
            </a:xfrm>
            <a:prstGeom prst="rect">
              <a:avLst/>
            </a:prstGeom>
            <a:noFill/>
          </p:spPr>
          <p:txBody>
            <a:bodyPr wrap="square" rtlCol="0">
              <a:spAutoFit/>
            </a:bodyPr>
            <a:lstStyle/>
            <a:p>
              <a:pPr defTabSz="913852"/>
              <a:r>
                <a:rPr lang="en-US" sz="2398" dirty="0">
                  <a:solidFill>
                    <a:prstClr val="black"/>
                  </a:solidFill>
                  <a:latin typeface="Calibri" panose="020F0502020204030204"/>
                  <a:ea typeface="Calibri" panose="020F0502020204030204" pitchFamily="34" charset="0"/>
                  <a:cs typeface="Times New Roman" panose="02020603050405020304" pitchFamily="18" charset="0"/>
                </a:rPr>
                <a:t>29 miles of roads</a:t>
              </a:r>
            </a:p>
            <a:p>
              <a:pPr defTabSz="913852"/>
              <a:r>
                <a:rPr lang="en-US" sz="2400" dirty="0">
                  <a:solidFill>
                    <a:prstClr val="black"/>
                  </a:solidFill>
                  <a:latin typeface="Calibri" panose="020F0502020204030204"/>
                  <a:cs typeface="Times New Roman" panose="02020603050405020304" pitchFamily="18" charset="0"/>
                </a:rPr>
                <a:t>improved</a:t>
              </a:r>
              <a:endParaRPr lang="en-US" sz="2400" dirty="0">
                <a:solidFill>
                  <a:prstClr val="black"/>
                </a:solidFill>
                <a:latin typeface="Calibri"/>
              </a:endParaRPr>
            </a:p>
          </p:txBody>
        </p:sp>
      </p:grpSp>
      <p:grpSp>
        <p:nvGrpSpPr>
          <p:cNvPr id="14" name="Group 13">
            <a:extLst>
              <a:ext uri="{FF2B5EF4-FFF2-40B4-BE49-F238E27FC236}">
                <a16:creationId xmlns:a16="http://schemas.microsoft.com/office/drawing/2014/main" id="{10B99C2B-C625-66C5-8E68-DA6E10058C46}"/>
              </a:ext>
            </a:extLst>
          </p:cNvPr>
          <p:cNvGrpSpPr/>
          <p:nvPr/>
        </p:nvGrpSpPr>
        <p:grpSpPr>
          <a:xfrm>
            <a:off x="646579" y="5074421"/>
            <a:ext cx="3396991" cy="1213513"/>
            <a:chOff x="443379" y="5214121"/>
            <a:chExt cx="3396991" cy="1213513"/>
          </a:xfrm>
        </p:grpSpPr>
        <p:pic>
          <p:nvPicPr>
            <p:cNvPr id="12" name="Graphic 11" descr="Monthly calendar outline">
              <a:extLst>
                <a:ext uri="{FF2B5EF4-FFF2-40B4-BE49-F238E27FC236}">
                  <a16:creationId xmlns:a16="http://schemas.microsoft.com/office/drawing/2014/main" id="{220ADEA3-0FF0-266D-DE7C-75A92638C3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40813" y="5328077"/>
              <a:ext cx="1099557" cy="1099557"/>
            </a:xfrm>
            <a:prstGeom prst="rect">
              <a:avLst/>
            </a:prstGeom>
          </p:spPr>
        </p:pic>
        <p:sp>
          <p:nvSpPr>
            <p:cNvPr id="13" name="TextBox 12">
              <a:extLst>
                <a:ext uri="{FF2B5EF4-FFF2-40B4-BE49-F238E27FC236}">
                  <a16:creationId xmlns:a16="http://schemas.microsoft.com/office/drawing/2014/main" id="{D8E8F029-231B-2C90-CE9B-4BDCA1C2C6DA}"/>
                </a:ext>
              </a:extLst>
            </p:cNvPr>
            <p:cNvSpPr txBox="1"/>
            <p:nvPr/>
          </p:nvSpPr>
          <p:spPr>
            <a:xfrm>
              <a:off x="443379" y="5214121"/>
              <a:ext cx="1984929" cy="1199703"/>
            </a:xfrm>
            <a:prstGeom prst="rect">
              <a:avLst/>
            </a:prstGeom>
            <a:noFill/>
          </p:spPr>
          <p:txBody>
            <a:bodyPr wrap="square" rtlCol="0">
              <a:spAutoFit/>
            </a:bodyPr>
            <a:lstStyle/>
            <a:p>
              <a:pPr defTabSz="913852"/>
              <a:r>
                <a:rPr lang="en-US" sz="2400" dirty="0">
                  <a:solidFill>
                    <a:prstClr val="black"/>
                  </a:solidFill>
                  <a:latin typeface="Calibri" panose="020F0502020204030204"/>
                  <a:cs typeface="Times New Roman" panose="02020603050405020304" pitchFamily="18" charset="0"/>
                </a:rPr>
                <a:t>9</a:t>
              </a:r>
              <a:r>
                <a:rPr lang="en-US" sz="2398" dirty="0">
                  <a:solidFill>
                    <a:prstClr val="black"/>
                  </a:solidFill>
                  <a:latin typeface="Calibri" panose="020F0502020204030204"/>
                  <a:cs typeface="Times New Roman" panose="02020603050405020304" pitchFamily="18" charset="0"/>
                </a:rPr>
                <a:t> years saved! Complete in 3 vs. 12 years</a:t>
              </a:r>
            </a:p>
          </p:txBody>
        </p:sp>
      </p:grpSp>
      <p:pic>
        <p:nvPicPr>
          <p:cNvPr id="15" name="Graphic 14" descr="Money outline">
            <a:extLst>
              <a:ext uri="{FF2B5EF4-FFF2-40B4-BE49-F238E27FC236}">
                <a16:creationId xmlns:a16="http://schemas.microsoft.com/office/drawing/2014/main" id="{F5B0F161-6616-AC7D-E27C-0BA80DD85D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5412" y="5334854"/>
            <a:ext cx="913924" cy="913924"/>
          </a:xfrm>
          <a:prstGeom prst="rect">
            <a:avLst/>
          </a:prstGeom>
        </p:spPr>
      </p:pic>
      <p:pic>
        <p:nvPicPr>
          <p:cNvPr id="17" name="Graphic 16" descr="Dollar with solid fill">
            <a:extLst>
              <a:ext uri="{FF2B5EF4-FFF2-40B4-BE49-F238E27FC236}">
                <a16:creationId xmlns:a16="http://schemas.microsoft.com/office/drawing/2014/main" id="{3358CDF4-1D8B-AAD8-AA0B-6F47F91000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95412" y="5334296"/>
            <a:ext cx="913924" cy="913924"/>
          </a:xfrm>
          <a:prstGeom prst="rect">
            <a:avLst/>
          </a:prstGeom>
        </p:spPr>
      </p:pic>
      <p:sp>
        <p:nvSpPr>
          <p:cNvPr id="18" name="TextBox 17">
            <a:extLst>
              <a:ext uri="{FF2B5EF4-FFF2-40B4-BE49-F238E27FC236}">
                <a16:creationId xmlns:a16="http://schemas.microsoft.com/office/drawing/2014/main" id="{13867A3E-D44E-ACFF-AF31-4C8EEA43FF5C}"/>
              </a:ext>
            </a:extLst>
          </p:cNvPr>
          <p:cNvSpPr txBox="1"/>
          <p:nvPr/>
        </p:nvSpPr>
        <p:spPr>
          <a:xfrm>
            <a:off x="4500199" y="4706673"/>
            <a:ext cx="3009610" cy="1568378"/>
          </a:xfrm>
          <a:prstGeom prst="rect">
            <a:avLst/>
          </a:prstGeom>
          <a:noFill/>
        </p:spPr>
        <p:txBody>
          <a:bodyPr wrap="square" rtlCol="0">
            <a:spAutoFit/>
          </a:bodyPr>
          <a:lstStyle/>
          <a:p>
            <a:pPr defTabSz="913852"/>
            <a:r>
              <a:rPr lang="en-US" sz="2398" dirty="0">
                <a:solidFill>
                  <a:prstClr val="black"/>
                </a:solidFill>
                <a:latin typeface="Calibri" panose="020F0502020204030204"/>
                <a:ea typeface="Calibri" panose="020F0502020204030204" pitchFamily="34" charset="0"/>
              </a:rPr>
              <a:t>$73 million saved ($29 million project costs + $44 million crash costs)</a:t>
            </a:r>
          </a:p>
        </p:txBody>
      </p:sp>
      <p:grpSp>
        <p:nvGrpSpPr>
          <p:cNvPr id="11" name="Group 10">
            <a:extLst>
              <a:ext uri="{FF2B5EF4-FFF2-40B4-BE49-F238E27FC236}">
                <a16:creationId xmlns:a16="http://schemas.microsoft.com/office/drawing/2014/main" id="{C21A30E9-06EA-AF7C-6AF4-C246E070267C}"/>
              </a:ext>
            </a:extLst>
          </p:cNvPr>
          <p:cNvGrpSpPr/>
          <p:nvPr/>
        </p:nvGrpSpPr>
        <p:grpSpPr>
          <a:xfrm>
            <a:off x="662778" y="4096422"/>
            <a:ext cx="3324804" cy="1017303"/>
            <a:chOff x="459578" y="4236122"/>
            <a:chExt cx="3324804" cy="1017303"/>
          </a:xfrm>
        </p:grpSpPr>
        <p:pic>
          <p:nvPicPr>
            <p:cNvPr id="20" name="Graphic 19" descr="Crash with solid fill">
              <a:extLst>
                <a:ext uri="{FF2B5EF4-FFF2-40B4-BE49-F238E27FC236}">
                  <a16:creationId xmlns:a16="http://schemas.microsoft.com/office/drawing/2014/main" id="{30337454-0660-C520-ADB8-57F367D2B0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67079" y="4236122"/>
              <a:ext cx="1017303" cy="1017303"/>
            </a:xfrm>
            <a:prstGeom prst="rect">
              <a:avLst/>
            </a:prstGeom>
          </p:spPr>
        </p:pic>
        <p:sp>
          <p:nvSpPr>
            <p:cNvPr id="21" name="TextBox 20">
              <a:extLst>
                <a:ext uri="{FF2B5EF4-FFF2-40B4-BE49-F238E27FC236}">
                  <a16:creationId xmlns:a16="http://schemas.microsoft.com/office/drawing/2014/main" id="{0EA9974C-C5F0-F9BF-9741-18E332C5131C}"/>
                </a:ext>
              </a:extLst>
            </p:cNvPr>
            <p:cNvSpPr txBox="1"/>
            <p:nvPr/>
          </p:nvSpPr>
          <p:spPr>
            <a:xfrm>
              <a:off x="459578" y="4270201"/>
              <a:ext cx="1568186" cy="830997"/>
            </a:xfrm>
            <a:prstGeom prst="rect">
              <a:avLst/>
            </a:prstGeom>
            <a:noFill/>
          </p:spPr>
          <p:txBody>
            <a:bodyPr wrap="none" rtlCol="0">
              <a:spAutoFit/>
            </a:bodyPr>
            <a:lstStyle/>
            <a:p>
              <a:pPr defTabSz="913852"/>
              <a:r>
                <a:rPr lang="en-US" sz="2400" dirty="0">
                  <a:solidFill>
                    <a:prstClr val="black"/>
                  </a:solidFill>
                  <a:latin typeface="Calibri"/>
                </a:rPr>
                <a:t>57 crashes </a:t>
              </a:r>
            </a:p>
            <a:p>
              <a:pPr defTabSz="913852"/>
              <a:r>
                <a:rPr lang="en-US" sz="2400" dirty="0">
                  <a:solidFill>
                    <a:prstClr val="black"/>
                  </a:solidFill>
                  <a:latin typeface="Calibri"/>
                </a:rPr>
                <a:t>prevented</a:t>
              </a:r>
            </a:p>
          </p:txBody>
        </p:sp>
      </p:grpSp>
    </p:spTree>
    <p:extLst>
      <p:ext uri="{BB962C8B-B14F-4D97-AF65-F5344CB8AC3E}">
        <p14:creationId xmlns:p14="http://schemas.microsoft.com/office/powerpoint/2010/main" val="259337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1458852-0EF6-8193-215C-A1DA41560D2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5973364" y="2777726"/>
            <a:ext cx="4720165" cy="1938487"/>
          </a:xfrm>
          <a:prstGeom prst="rect">
            <a:avLst/>
          </a:prstGeom>
        </p:spPr>
      </p:pic>
      <p:sp>
        <p:nvSpPr>
          <p:cNvPr id="2" name="Title 3">
            <a:extLst>
              <a:ext uri="{FF2B5EF4-FFF2-40B4-BE49-F238E27FC236}">
                <a16:creationId xmlns:a16="http://schemas.microsoft.com/office/drawing/2014/main" id="{575830EF-5E91-192A-1FB5-0D95157A404D}"/>
              </a:ext>
            </a:extLst>
          </p:cNvPr>
          <p:cNvSpPr txBox="1">
            <a:spLocks/>
          </p:cNvSpPr>
          <p:nvPr/>
        </p:nvSpPr>
        <p:spPr>
          <a:xfrm>
            <a:off x="797776" y="5447784"/>
            <a:ext cx="10360501" cy="1361720"/>
          </a:xfrm>
          <a:prstGeom prst="rect">
            <a:avLst/>
          </a:prstGeom>
        </p:spPr>
        <p:txBody>
          <a:bodyPr vert="horz" lIns="91416" tIns="45708" rIns="91416" bIns="45708" rtlCol="0" anchor="t">
            <a:noAutofit/>
          </a:bodyPr>
          <a:lstStyle>
            <a:lvl1pPr algn="l" defTabSz="457178" rtl="0" eaLnBrk="1" latinLnBrk="0" hangingPunct="1">
              <a:lnSpc>
                <a:spcPct val="90000"/>
              </a:lnSpc>
              <a:spcBef>
                <a:spcPct val="0"/>
              </a:spcBef>
              <a:buNone/>
              <a:defRPr sz="4000" b="1" kern="1200" cap="all">
                <a:solidFill>
                  <a:schemeClr val="tx1"/>
                </a:solidFill>
                <a:effectLst/>
                <a:latin typeface="Aptos SemiBold" panose="020B0004020202020204" pitchFamily="34" charset="0"/>
                <a:ea typeface="+mj-ea"/>
                <a:cs typeface="+mj-cs"/>
              </a:defRPr>
            </a:lvl1pPr>
          </a:lstStyle>
          <a:p>
            <a:pPr defTabSz="457041"/>
            <a:r>
              <a:rPr lang="en-US" sz="3999" cap="none" dirty="0">
                <a:solidFill>
                  <a:sysClr val="windowText" lastClr="000000"/>
                </a:solidFill>
                <a:latin typeface="Calibri"/>
              </a:rPr>
              <a:t>DOT Navigator</a:t>
            </a:r>
          </a:p>
        </p:txBody>
      </p:sp>
    </p:spTree>
    <p:extLst>
      <p:ext uri="{BB962C8B-B14F-4D97-AF65-F5344CB8AC3E}">
        <p14:creationId xmlns:p14="http://schemas.microsoft.com/office/powerpoint/2010/main" val="2360948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27ED-8321-0F26-E7A5-5940C0B5AB28}"/>
              </a:ext>
            </a:extLst>
          </p:cNvPr>
          <p:cNvSpPr>
            <a:spLocks noGrp="1"/>
          </p:cNvSpPr>
          <p:nvPr>
            <p:ph type="title"/>
          </p:nvPr>
        </p:nvSpPr>
        <p:spPr/>
        <p:txBody>
          <a:bodyPr/>
          <a:lstStyle/>
          <a:p>
            <a:r>
              <a:rPr lang="en-US" sz="3599" dirty="0">
                <a:latin typeface="+mj-lt"/>
              </a:rPr>
              <a:t>DOT Navigator</a:t>
            </a:r>
          </a:p>
        </p:txBody>
      </p:sp>
      <p:sp>
        <p:nvSpPr>
          <p:cNvPr id="3" name="TextBox 2">
            <a:extLst>
              <a:ext uri="{FF2B5EF4-FFF2-40B4-BE49-F238E27FC236}">
                <a16:creationId xmlns:a16="http://schemas.microsoft.com/office/drawing/2014/main" id="{F42A1027-36A5-59F2-AFF7-F8BDF0F1B72E}"/>
              </a:ext>
            </a:extLst>
          </p:cNvPr>
          <p:cNvSpPr txBox="1"/>
          <p:nvPr/>
        </p:nvSpPr>
        <p:spPr>
          <a:xfrm>
            <a:off x="176167" y="1143402"/>
            <a:ext cx="6339082" cy="5015452"/>
          </a:xfrm>
          <a:prstGeom prst="rect">
            <a:avLst/>
          </a:prstGeom>
          <a:noFill/>
        </p:spPr>
        <p:txBody>
          <a:bodyPr wrap="square">
            <a:spAutoFit/>
          </a:bodyPr>
          <a:lstStyle/>
          <a:p>
            <a:pPr defTabSz="914126" fontAlgn="base"/>
            <a:r>
              <a:rPr lang="en-US" sz="1999" b="1" dirty="0">
                <a:solidFill>
                  <a:srgbClr val="2F5496"/>
                </a:solidFill>
                <a:latin typeface="Calibri"/>
              </a:rPr>
              <a:t>Coordinating and Improving Access to the range of DOT Technical Assistance Resources</a:t>
            </a: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endParaRPr lang="en-US" sz="1999" b="1" dirty="0">
              <a:solidFill>
                <a:srgbClr val="2F5496"/>
              </a:solidFill>
              <a:latin typeface="Calibri"/>
            </a:endParaRPr>
          </a:p>
          <a:p>
            <a:pPr defTabSz="914126" fontAlgn="base"/>
            <a:r>
              <a:rPr lang="en-US" sz="1999" b="1" dirty="0">
                <a:solidFill>
                  <a:srgbClr val="2F5496"/>
                </a:solidFill>
                <a:latin typeface="Calibri"/>
              </a:rPr>
              <a:t>Sample Grant Application Resources </a:t>
            </a:r>
          </a:p>
          <a:p>
            <a:pPr marL="285664" indent="-285664" defTabSz="914126" fontAlgn="base">
              <a:buFont typeface="Arial" panose="020B0604020202020204" pitchFamily="34" charset="0"/>
              <a:buChar char="•"/>
            </a:pPr>
            <a:r>
              <a:rPr lang="en-US" sz="1999" dirty="0">
                <a:solidFill>
                  <a:srgbClr val="2F5496"/>
                </a:solidFill>
                <a:latin typeface="Calibri"/>
              </a:rPr>
              <a:t>Overview of DOT Funding and Financing </a:t>
            </a:r>
          </a:p>
          <a:p>
            <a:pPr marL="285664" indent="-285664" defTabSz="914126" fontAlgn="base">
              <a:buFont typeface="Arial" panose="020B0604020202020204" pitchFamily="34" charset="0"/>
              <a:buChar char="•"/>
            </a:pPr>
            <a:r>
              <a:rPr lang="en-US" sz="1999" dirty="0">
                <a:solidFill>
                  <a:srgbClr val="2F5496"/>
                </a:solidFill>
                <a:latin typeface="Calibri"/>
              </a:rPr>
              <a:t>USDOT Discretionary Grant Process </a:t>
            </a:r>
          </a:p>
          <a:p>
            <a:pPr marL="285664" indent="-285664" defTabSz="914126" fontAlgn="base">
              <a:buFont typeface="Arial" panose="020B0604020202020204" pitchFamily="34" charset="0"/>
              <a:buChar char="•"/>
            </a:pPr>
            <a:r>
              <a:rPr lang="en-US" sz="1999" dirty="0">
                <a:solidFill>
                  <a:srgbClr val="2F5496"/>
                </a:solidFill>
                <a:latin typeface="Calibri"/>
              </a:rPr>
              <a:t>Maximizing Award Success </a:t>
            </a:r>
          </a:p>
          <a:p>
            <a:pPr marL="285664" indent="-285664" defTabSz="914126" fontAlgn="base">
              <a:buFont typeface="Arial" panose="020B0604020202020204" pitchFamily="34" charset="0"/>
              <a:buChar char="•"/>
            </a:pPr>
            <a:r>
              <a:rPr lang="en-US" sz="1999" dirty="0">
                <a:solidFill>
                  <a:srgbClr val="2F5496"/>
                </a:solidFill>
                <a:latin typeface="Calibri"/>
              </a:rPr>
              <a:t>Is Federal Funding the Right Fit for My Organization? </a:t>
            </a:r>
          </a:p>
        </p:txBody>
      </p:sp>
      <p:sp>
        <p:nvSpPr>
          <p:cNvPr id="5" name="TextBox 4">
            <a:extLst>
              <a:ext uri="{FF2B5EF4-FFF2-40B4-BE49-F238E27FC236}">
                <a16:creationId xmlns:a16="http://schemas.microsoft.com/office/drawing/2014/main" id="{30D9B8D0-A14A-1CB5-F309-E4693E3EC3D4}"/>
              </a:ext>
            </a:extLst>
          </p:cNvPr>
          <p:cNvSpPr txBox="1"/>
          <p:nvPr/>
        </p:nvSpPr>
        <p:spPr>
          <a:xfrm>
            <a:off x="641384" y="2081457"/>
            <a:ext cx="6183861" cy="461545"/>
          </a:xfrm>
          <a:prstGeom prst="rect">
            <a:avLst/>
          </a:prstGeom>
          <a:noFill/>
        </p:spPr>
        <p:txBody>
          <a:bodyPr wrap="square">
            <a:spAutoFit/>
          </a:bodyPr>
          <a:lstStyle/>
          <a:p>
            <a:pPr defTabSz="914126"/>
            <a:r>
              <a:rPr lang="en-US" sz="2399" b="1" u="sng" dirty="0">
                <a:solidFill>
                  <a:srgbClr val="0563C1"/>
                </a:solidFill>
                <a:latin typeface="Calibri" panose="020F0502020204030204" pitchFamily="34" charset="0"/>
                <a:ea typeface="Times New Roman" panose="02020603050405020304" pitchFamily="18" charset="0"/>
                <a:hlinkClick r:id="rId3"/>
              </a:rPr>
              <a:t>https://transportation.gov/dot-navigator</a:t>
            </a:r>
            <a:endParaRPr lang="en-US" sz="2399" b="1" dirty="0">
              <a:solidFill>
                <a:prstClr val="black"/>
              </a:solidFill>
              <a:latin typeface="Calibri" panose="020F0502020204030204" pitchFamily="34" charset="0"/>
              <a:ea typeface="Calibri" panose="020F0502020204030204" pitchFamily="34" charset="0"/>
            </a:endParaRPr>
          </a:p>
        </p:txBody>
      </p:sp>
      <p:pic>
        <p:nvPicPr>
          <p:cNvPr id="6" name="Picture 5" descr="Qr code&#10;&#10;Description automatically generated">
            <a:extLst>
              <a:ext uri="{FF2B5EF4-FFF2-40B4-BE49-F238E27FC236}">
                <a16:creationId xmlns:a16="http://schemas.microsoft.com/office/drawing/2014/main" id="{79A71AE2-8BAB-8CFA-FD75-77C34A37C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852" y="2483855"/>
            <a:ext cx="1469160" cy="1469160"/>
          </a:xfrm>
          <a:prstGeom prst="rect">
            <a:avLst/>
          </a:prstGeom>
        </p:spPr>
      </p:pic>
      <p:pic>
        <p:nvPicPr>
          <p:cNvPr id="7" name="Picture 6">
            <a:extLst>
              <a:ext uri="{FF2B5EF4-FFF2-40B4-BE49-F238E27FC236}">
                <a16:creationId xmlns:a16="http://schemas.microsoft.com/office/drawing/2014/main" id="{D560BCB1-1FEE-1DE3-C56B-6F30B319FF0B}"/>
              </a:ext>
            </a:extLst>
          </p:cNvPr>
          <p:cNvPicPr>
            <a:picLocks noChangeAspect="1"/>
          </p:cNvPicPr>
          <p:nvPr/>
        </p:nvPicPr>
        <p:blipFill>
          <a:blip r:embed="rId5"/>
          <a:stretch>
            <a:fillRect/>
          </a:stretch>
        </p:blipFill>
        <p:spPr>
          <a:xfrm>
            <a:off x="6431029" y="914400"/>
            <a:ext cx="5271810" cy="5160398"/>
          </a:xfrm>
          <a:prstGeom prst="rect">
            <a:avLst/>
          </a:prstGeom>
        </p:spPr>
      </p:pic>
    </p:spTree>
    <p:extLst>
      <p:ext uri="{BB962C8B-B14F-4D97-AF65-F5344CB8AC3E}">
        <p14:creationId xmlns:p14="http://schemas.microsoft.com/office/powerpoint/2010/main" val="81187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BDEA-5FC1-68E7-1AC9-E0999365A970}"/>
              </a:ext>
            </a:extLst>
          </p:cNvPr>
          <p:cNvSpPr>
            <a:spLocks noGrp="1"/>
          </p:cNvSpPr>
          <p:nvPr>
            <p:ph type="title"/>
          </p:nvPr>
        </p:nvSpPr>
        <p:spPr/>
        <p:txBody>
          <a:bodyPr/>
          <a:lstStyle/>
          <a:p>
            <a:r>
              <a:rPr lang="en-US" sz="3600" dirty="0">
                <a:latin typeface="+mj-lt"/>
              </a:rPr>
              <a:t>Build America Bureau Structure</a:t>
            </a:r>
          </a:p>
        </p:txBody>
      </p:sp>
      <p:graphicFrame>
        <p:nvGraphicFramePr>
          <p:cNvPr id="3" name="Content Placeholder 13">
            <a:extLst>
              <a:ext uri="{FF2B5EF4-FFF2-40B4-BE49-F238E27FC236}">
                <a16:creationId xmlns:a16="http://schemas.microsoft.com/office/drawing/2014/main" id="{D2EBF963-A9B7-A109-97A7-B2251902C688}"/>
              </a:ext>
            </a:extLst>
          </p:cNvPr>
          <p:cNvGraphicFramePr>
            <a:graphicFrameLocks/>
          </p:cNvGraphicFramePr>
          <p:nvPr/>
        </p:nvGraphicFramePr>
        <p:xfrm>
          <a:off x="609441" y="1160842"/>
          <a:ext cx="10969943" cy="4997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74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5775-EEA3-2996-D60D-272E0475981F}"/>
              </a:ext>
            </a:extLst>
          </p:cNvPr>
          <p:cNvSpPr>
            <a:spLocks noGrp="1"/>
          </p:cNvSpPr>
          <p:nvPr>
            <p:ph type="title"/>
          </p:nvPr>
        </p:nvSpPr>
        <p:spPr/>
        <p:txBody>
          <a:bodyPr/>
          <a:lstStyle/>
          <a:p>
            <a:r>
              <a:rPr lang="en-US" sz="3600" dirty="0">
                <a:latin typeface="+mj-lt"/>
              </a:rPr>
              <a:t>DOT Navigator (cont.)</a:t>
            </a:r>
          </a:p>
        </p:txBody>
      </p:sp>
      <p:pic>
        <p:nvPicPr>
          <p:cNvPr id="4" name="Picture 3" descr="Screenshot of Navigator webpage showing the &quot;Search Technical Assistance Resources&quot; search and filter tool.">
            <a:extLst>
              <a:ext uri="{FF2B5EF4-FFF2-40B4-BE49-F238E27FC236}">
                <a16:creationId xmlns:a16="http://schemas.microsoft.com/office/drawing/2014/main" id="{C451BB7D-3C41-CF3A-0C74-AD953D11CE50}"/>
              </a:ext>
            </a:extLst>
          </p:cNvPr>
          <p:cNvPicPr>
            <a:picLocks noChangeAspect="1"/>
          </p:cNvPicPr>
          <p:nvPr/>
        </p:nvPicPr>
        <p:blipFill rotWithShape="1">
          <a:blip r:embed="rId3"/>
          <a:srcRect r="3774"/>
          <a:stretch/>
        </p:blipFill>
        <p:spPr>
          <a:xfrm>
            <a:off x="3409430" y="1033700"/>
            <a:ext cx="5369964" cy="5278200"/>
          </a:xfrm>
          <a:prstGeom prst="rect">
            <a:avLst/>
          </a:prstGeom>
        </p:spPr>
      </p:pic>
    </p:spTree>
    <p:extLst>
      <p:ext uri="{BB962C8B-B14F-4D97-AF65-F5344CB8AC3E}">
        <p14:creationId xmlns:p14="http://schemas.microsoft.com/office/powerpoint/2010/main" val="2459431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A878-A0F7-1947-91F2-732E863FD6CD}"/>
              </a:ext>
            </a:extLst>
          </p:cNvPr>
          <p:cNvSpPr>
            <a:spLocks noGrp="1"/>
          </p:cNvSpPr>
          <p:nvPr>
            <p:ph type="title"/>
          </p:nvPr>
        </p:nvSpPr>
        <p:spPr/>
        <p:txBody>
          <a:bodyPr/>
          <a:lstStyle/>
          <a:p>
            <a:r>
              <a:rPr lang="en-US" sz="3599" dirty="0">
                <a:solidFill>
                  <a:prstClr val="black"/>
                </a:solidFill>
                <a:latin typeface="Calibri"/>
              </a:rPr>
              <a:t>DOT Navigator (cont.)</a:t>
            </a:r>
            <a:endParaRPr lang="en-US" dirty="0"/>
          </a:p>
        </p:txBody>
      </p:sp>
      <p:sp>
        <p:nvSpPr>
          <p:cNvPr id="3" name="Text Placeholder 5">
            <a:extLst>
              <a:ext uri="{FF2B5EF4-FFF2-40B4-BE49-F238E27FC236}">
                <a16:creationId xmlns:a16="http://schemas.microsoft.com/office/drawing/2014/main" id="{6D8A3334-39BD-743B-BE30-46EEA39CA2EF}"/>
              </a:ext>
            </a:extLst>
          </p:cNvPr>
          <p:cNvSpPr txBox="1">
            <a:spLocks/>
          </p:cNvSpPr>
          <p:nvPr/>
        </p:nvSpPr>
        <p:spPr>
          <a:xfrm>
            <a:off x="609012" y="1129188"/>
            <a:ext cx="10754563" cy="429853"/>
          </a:xfrm>
          <a:prstGeom prst="rect">
            <a:avLst/>
          </a:prstGeom>
        </p:spPr>
        <p:txBody>
          <a:bodyPr>
            <a:norm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Aptos" panose="020B0004020202020204" pitchFamily="34" charset="0"/>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Aptos" panose="020B0004020202020204" pitchFamily="34" charset="0"/>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Aptos" panose="020B0004020202020204" pitchFamily="34" charset="0"/>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41">
              <a:buNone/>
            </a:pPr>
            <a:r>
              <a:rPr lang="en-US" sz="2399" dirty="0">
                <a:solidFill>
                  <a:prstClr val="black"/>
                </a:solidFill>
              </a:rPr>
              <a:t>Focus on Helping to Develop Strong Discretionary Grant Applications </a:t>
            </a:r>
          </a:p>
        </p:txBody>
      </p:sp>
      <p:pic>
        <p:nvPicPr>
          <p:cNvPr id="4" name="Picture 3" descr="Screenshot showing the list of resources the DOT Navigator has translated into Spanish.">
            <a:extLst>
              <a:ext uri="{FF2B5EF4-FFF2-40B4-BE49-F238E27FC236}">
                <a16:creationId xmlns:a16="http://schemas.microsoft.com/office/drawing/2014/main" id="{8C0E72B1-916A-19C5-D988-BBBE227C56FB}"/>
              </a:ext>
            </a:extLst>
          </p:cNvPr>
          <p:cNvPicPr>
            <a:picLocks noChangeAspect="1"/>
          </p:cNvPicPr>
          <p:nvPr/>
        </p:nvPicPr>
        <p:blipFill>
          <a:blip r:embed="rId3"/>
          <a:stretch>
            <a:fillRect/>
          </a:stretch>
        </p:blipFill>
        <p:spPr>
          <a:xfrm>
            <a:off x="9385950" y="1411224"/>
            <a:ext cx="2761917" cy="4219065"/>
          </a:xfrm>
          <a:prstGeom prst="rect">
            <a:avLst/>
          </a:prstGeom>
        </p:spPr>
      </p:pic>
      <p:sp>
        <p:nvSpPr>
          <p:cNvPr id="5" name="TextBox 4">
            <a:extLst>
              <a:ext uri="{FF2B5EF4-FFF2-40B4-BE49-F238E27FC236}">
                <a16:creationId xmlns:a16="http://schemas.microsoft.com/office/drawing/2014/main" id="{F6F3BF9B-1425-D5C6-445F-00F017CB4E17}"/>
              </a:ext>
            </a:extLst>
          </p:cNvPr>
          <p:cNvSpPr txBox="1"/>
          <p:nvPr/>
        </p:nvSpPr>
        <p:spPr>
          <a:xfrm>
            <a:off x="1136929" y="5589244"/>
            <a:ext cx="9914966" cy="646163"/>
          </a:xfrm>
          <a:prstGeom prst="rect">
            <a:avLst/>
          </a:prstGeom>
          <a:noFill/>
        </p:spPr>
        <p:txBody>
          <a:bodyPr wrap="square" rtlCol="0">
            <a:spAutoFit/>
          </a:bodyPr>
          <a:lstStyle/>
          <a:p>
            <a:pPr algn="ctr" defTabSz="914126"/>
            <a:r>
              <a:rPr lang="en-US" sz="1799" dirty="0">
                <a:solidFill>
                  <a:prstClr val="black"/>
                </a:solidFill>
                <a:latin typeface="Calibri"/>
              </a:rPr>
              <a:t>Sign Up to Get Bi-Weekly DOT Navigator Email Bulletins to Stay in the Know about new technical assistance resources, trainings and funding opportunities across a range of transportation topics! </a:t>
            </a:r>
          </a:p>
        </p:txBody>
      </p:sp>
      <p:pic>
        <p:nvPicPr>
          <p:cNvPr id="6" name="Picture 5" descr="Screenshot of DOT Navigator homepage, with options to prepare a successful grant application, find funding opportunities, get technical assistance resources, learn about funding and match, access data and mapping tools, and learn about the Bipartisan Infrastructure Law">
            <a:extLst>
              <a:ext uri="{FF2B5EF4-FFF2-40B4-BE49-F238E27FC236}">
                <a16:creationId xmlns:a16="http://schemas.microsoft.com/office/drawing/2014/main" id="{D6EE53A2-68E4-4DAB-3FD2-F74FDF16C250}"/>
              </a:ext>
            </a:extLst>
          </p:cNvPr>
          <p:cNvPicPr>
            <a:picLocks noChangeAspect="1"/>
          </p:cNvPicPr>
          <p:nvPr/>
        </p:nvPicPr>
        <p:blipFill>
          <a:blip r:embed="rId4"/>
          <a:stretch>
            <a:fillRect/>
          </a:stretch>
        </p:blipFill>
        <p:spPr>
          <a:xfrm>
            <a:off x="619271" y="1494703"/>
            <a:ext cx="8402752" cy="3942319"/>
          </a:xfrm>
          <a:prstGeom prst="rect">
            <a:avLst/>
          </a:prstGeom>
        </p:spPr>
      </p:pic>
    </p:spTree>
    <p:extLst>
      <p:ext uri="{BB962C8B-B14F-4D97-AF65-F5344CB8AC3E}">
        <p14:creationId xmlns:p14="http://schemas.microsoft.com/office/powerpoint/2010/main" val="33045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A91634-FC10-1A06-8C10-9A5786CF26A5}"/>
              </a:ext>
            </a:extLst>
          </p:cNvPr>
          <p:cNvSpPr txBox="1">
            <a:spLocks/>
          </p:cNvSpPr>
          <p:nvPr/>
        </p:nvSpPr>
        <p:spPr>
          <a:xfrm>
            <a:off x="649690" y="1419692"/>
            <a:ext cx="9551019" cy="3302973"/>
          </a:xfrm>
          <a:prstGeom prst="rect">
            <a:avLst/>
          </a:prstGeom>
        </p:spPr>
        <p:txBody>
          <a:bodyPr>
            <a:noAutofit/>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457063" indent="-457063" defTabSz="457041">
              <a:buFont typeface="Arial" panose="020B0604020202020204" pitchFamily="34" charset="0"/>
              <a:buChar char="•"/>
              <a:defRPr/>
            </a:pPr>
            <a:endParaRPr lang="en-US" sz="2399" dirty="0">
              <a:solidFill>
                <a:prstClr val="black"/>
              </a:solidFill>
              <a:latin typeface="Calibri"/>
            </a:endParaRPr>
          </a:p>
        </p:txBody>
      </p:sp>
      <p:sp>
        <p:nvSpPr>
          <p:cNvPr id="9" name="Rectangle 8">
            <a:extLst>
              <a:ext uri="{FF2B5EF4-FFF2-40B4-BE49-F238E27FC236}">
                <a16:creationId xmlns:a16="http://schemas.microsoft.com/office/drawing/2014/main" id="{5E87974A-EC6F-29E3-C01F-C431D189B22A}"/>
              </a:ext>
            </a:extLst>
          </p:cNvPr>
          <p:cNvSpPr/>
          <p:nvPr/>
        </p:nvSpPr>
        <p:spPr>
          <a:xfrm>
            <a:off x="-1" y="171537"/>
            <a:ext cx="12188825" cy="3892298"/>
          </a:xfrm>
          <a:prstGeom prst="rect">
            <a:avLst/>
          </a:prstGeom>
          <a:solidFill>
            <a:srgbClr val="044071"/>
          </a:solidFill>
          <a:ln>
            <a:solidFill>
              <a:srgbClr val="04407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8804">
              <a:defRPr/>
            </a:pPr>
            <a:endParaRPr lang="en-US" sz="2399">
              <a:solidFill>
                <a:prstClr val="black"/>
              </a:solidFill>
              <a:latin typeface="Calibri"/>
            </a:endParaRPr>
          </a:p>
        </p:txBody>
      </p:sp>
      <p:sp>
        <p:nvSpPr>
          <p:cNvPr id="3" name="Title 3">
            <a:extLst>
              <a:ext uri="{FF2B5EF4-FFF2-40B4-BE49-F238E27FC236}">
                <a16:creationId xmlns:a16="http://schemas.microsoft.com/office/drawing/2014/main" id="{AF4E8A86-6E8E-3A70-464C-90DEFEA13FB5}"/>
              </a:ext>
            </a:extLst>
          </p:cNvPr>
          <p:cNvSpPr txBox="1">
            <a:spLocks/>
          </p:cNvSpPr>
          <p:nvPr/>
        </p:nvSpPr>
        <p:spPr>
          <a:xfrm>
            <a:off x="962833" y="1283269"/>
            <a:ext cx="10360501" cy="1361720"/>
          </a:xfrm>
          <a:prstGeom prst="rect">
            <a:avLst/>
          </a:prstGeom>
        </p:spPr>
        <p:txBody>
          <a:bodyPr/>
          <a:lstStyle>
            <a:lvl1pPr algn="l" defTabSz="457178" rtl="0" eaLnBrk="1" latinLnBrk="0" hangingPunct="1">
              <a:lnSpc>
                <a:spcPct val="90000"/>
              </a:lnSpc>
              <a:spcBef>
                <a:spcPct val="0"/>
              </a:spcBef>
              <a:buNone/>
              <a:defRPr sz="3200" b="0" kern="1200">
                <a:solidFill>
                  <a:schemeClr val="accent2"/>
                </a:solidFill>
                <a:effectLst/>
                <a:latin typeface="+mj-lt"/>
                <a:ea typeface="+mj-ea"/>
                <a:cs typeface="+mj-cs"/>
              </a:defRPr>
            </a:lvl1pPr>
          </a:lstStyle>
          <a:p>
            <a:pPr algn="ctr" defTabSz="457041">
              <a:defRPr/>
            </a:pPr>
            <a:r>
              <a:rPr lang="en-US" sz="6598" b="1" dirty="0">
                <a:solidFill>
                  <a:prstClr val="white"/>
                </a:solidFill>
              </a:rPr>
              <a:t>Contact us</a:t>
            </a:r>
          </a:p>
        </p:txBody>
      </p:sp>
      <p:sp>
        <p:nvSpPr>
          <p:cNvPr id="5" name="Text Placeholder 4">
            <a:extLst>
              <a:ext uri="{FF2B5EF4-FFF2-40B4-BE49-F238E27FC236}">
                <a16:creationId xmlns:a16="http://schemas.microsoft.com/office/drawing/2014/main" id="{C7B6FEBB-935B-B979-F2A6-E2A25E728B44}"/>
              </a:ext>
            </a:extLst>
          </p:cNvPr>
          <p:cNvSpPr txBox="1">
            <a:spLocks/>
          </p:cNvSpPr>
          <p:nvPr/>
        </p:nvSpPr>
        <p:spPr>
          <a:xfrm>
            <a:off x="5926291" y="4506727"/>
            <a:ext cx="5612844" cy="1499796"/>
          </a:xfrm>
          <a:prstGeom prst="rect">
            <a:avLst/>
          </a:prstGeom>
        </p:spPr>
        <p:txBody>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041">
              <a:buNone/>
              <a:defRPr/>
            </a:pPr>
            <a:r>
              <a:rPr lang="en-US" sz="2399" dirty="0">
                <a:solidFill>
                  <a:srgbClr val="044071"/>
                </a:solidFill>
              </a:rPr>
              <a:t>Build America Bureau</a:t>
            </a:r>
          </a:p>
          <a:p>
            <a:pPr marL="274238" lvl="1" indent="0" algn="ctr" defTabSz="457041">
              <a:buNone/>
              <a:defRPr/>
            </a:pPr>
            <a:r>
              <a:rPr lang="en-US" sz="1800" dirty="0">
                <a:solidFill>
                  <a:prstClr val="black"/>
                </a:solidFill>
              </a:rPr>
              <a:t>202.366-2300</a:t>
            </a:r>
          </a:p>
          <a:p>
            <a:pPr marL="274238" lvl="1" indent="0" algn="ctr" defTabSz="457041">
              <a:buNone/>
              <a:defRPr/>
            </a:pPr>
            <a:r>
              <a:rPr lang="en-US" sz="1800" dirty="0">
                <a:solidFill>
                  <a:prstClr val="black"/>
                </a:solidFill>
                <a:hlinkClick r:id="rId3"/>
              </a:rPr>
              <a:t>BuildAmerica@dot.gov</a:t>
            </a:r>
            <a:endParaRPr lang="en-US" sz="1800" dirty="0">
              <a:solidFill>
                <a:prstClr val="black"/>
              </a:solidFill>
            </a:endParaRPr>
          </a:p>
          <a:p>
            <a:pPr marL="274238" lvl="1" indent="0" algn="ctr" defTabSz="457041">
              <a:buNone/>
              <a:defRPr/>
            </a:pPr>
            <a:r>
              <a:rPr lang="en-US" sz="1800" dirty="0">
                <a:solidFill>
                  <a:prstClr val="black"/>
                </a:solidFill>
                <a:hlinkClick r:id="rId4"/>
              </a:rPr>
              <a:t>https://www.transportation.gov/BuildAmerica</a:t>
            </a:r>
            <a:endParaRPr lang="en-US" sz="1800" dirty="0">
              <a:solidFill>
                <a:prstClr val="black"/>
              </a:solidFill>
            </a:endParaRPr>
          </a:p>
          <a:p>
            <a:pPr marL="274238" indent="-274238" defTabSz="457041">
              <a:defRPr/>
            </a:pPr>
            <a:endParaRPr lang="en-US" sz="2399" dirty="0">
              <a:solidFill>
                <a:prstClr val="black"/>
              </a:solidFill>
              <a:latin typeface="Aptos" panose="020B0004020202020204" pitchFamily="34" charset="0"/>
            </a:endParaRPr>
          </a:p>
        </p:txBody>
      </p:sp>
      <p:grpSp>
        <p:nvGrpSpPr>
          <p:cNvPr id="6" name="Group 5">
            <a:extLst>
              <a:ext uri="{FF2B5EF4-FFF2-40B4-BE49-F238E27FC236}">
                <a16:creationId xmlns:a16="http://schemas.microsoft.com/office/drawing/2014/main" id="{640ADFE4-0BAF-C491-A9D4-2AAD506CCC60}"/>
              </a:ext>
            </a:extLst>
          </p:cNvPr>
          <p:cNvGrpSpPr/>
          <p:nvPr/>
        </p:nvGrpSpPr>
        <p:grpSpPr>
          <a:xfrm>
            <a:off x="1176489" y="4731691"/>
            <a:ext cx="5416557" cy="1096994"/>
            <a:chOff x="797204" y="4973966"/>
            <a:chExt cx="5417968" cy="1097280"/>
          </a:xfrm>
        </p:grpSpPr>
        <p:pic>
          <p:nvPicPr>
            <p:cNvPr id="7" name="Picture 6">
              <a:extLst>
                <a:ext uri="{FF2B5EF4-FFF2-40B4-BE49-F238E27FC236}">
                  <a16:creationId xmlns:a16="http://schemas.microsoft.com/office/drawing/2014/main" id="{4C7F9FFC-00CE-9DC2-A7F1-42C63C5625BC}"/>
                </a:ext>
              </a:extLst>
            </p:cNvPr>
            <p:cNvPicPr>
              <a:picLocks noChangeAspect="1"/>
            </p:cNvPicPr>
            <p:nvPr/>
          </p:nvPicPr>
          <p:blipFill rotWithShape="1">
            <a:blip r:embed="rId5">
              <a:duotone>
                <a:schemeClr val="accent2">
                  <a:shade val="45000"/>
                  <a:satMod val="135000"/>
                </a:schemeClr>
                <a:prstClr val="white"/>
              </a:duotone>
            </a:blip>
            <a:srcRect l="19595" t="12290" r="20072" b="13265"/>
            <a:stretch/>
          </p:blipFill>
          <p:spPr>
            <a:xfrm>
              <a:off x="797204" y="5032028"/>
              <a:ext cx="340719" cy="420412"/>
            </a:xfrm>
            <a:prstGeom prst="rect">
              <a:avLst/>
            </a:prstGeom>
          </p:spPr>
        </p:pic>
        <p:sp>
          <p:nvSpPr>
            <p:cNvPr id="8" name="Rectangle 3">
              <a:extLst>
                <a:ext uri="{FF2B5EF4-FFF2-40B4-BE49-F238E27FC236}">
                  <a16:creationId xmlns:a16="http://schemas.microsoft.com/office/drawing/2014/main" id="{54537328-60A4-EB6A-9E12-E059D02DDA26}"/>
                </a:ext>
              </a:extLst>
            </p:cNvPr>
            <p:cNvSpPr txBox="1">
              <a:spLocks noChangeArrowheads="1"/>
            </p:cNvSpPr>
            <p:nvPr/>
          </p:nvSpPr>
          <p:spPr>
            <a:xfrm>
              <a:off x="1216168" y="4973966"/>
              <a:ext cx="4999004" cy="1097280"/>
            </a:xfrm>
            <a:prstGeom prst="rect">
              <a:avLst/>
            </a:prstGeom>
          </p:spPr>
          <p:txBody>
            <a:bodyPr vert="horz" lIns="91416" tIns="45708" rIns="91416" bIns="45708" rtlCol="0">
              <a:noAutofit/>
            </a:bodyPr>
            <a:lstStyle>
              <a:lvl1pPr marL="342900" indent="-342900" algn="l" defTabSz="457200" rtl="0" eaLnBrk="1" latinLnBrk="0" hangingPunct="1">
                <a:spcBef>
                  <a:spcPct val="20000"/>
                </a:spcBef>
                <a:buClr>
                  <a:schemeClr val="tx2"/>
                </a:buClr>
                <a:buFont typeface="Arial"/>
                <a:buChar char="•"/>
                <a:defRPr sz="28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63">
                <a:lnSpc>
                  <a:spcPct val="90000"/>
                </a:lnSpc>
                <a:spcBef>
                  <a:spcPts val="1799"/>
                </a:spcBef>
                <a:buClr>
                  <a:srgbClr val="1F497D"/>
                </a:buClr>
                <a:buNone/>
                <a:defRPr/>
              </a:pPr>
              <a:r>
                <a:rPr lang="en-US" sz="1999" b="1" dirty="0">
                  <a:solidFill>
                    <a:srgbClr val="C70A31"/>
                  </a:solidFill>
                </a:rPr>
                <a:t>Susan L Wilson, AICP</a:t>
              </a:r>
              <a:br>
                <a:rPr lang="en-US" sz="1999" b="1" dirty="0">
                  <a:solidFill>
                    <a:srgbClr val="C70A31"/>
                  </a:solidFill>
                </a:rPr>
              </a:br>
              <a:r>
                <a:rPr lang="en-US" sz="1999" b="1" dirty="0">
                  <a:solidFill>
                    <a:srgbClr val="C70A31"/>
                  </a:solidFill>
                </a:rPr>
                <a:t>Program Manager</a:t>
              </a:r>
            </a:p>
            <a:p>
              <a:pPr marL="342797" indent="-342797" defTabSz="457063">
                <a:lnSpc>
                  <a:spcPct val="90000"/>
                </a:lnSpc>
                <a:spcBef>
                  <a:spcPts val="0"/>
                </a:spcBef>
                <a:buClr>
                  <a:srgbClr val="1F497D"/>
                </a:buClr>
                <a:buNone/>
                <a:defRPr/>
              </a:pPr>
              <a:r>
                <a:rPr lang="en-US" sz="1799" b="1" i="1" dirty="0">
                  <a:solidFill>
                    <a:srgbClr val="045594"/>
                  </a:solidFill>
                </a:rPr>
                <a:t>Rural and Tribal Assistance Pilot Program</a:t>
              </a:r>
            </a:p>
            <a:p>
              <a:pPr marL="342797" indent="-342797" defTabSz="457063">
                <a:lnSpc>
                  <a:spcPct val="90000"/>
                </a:lnSpc>
                <a:spcBef>
                  <a:spcPts val="0"/>
                </a:spcBef>
                <a:buClr>
                  <a:srgbClr val="1F497D"/>
                </a:buClr>
                <a:buNone/>
                <a:defRPr/>
              </a:pPr>
              <a:r>
                <a:rPr lang="en-US" sz="1799" dirty="0">
                  <a:solidFill>
                    <a:srgbClr val="045594"/>
                  </a:solidFill>
                </a:rPr>
                <a:t>Email: </a:t>
              </a:r>
              <a:r>
                <a:rPr lang="en-US" sz="1799" dirty="0">
                  <a:solidFill>
                    <a:srgbClr val="045594"/>
                  </a:solidFill>
                  <a:hlinkClick r:id="rId6"/>
                </a:rPr>
                <a:t>susan.wilson@dot.gov</a:t>
              </a:r>
              <a:endParaRPr lang="en-US" sz="1799" dirty="0">
                <a:solidFill>
                  <a:srgbClr val="045594"/>
                </a:solidFill>
              </a:endParaRPr>
            </a:p>
            <a:p>
              <a:pPr marL="342797" indent="-342797" defTabSz="457063">
                <a:lnSpc>
                  <a:spcPct val="90000"/>
                </a:lnSpc>
                <a:spcBef>
                  <a:spcPts val="0"/>
                </a:spcBef>
                <a:buClr>
                  <a:srgbClr val="1F497D"/>
                </a:buClr>
                <a:buNone/>
                <a:defRPr/>
              </a:pPr>
              <a:endParaRPr lang="en-US" sz="1799" dirty="0">
                <a:solidFill>
                  <a:srgbClr val="E5E6E6"/>
                </a:solidFill>
                <a:latin typeface="Aptos" panose="020B0004020202020204" pitchFamily="34" charset="0"/>
              </a:endParaRPr>
            </a:p>
          </p:txBody>
        </p:sp>
      </p:grpSp>
    </p:spTree>
    <p:extLst>
      <p:ext uri="{BB962C8B-B14F-4D97-AF65-F5344CB8AC3E}">
        <p14:creationId xmlns:p14="http://schemas.microsoft.com/office/powerpoint/2010/main" val="424684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5">
            <a:extLst>
              <a:ext uri="{FF2B5EF4-FFF2-40B4-BE49-F238E27FC236}">
                <a16:creationId xmlns:a16="http://schemas.microsoft.com/office/drawing/2014/main" id="{8AD31FC5-C749-9365-1149-E339AB1ABD46}"/>
              </a:ext>
            </a:extLst>
          </p:cNvPr>
          <p:cNvSpPr/>
          <p:nvPr/>
        </p:nvSpPr>
        <p:spPr>
          <a:xfrm>
            <a:off x="609447" y="4400629"/>
            <a:ext cx="5210723" cy="1828324"/>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5-year pilot program ($10 million total)</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$3.4 million awarded to 13 communities, including 7 Tribes</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Advance early project development by funding technical, legal, and financial activities</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Calibri"/>
              </a:rPr>
              <a:t>Additional $25 million for FY 24</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99"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Rectangle: Rounded Corners 15">
            <a:extLst>
              <a:ext uri="{FF2B5EF4-FFF2-40B4-BE49-F238E27FC236}">
                <a16:creationId xmlns:a16="http://schemas.microsoft.com/office/drawing/2014/main" id="{810E09B4-BC9A-39FD-589B-4B62662B2EC2}"/>
              </a:ext>
            </a:extLst>
          </p:cNvPr>
          <p:cNvSpPr/>
          <p:nvPr/>
        </p:nvSpPr>
        <p:spPr>
          <a:xfrm>
            <a:off x="6398442" y="4400629"/>
            <a:ext cx="5210723" cy="1828324"/>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5-year program ($100 million total)</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Help project sponsors identify underutilized assets with potential to generate economic development</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Increase capacity to utilize innovative financing and project delivery and form partnerships with private sector</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99" b="1"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5E28A59E-75AF-BE85-C7A0-A2C77A5AAE29}"/>
              </a:ext>
            </a:extLst>
          </p:cNvPr>
          <p:cNvSpPr>
            <a:spLocks noGrp="1"/>
          </p:cNvSpPr>
          <p:nvPr>
            <p:ph type="title"/>
          </p:nvPr>
        </p:nvSpPr>
        <p:spPr>
          <a:xfrm>
            <a:off x="609447" y="366558"/>
            <a:ext cx="10969942" cy="548497"/>
          </a:xfrm>
        </p:spPr>
        <p:txBody>
          <a:bodyPr/>
          <a:lstStyle/>
          <a:p>
            <a:r>
              <a:rPr lang="en-US" sz="3599" dirty="0">
                <a:latin typeface="Calibri" panose="020F0502020204030204" pitchFamily="34" charset="0"/>
                <a:cs typeface="Calibri" panose="020F0502020204030204" pitchFamily="34" charset="0"/>
              </a:rPr>
              <a:t>Technical Assistance Grant Programs</a:t>
            </a:r>
          </a:p>
        </p:txBody>
      </p:sp>
      <p:sp>
        <p:nvSpPr>
          <p:cNvPr id="5" name="Rectangle: Rounded Corners 15">
            <a:extLst>
              <a:ext uri="{FF2B5EF4-FFF2-40B4-BE49-F238E27FC236}">
                <a16:creationId xmlns:a16="http://schemas.microsoft.com/office/drawing/2014/main" id="{B2AFD998-A8D0-9C3E-6D34-B658065DCF81}"/>
              </a:ext>
            </a:extLst>
          </p:cNvPr>
          <p:cNvSpPr/>
          <p:nvPr/>
        </p:nvSpPr>
        <p:spPr>
          <a:xfrm>
            <a:off x="6398442" y="1695586"/>
            <a:ext cx="5210723" cy="1919740"/>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$34 million awarded to 24 recipients</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Build capacity to incubate good projects and accelerate delivery through innovative approaches</a:t>
            </a:r>
          </a:p>
          <a:p>
            <a:pPr marL="285664" marR="0" lvl="0" indent="-285664" algn="l" defTabSz="12188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Assistance in project planning, revenue forecasting, preliminary engineering and design, and statutory and regulatory compliance analyses</a:t>
            </a:r>
          </a:p>
        </p:txBody>
      </p:sp>
      <p:sp>
        <p:nvSpPr>
          <p:cNvPr id="3" name="Rectangle: Rounded Corners 15">
            <a:extLst>
              <a:ext uri="{FF2B5EF4-FFF2-40B4-BE49-F238E27FC236}">
                <a16:creationId xmlns:a16="http://schemas.microsoft.com/office/drawing/2014/main" id="{37F2A726-C258-6DF9-78B8-9811CB61E43E}"/>
              </a:ext>
            </a:extLst>
          </p:cNvPr>
          <p:cNvSpPr/>
          <p:nvPr/>
        </p:nvSpPr>
        <p:spPr>
          <a:xfrm>
            <a:off x="609447" y="1695586"/>
            <a:ext cx="5210723" cy="1919740"/>
          </a:xfrm>
          <a:prstGeom prst="roundRect">
            <a:avLst>
              <a:gd name="adj" fmla="val 367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16" tIns="91416" rIns="91416" bIns="91416" rtlCol="0" anchor="t" anchorCtr="0"/>
          <a:lstStyle/>
          <a:p>
            <a:pPr marL="285664" marR="0" lvl="0" indent="-285664" algn="l" defTabSz="1218804"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$25 million in FYs 2022 and 2023 ($50 million total)</a:t>
            </a:r>
            <a:endParaRPr kumimoji="0" lang="en-US" sz="1799" b="0" i="0" u="none" strike="noStrike" kern="1200" cap="none" spc="0" normalizeH="0" baseline="0" noProof="0" dirty="0">
              <a:ln>
                <a:noFill/>
              </a:ln>
              <a:solidFill>
                <a:prstClr val="white"/>
              </a:solidFill>
              <a:effectLst/>
              <a:uLnTx/>
              <a:uFillTx/>
              <a:latin typeface="Calibri"/>
              <a:ea typeface="+mn-ea"/>
              <a:cs typeface="+mn-cs"/>
            </a:endParaRPr>
          </a:p>
          <a:p>
            <a:pPr marL="285664" marR="0" lvl="0" indent="-285664" algn="l" defTabSz="1218804"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srgbClr val="000000"/>
                </a:solidFill>
                <a:effectLst/>
                <a:uLnTx/>
                <a:uFillTx/>
                <a:latin typeface="Calibri"/>
                <a:ea typeface="+mn-ea"/>
                <a:cs typeface="+mn-cs"/>
              </a:rPr>
              <a:t>Support disadvantaged and lower-capacity communities across project planning and scoping, development and design, and delivery</a:t>
            </a:r>
          </a:p>
        </p:txBody>
      </p:sp>
      <p:sp>
        <p:nvSpPr>
          <p:cNvPr id="4" name="Rectangle: Rounded Corners 17">
            <a:extLst>
              <a:ext uri="{FF2B5EF4-FFF2-40B4-BE49-F238E27FC236}">
                <a16:creationId xmlns:a16="http://schemas.microsoft.com/office/drawing/2014/main" id="{C8D899CE-D6D8-447F-EEA2-868A08024DB0}"/>
              </a:ext>
            </a:extLst>
          </p:cNvPr>
          <p:cNvSpPr/>
          <p:nvPr/>
        </p:nvSpPr>
        <p:spPr>
          <a:xfrm>
            <a:off x="609447" y="1062708"/>
            <a:ext cx="5210723" cy="639913"/>
          </a:xfrm>
          <a:prstGeom prst="roundRect">
            <a:avLst/>
          </a:prstGeom>
          <a:solidFill>
            <a:srgbClr val="673065"/>
          </a:solidFill>
          <a:ln>
            <a:noFill/>
          </a:ln>
        </p:spPr>
        <p:style>
          <a:lnRef idx="1">
            <a:schemeClr val="accent1"/>
          </a:lnRef>
          <a:fillRef idx="3">
            <a:schemeClr val="accent1"/>
          </a:fillRef>
          <a:effectRef idx="2">
            <a:schemeClr val="accent1"/>
          </a:effectRef>
          <a:fontRef idx="minor">
            <a:schemeClr val="lt1"/>
          </a:fontRef>
        </p:style>
        <p:txBody>
          <a:bodyPr lIns="91416" tIns="91416" rIns="91416" bIns="91416" rtlCol="0" anchor="ctr"/>
          <a:lstStyle/>
          <a:p>
            <a:pPr marL="0" marR="0" lvl="0" indent="0" algn="l" defTabSz="1218804" rtl="0" eaLnBrk="1" fontAlgn="auto" latinLnBrk="0" hangingPunct="1">
              <a:lnSpc>
                <a:spcPct val="90000"/>
              </a:lnSpc>
              <a:spcBef>
                <a:spcPts val="60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Calibri"/>
                <a:ea typeface="+mn-ea"/>
                <a:cs typeface="+mn-cs"/>
              </a:rPr>
              <a:t>Thriving Communities</a:t>
            </a:r>
          </a:p>
        </p:txBody>
      </p:sp>
      <p:sp>
        <p:nvSpPr>
          <p:cNvPr id="6" name="Rectangle: Rounded Corners 17">
            <a:extLst>
              <a:ext uri="{FF2B5EF4-FFF2-40B4-BE49-F238E27FC236}">
                <a16:creationId xmlns:a16="http://schemas.microsoft.com/office/drawing/2014/main" id="{1D3BF7D8-E6D8-96E2-AA33-9C39BEA65454}"/>
              </a:ext>
            </a:extLst>
          </p:cNvPr>
          <p:cNvSpPr/>
          <p:nvPr/>
        </p:nvSpPr>
        <p:spPr>
          <a:xfrm>
            <a:off x="6398442" y="1062708"/>
            <a:ext cx="5210723" cy="639913"/>
          </a:xfrm>
          <a:prstGeom prst="roundRect">
            <a:avLst/>
          </a:prstGeom>
          <a:solidFill>
            <a:srgbClr val="673065"/>
          </a:solidFill>
          <a:ln>
            <a:noFill/>
          </a:ln>
        </p:spPr>
        <p:style>
          <a:lnRef idx="1">
            <a:schemeClr val="accent1"/>
          </a:lnRef>
          <a:fillRef idx="3">
            <a:schemeClr val="accent1"/>
          </a:fillRef>
          <a:effectRef idx="2">
            <a:schemeClr val="accent1"/>
          </a:effectRef>
          <a:fontRef idx="minor">
            <a:schemeClr val="lt1"/>
          </a:fontRef>
        </p:style>
        <p:txBody>
          <a:bodyPr lIns="91416" tIns="91416" rIns="91416" bIns="91416" rtlCol="0" anchor="ctr"/>
          <a:lstStyle/>
          <a:p>
            <a:pPr marL="0" marR="0" lvl="0" indent="0" algn="l" defTabSz="1218804" rtl="0" eaLnBrk="1" fontAlgn="auto" latinLnBrk="0" hangingPunct="1">
              <a:lnSpc>
                <a:spcPct val="90000"/>
              </a:lnSpc>
              <a:spcBef>
                <a:spcPts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Calibri"/>
                <a:ea typeface="+mn-ea"/>
                <a:cs typeface="+mn-cs"/>
              </a:rPr>
              <a:t>Regional Infrastructure Accelerators </a:t>
            </a:r>
          </a:p>
        </p:txBody>
      </p:sp>
      <p:sp>
        <p:nvSpPr>
          <p:cNvPr id="8" name="Rectangle: Rounded Corners 17">
            <a:extLst>
              <a:ext uri="{FF2B5EF4-FFF2-40B4-BE49-F238E27FC236}">
                <a16:creationId xmlns:a16="http://schemas.microsoft.com/office/drawing/2014/main" id="{AD052B7A-0700-11FE-9611-6A7CECD54209}"/>
              </a:ext>
            </a:extLst>
          </p:cNvPr>
          <p:cNvSpPr/>
          <p:nvPr/>
        </p:nvSpPr>
        <p:spPr>
          <a:xfrm>
            <a:off x="609447" y="3773370"/>
            <a:ext cx="5210723" cy="639913"/>
          </a:xfrm>
          <a:prstGeom prst="roundRect">
            <a:avLst/>
          </a:prstGeom>
          <a:solidFill>
            <a:srgbClr val="673065"/>
          </a:solidFill>
          <a:ln>
            <a:noFill/>
          </a:ln>
        </p:spPr>
        <p:style>
          <a:lnRef idx="1">
            <a:schemeClr val="accent1"/>
          </a:lnRef>
          <a:fillRef idx="3">
            <a:schemeClr val="accent1"/>
          </a:fillRef>
          <a:effectRef idx="2">
            <a:schemeClr val="accent1"/>
          </a:effectRef>
          <a:fontRef idx="minor">
            <a:schemeClr val="lt1"/>
          </a:fontRef>
        </p:style>
        <p:txBody>
          <a:bodyPr lIns="91416" tIns="91416" rIns="91416" bIns="91416" rtlCol="0" anchor="ctr"/>
          <a:lstStyle/>
          <a:p>
            <a:pPr marL="0" marR="0" lvl="0" indent="0" algn="l" defTabSz="1218804" rtl="0" eaLnBrk="1" fontAlgn="auto" latinLnBrk="0" hangingPunct="1">
              <a:lnSpc>
                <a:spcPct val="90000"/>
              </a:lnSpc>
              <a:spcBef>
                <a:spcPts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Calibri"/>
                <a:ea typeface="+mn-ea"/>
                <a:cs typeface="+mn-cs"/>
              </a:rPr>
              <a:t>Rural and Tribal Assistance </a:t>
            </a:r>
          </a:p>
        </p:txBody>
      </p:sp>
      <p:sp>
        <p:nvSpPr>
          <p:cNvPr id="10" name="Rectangle: Rounded Corners 17">
            <a:extLst>
              <a:ext uri="{FF2B5EF4-FFF2-40B4-BE49-F238E27FC236}">
                <a16:creationId xmlns:a16="http://schemas.microsoft.com/office/drawing/2014/main" id="{AC3AC5D0-D6FE-94FC-86A4-F311C8754B19}"/>
              </a:ext>
            </a:extLst>
          </p:cNvPr>
          <p:cNvSpPr/>
          <p:nvPr/>
        </p:nvSpPr>
        <p:spPr>
          <a:xfrm>
            <a:off x="6398442" y="3773370"/>
            <a:ext cx="5210723" cy="639913"/>
          </a:xfrm>
          <a:prstGeom prst="roundRect">
            <a:avLst/>
          </a:prstGeom>
          <a:solidFill>
            <a:srgbClr val="673065"/>
          </a:solidFill>
          <a:ln>
            <a:noFill/>
          </a:ln>
        </p:spPr>
        <p:style>
          <a:lnRef idx="1">
            <a:schemeClr val="accent1"/>
          </a:lnRef>
          <a:fillRef idx="3">
            <a:schemeClr val="accent1"/>
          </a:fillRef>
          <a:effectRef idx="2">
            <a:schemeClr val="accent1"/>
          </a:effectRef>
          <a:fontRef idx="minor">
            <a:schemeClr val="lt1"/>
          </a:fontRef>
        </p:style>
        <p:txBody>
          <a:bodyPr lIns="91416" tIns="91416" rIns="91416" bIns="91416" rtlCol="0" anchor="ctr"/>
          <a:lstStyle/>
          <a:p>
            <a:pPr marL="0" marR="0" lvl="0" indent="0" algn="l" defTabSz="1218804" rtl="0" eaLnBrk="1" fontAlgn="auto" latinLnBrk="0" hangingPunct="1">
              <a:lnSpc>
                <a:spcPct val="90000"/>
              </a:lnSpc>
              <a:spcBef>
                <a:spcPts val="0"/>
              </a:spcBef>
              <a:spcAft>
                <a:spcPts val="0"/>
              </a:spcAft>
              <a:buClrTx/>
              <a:buSzTx/>
              <a:buFontTx/>
              <a:buNone/>
              <a:tabLst/>
              <a:defRPr/>
            </a:pPr>
            <a:r>
              <a:rPr kumimoji="0" lang="en-US" sz="1999" b="1" i="0" u="none" strike="noStrike" kern="1200" cap="none" spc="0" normalizeH="0" baseline="0" noProof="0" dirty="0">
                <a:ln>
                  <a:noFill/>
                </a:ln>
                <a:solidFill>
                  <a:prstClr val="white"/>
                </a:solidFill>
                <a:effectLst/>
                <a:uLnTx/>
                <a:uFillTx/>
                <a:latin typeface="Calibri"/>
                <a:ea typeface="+mn-ea"/>
                <a:cs typeface="+mn-cs"/>
              </a:rPr>
              <a:t>Innovative Finance and Asset Concessions</a:t>
            </a:r>
          </a:p>
        </p:txBody>
      </p:sp>
    </p:spTree>
    <p:extLst>
      <p:ext uri="{BB962C8B-B14F-4D97-AF65-F5344CB8AC3E}">
        <p14:creationId xmlns:p14="http://schemas.microsoft.com/office/powerpoint/2010/main" val="368114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1458852-0EF6-8193-215C-A1DA41560D28}"/>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5973364" y="2777726"/>
            <a:ext cx="4720165" cy="1938487"/>
          </a:xfrm>
          <a:prstGeom prst="rect">
            <a:avLst/>
          </a:prstGeom>
        </p:spPr>
      </p:pic>
      <p:sp>
        <p:nvSpPr>
          <p:cNvPr id="2" name="Title 3">
            <a:extLst>
              <a:ext uri="{FF2B5EF4-FFF2-40B4-BE49-F238E27FC236}">
                <a16:creationId xmlns:a16="http://schemas.microsoft.com/office/drawing/2014/main" id="{575830EF-5E91-192A-1FB5-0D95157A404D}"/>
              </a:ext>
            </a:extLst>
          </p:cNvPr>
          <p:cNvSpPr txBox="1">
            <a:spLocks/>
          </p:cNvSpPr>
          <p:nvPr/>
        </p:nvSpPr>
        <p:spPr>
          <a:xfrm>
            <a:off x="797776" y="5447784"/>
            <a:ext cx="10360501" cy="1361720"/>
          </a:xfrm>
          <a:prstGeom prst="rect">
            <a:avLst/>
          </a:prstGeom>
        </p:spPr>
        <p:txBody>
          <a:bodyPr vert="horz" lIns="91416" tIns="45708" rIns="91416" bIns="45708" rtlCol="0" anchor="t">
            <a:noAutofit/>
          </a:bodyPr>
          <a:lstStyle>
            <a:lvl1pPr algn="l" defTabSz="457178" rtl="0" eaLnBrk="1" latinLnBrk="0" hangingPunct="1">
              <a:lnSpc>
                <a:spcPct val="90000"/>
              </a:lnSpc>
              <a:spcBef>
                <a:spcPct val="0"/>
              </a:spcBef>
              <a:buNone/>
              <a:defRPr sz="4000" b="1" kern="1200" cap="all">
                <a:solidFill>
                  <a:schemeClr val="tx1"/>
                </a:solidFill>
                <a:effectLst/>
                <a:latin typeface="Aptos SemiBold" panose="020B0004020202020204" pitchFamily="34" charset="0"/>
                <a:ea typeface="+mj-ea"/>
                <a:cs typeface="+mj-cs"/>
              </a:defRPr>
            </a:lvl1pPr>
          </a:lstStyle>
          <a:p>
            <a:pPr defTabSz="457041"/>
            <a:r>
              <a:rPr lang="en-US" sz="3999" cap="none" dirty="0">
                <a:solidFill>
                  <a:sysClr val="windowText" lastClr="000000"/>
                </a:solidFill>
                <a:latin typeface="Calibri"/>
              </a:rPr>
              <a:t>Rural and Tribal Assistance Pilot Program</a:t>
            </a:r>
          </a:p>
        </p:txBody>
      </p:sp>
    </p:spTree>
    <p:extLst>
      <p:ext uri="{BB962C8B-B14F-4D97-AF65-F5344CB8AC3E}">
        <p14:creationId xmlns:p14="http://schemas.microsoft.com/office/powerpoint/2010/main" val="10699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6B6E-D48A-0F41-850B-7BA7B2650A00}"/>
              </a:ext>
            </a:extLst>
          </p:cNvPr>
          <p:cNvSpPr>
            <a:spLocks noGrp="1"/>
          </p:cNvSpPr>
          <p:nvPr>
            <p:ph type="title"/>
          </p:nvPr>
        </p:nvSpPr>
        <p:spPr/>
        <p:txBody>
          <a:bodyPr/>
          <a:lstStyle/>
          <a:p>
            <a:r>
              <a:rPr lang="en-US" sz="3599" dirty="0">
                <a:latin typeface="+mj-lt"/>
              </a:rPr>
              <a:t>Rural and Tribal Assistance Pilot Program</a:t>
            </a:r>
          </a:p>
        </p:txBody>
      </p:sp>
      <p:graphicFrame>
        <p:nvGraphicFramePr>
          <p:cNvPr id="3" name="Table 2">
            <a:extLst>
              <a:ext uri="{FF2B5EF4-FFF2-40B4-BE49-F238E27FC236}">
                <a16:creationId xmlns:a16="http://schemas.microsoft.com/office/drawing/2014/main" id="{AA51BFF6-4E16-1E07-6077-D0230696F957}"/>
              </a:ext>
            </a:extLst>
          </p:cNvPr>
          <p:cNvGraphicFramePr>
            <a:graphicFrameLocks noGrp="1"/>
          </p:cNvGraphicFramePr>
          <p:nvPr>
            <p:extLst>
              <p:ext uri="{D42A27DB-BD31-4B8C-83A1-F6EECF244321}">
                <p14:modId xmlns:p14="http://schemas.microsoft.com/office/powerpoint/2010/main" val="1545749109"/>
              </p:ext>
            </p:extLst>
          </p:nvPr>
        </p:nvGraphicFramePr>
        <p:xfrm>
          <a:off x="6295249" y="1379862"/>
          <a:ext cx="5893575" cy="5210794"/>
        </p:xfrm>
        <a:graphic>
          <a:graphicData uri="http://schemas.openxmlformats.org/drawingml/2006/table">
            <a:tbl>
              <a:tblPr firstRow="1" bandRow="1">
                <a:tableStyleId>{68D230F3-CF80-4859-8CE7-A43EE81993B5}</a:tableStyleId>
              </a:tblPr>
              <a:tblGrid>
                <a:gridCol w="5893575">
                  <a:extLst>
                    <a:ext uri="{9D8B030D-6E8A-4147-A177-3AD203B41FA5}">
                      <a16:colId xmlns:a16="http://schemas.microsoft.com/office/drawing/2014/main" val="40067101"/>
                    </a:ext>
                  </a:extLst>
                </a:gridCol>
              </a:tblGrid>
              <a:tr h="4845058">
                <a:tc>
                  <a:txBody>
                    <a:bodyPr/>
                    <a:lstStyle/>
                    <a:p>
                      <a:pPr marL="0" indent="0" algn="ctr">
                        <a:buNone/>
                      </a:pPr>
                      <a:r>
                        <a:rPr lang="en-US" sz="2400" b="1" dirty="0">
                          <a:solidFill>
                            <a:schemeClr val="tx1"/>
                          </a:solidFill>
                        </a:rPr>
                        <a:t>$10 million over 5 years </a:t>
                      </a:r>
                    </a:p>
                    <a:p>
                      <a:pPr marL="0" indent="0" algn="ctr">
                        <a:buNone/>
                      </a:pPr>
                      <a:endParaRPr lang="en-US" sz="2400" b="1" dirty="0">
                        <a:solidFill>
                          <a:schemeClr val="tx1"/>
                        </a:solidFill>
                      </a:endParaRPr>
                    </a:p>
                    <a:p>
                      <a:pPr marL="0" indent="0" algn="ctr">
                        <a:buNone/>
                      </a:pPr>
                      <a:r>
                        <a:rPr lang="en-US" sz="2400" b="1" dirty="0">
                          <a:solidFill>
                            <a:schemeClr val="tx1"/>
                          </a:solidFill>
                        </a:rPr>
                        <a:t>Additional $25 million funding in FY24 = </a:t>
                      </a:r>
                      <a:r>
                        <a:rPr lang="en-US" sz="2400" b="1" dirty="0">
                          <a:solidFill>
                            <a:srgbClr val="C00000"/>
                          </a:solidFill>
                        </a:rPr>
                        <a:t>$27 million for Round 2</a:t>
                      </a:r>
                    </a:p>
                    <a:p>
                      <a:pPr marL="0" indent="0" algn="ctr">
                        <a:buNone/>
                      </a:pPr>
                      <a:endParaRPr lang="en-US" sz="2400" b="1" dirty="0">
                        <a:solidFill>
                          <a:schemeClr val="tx1"/>
                        </a:solidFill>
                      </a:endParaRPr>
                    </a:p>
                    <a:p>
                      <a:pPr marL="0" indent="0" algn="ctr">
                        <a:buNone/>
                      </a:pPr>
                      <a:r>
                        <a:rPr lang="en-US" sz="2400" b="1" dirty="0">
                          <a:solidFill>
                            <a:schemeClr val="tx1"/>
                          </a:solidFill>
                        </a:rPr>
                        <a:t>No local match! </a:t>
                      </a:r>
                    </a:p>
                  </a:txBody>
                  <a:tcPr marL="548497" marR="548497"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9295405"/>
                  </a:ext>
                </a:extLst>
              </a:tr>
              <a:tr h="365665">
                <a:tc>
                  <a:txBody>
                    <a:bodyPr/>
                    <a:lstStyle/>
                    <a:p>
                      <a:pPr marL="0" indent="0" algn="ctr">
                        <a:buNone/>
                      </a:pPr>
                      <a:endParaRPr lang="en-US" sz="1800" b="0" dirty="0"/>
                    </a:p>
                  </a:txBody>
                  <a:tcPr marL="548497" marR="548497"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2013912"/>
                  </a:ext>
                </a:extLst>
              </a:tr>
            </a:tbl>
          </a:graphicData>
        </a:graphic>
      </p:graphicFrame>
      <p:pic>
        <p:nvPicPr>
          <p:cNvPr id="4" name="Picture 3">
            <a:extLst>
              <a:ext uri="{FF2B5EF4-FFF2-40B4-BE49-F238E27FC236}">
                <a16:creationId xmlns:a16="http://schemas.microsoft.com/office/drawing/2014/main" id="{F5367A44-0FD8-76F1-F94D-9F9F96034E18}"/>
              </a:ext>
            </a:extLst>
          </p:cNvPr>
          <p:cNvPicPr>
            <a:picLocks noChangeAspect="1"/>
          </p:cNvPicPr>
          <p:nvPr/>
        </p:nvPicPr>
        <p:blipFill>
          <a:blip r:embed="rId3"/>
          <a:stretch>
            <a:fillRect/>
          </a:stretch>
        </p:blipFill>
        <p:spPr>
          <a:xfrm>
            <a:off x="577957" y="1777796"/>
            <a:ext cx="5717293" cy="3814919"/>
          </a:xfrm>
          <a:prstGeom prst="rect">
            <a:avLst/>
          </a:prstGeom>
        </p:spPr>
      </p:pic>
    </p:spTree>
    <p:extLst>
      <p:ext uri="{BB962C8B-B14F-4D97-AF65-F5344CB8AC3E}">
        <p14:creationId xmlns:p14="http://schemas.microsoft.com/office/powerpoint/2010/main" val="64718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17E6-432B-76DD-914E-DA2B9FB6FC84}"/>
              </a:ext>
            </a:extLst>
          </p:cNvPr>
          <p:cNvSpPr>
            <a:spLocks noGrp="1"/>
          </p:cNvSpPr>
          <p:nvPr>
            <p:ph type="title"/>
          </p:nvPr>
        </p:nvSpPr>
        <p:spPr/>
        <p:txBody>
          <a:bodyPr/>
          <a:lstStyle/>
          <a:p>
            <a:r>
              <a:rPr lang="en-US" sz="3599" dirty="0">
                <a:latin typeface="+mj-lt"/>
              </a:rPr>
              <a:t>Grants for technical, financial, or legal support </a:t>
            </a:r>
          </a:p>
        </p:txBody>
      </p:sp>
      <p:sp>
        <p:nvSpPr>
          <p:cNvPr id="3" name="Text Placeholder 5">
            <a:extLst>
              <a:ext uri="{FF2B5EF4-FFF2-40B4-BE49-F238E27FC236}">
                <a16:creationId xmlns:a16="http://schemas.microsoft.com/office/drawing/2014/main" id="{D91364FF-B94E-DC25-C406-C2EAEC72750B}"/>
              </a:ext>
            </a:extLst>
          </p:cNvPr>
          <p:cNvSpPr txBox="1">
            <a:spLocks/>
          </p:cNvSpPr>
          <p:nvPr/>
        </p:nvSpPr>
        <p:spPr>
          <a:xfrm>
            <a:off x="330565" y="1361947"/>
            <a:ext cx="3678413" cy="625910"/>
          </a:xfrm>
          <a:prstGeom prst="rect">
            <a:avLst/>
          </a:prstGeom>
        </p:spPr>
        <p:txBody>
          <a:bodyPr/>
          <a:lstStyle>
            <a:lvl1pPr marL="274320" indent="-274320" algn="l" defTabSz="457178" rtl="0" eaLnBrk="1" latinLnBrk="0" hangingPunct="1">
              <a:lnSpc>
                <a:spcPct val="90000"/>
              </a:lnSpc>
              <a:spcBef>
                <a:spcPts val="1200"/>
              </a:spcBef>
              <a:buSzPct val="85000"/>
              <a:buFont typeface="Arial"/>
              <a:buChar char="•"/>
              <a:defRPr sz="2400" kern="1200">
                <a:solidFill>
                  <a:schemeClr val="tx1"/>
                </a:solidFill>
                <a:latin typeface="Aptos" panose="020B0004020202020204" pitchFamily="34" charset="0"/>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Aptos" panose="020B0004020202020204" pitchFamily="34" charset="0"/>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Aptos" panose="020B0004020202020204" pitchFamily="34" charset="0"/>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Aptos" panose="020B0004020202020204" pitchFamily="34" charset="0"/>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274238" indent="-274238" algn="ctr" defTabSz="457041"/>
            <a:r>
              <a:rPr lang="en-US" sz="2399" dirty="0">
                <a:solidFill>
                  <a:prstClr val="black"/>
                </a:solidFill>
                <a:latin typeface="Calibri"/>
              </a:rPr>
              <a:t>Technical</a:t>
            </a:r>
          </a:p>
        </p:txBody>
      </p:sp>
      <p:sp>
        <p:nvSpPr>
          <p:cNvPr id="4" name="TextBox 3">
            <a:extLst>
              <a:ext uri="{FF2B5EF4-FFF2-40B4-BE49-F238E27FC236}">
                <a16:creationId xmlns:a16="http://schemas.microsoft.com/office/drawing/2014/main" id="{3DC2E766-63AF-38B4-7A36-CB6D3BA49C24}"/>
              </a:ext>
            </a:extLst>
          </p:cNvPr>
          <p:cNvSpPr txBox="1"/>
          <p:nvPr/>
        </p:nvSpPr>
        <p:spPr>
          <a:xfrm>
            <a:off x="506057" y="1988794"/>
            <a:ext cx="3716503" cy="3415430"/>
          </a:xfrm>
          <a:prstGeom prst="rect">
            <a:avLst/>
          </a:prstGeom>
          <a:noFill/>
        </p:spPr>
        <p:txBody>
          <a:bodyPr wrap="square" rtlCol="0">
            <a:spAutoFit/>
          </a:bodyPr>
          <a:lstStyle/>
          <a:p>
            <a:pPr marL="742727" lvl="1" indent="-285664" defTabSz="914126">
              <a:buFont typeface="Arial" panose="020B0604020202020204" pitchFamily="34" charset="0"/>
              <a:buChar char="•"/>
            </a:pPr>
            <a:r>
              <a:rPr lang="en-US" sz="1999" dirty="0">
                <a:solidFill>
                  <a:prstClr val="black"/>
                </a:solidFill>
                <a:latin typeface="Calibri"/>
              </a:rPr>
              <a:t>Feasibility studies </a:t>
            </a:r>
          </a:p>
          <a:p>
            <a:pPr marL="742727" lvl="1" indent="-285664" defTabSz="914126">
              <a:buFont typeface="Arial" panose="020B0604020202020204" pitchFamily="34" charset="0"/>
              <a:buChar char="•"/>
            </a:pPr>
            <a:r>
              <a:rPr lang="en-US" sz="1999" dirty="0">
                <a:solidFill>
                  <a:prstClr val="black"/>
                </a:solidFill>
                <a:latin typeface="Calibri"/>
              </a:rPr>
              <a:t>Project planning</a:t>
            </a:r>
          </a:p>
          <a:p>
            <a:pPr marL="742727" lvl="1" indent="-285664" defTabSz="914126">
              <a:buFont typeface="Arial" panose="020B0604020202020204" pitchFamily="34" charset="0"/>
              <a:buChar char="•"/>
            </a:pPr>
            <a:r>
              <a:rPr lang="en-US" sz="1999" dirty="0">
                <a:solidFill>
                  <a:prstClr val="black"/>
                </a:solidFill>
                <a:latin typeface="Calibri"/>
              </a:rPr>
              <a:t>Preliminary engineering/design</a:t>
            </a:r>
          </a:p>
          <a:p>
            <a:pPr marL="742727" lvl="1" indent="-285664" defTabSz="914126">
              <a:buFont typeface="Arial" panose="020B0604020202020204" pitchFamily="34" charset="0"/>
              <a:buChar char="•"/>
            </a:pPr>
            <a:r>
              <a:rPr lang="en-US" sz="1999" dirty="0">
                <a:solidFill>
                  <a:prstClr val="black"/>
                </a:solidFill>
                <a:latin typeface="Calibri"/>
              </a:rPr>
              <a:t>Environmental review</a:t>
            </a:r>
          </a:p>
          <a:p>
            <a:pPr marL="742727" lvl="1" indent="-285664" defTabSz="914126">
              <a:buFont typeface="Arial" panose="020B0604020202020204" pitchFamily="34" charset="0"/>
              <a:buChar char="•"/>
            </a:pPr>
            <a:r>
              <a:rPr lang="en-US" sz="1999" dirty="0">
                <a:solidFill>
                  <a:prstClr val="black"/>
                </a:solidFill>
                <a:latin typeface="Calibri"/>
              </a:rPr>
              <a:t>Property development and land use feasibility analysis</a:t>
            </a:r>
          </a:p>
          <a:p>
            <a:pPr marL="742727" lvl="1" indent="-285664" defTabSz="914126">
              <a:buFont typeface="Arial" panose="020B0604020202020204" pitchFamily="34" charset="0"/>
              <a:buChar char="•"/>
            </a:pPr>
            <a:r>
              <a:rPr lang="en-US" sz="1999" dirty="0">
                <a:solidFill>
                  <a:prstClr val="black"/>
                </a:solidFill>
                <a:latin typeface="Calibri"/>
              </a:rPr>
              <a:t>Public outreach</a:t>
            </a:r>
          </a:p>
          <a:p>
            <a:pPr marL="742727" lvl="1" indent="-285664" defTabSz="914126">
              <a:buFont typeface="Arial" panose="020B0604020202020204" pitchFamily="34" charset="0"/>
              <a:buChar char="•"/>
            </a:pPr>
            <a:r>
              <a:rPr lang="en-US" sz="1999" dirty="0">
                <a:solidFill>
                  <a:prstClr val="black"/>
                </a:solidFill>
                <a:latin typeface="Calibri"/>
              </a:rPr>
              <a:t>Cost estimation</a:t>
            </a:r>
          </a:p>
          <a:p>
            <a:pPr marL="742727" lvl="1" indent="-285664" defTabSz="914126">
              <a:buFont typeface="Arial" panose="020B0604020202020204" pitchFamily="34" charset="0"/>
              <a:buChar char="•"/>
            </a:pPr>
            <a:r>
              <a:rPr lang="en-US" sz="1999" dirty="0">
                <a:solidFill>
                  <a:prstClr val="black"/>
                </a:solidFill>
                <a:latin typeface="Calibri"/>
              </a:rPr>
              <a:t>Public benefit studies</a:t>
            </a:r>
          </a:p>
          <a:p>
            <a:pPr marL="457063" lvl="1" defTabSz="914126"/>
            <a:endParaRPr lang="en-US" sz="1600" dirty="0">
              <a:solidFill>
                <a:prstClr val="black"/>
              </a:solidFill>
              <a:latin typeface="Calibri"/>
            </a:endParaRPr>
          </a:p>
        </p:txBody>
      </p:sp>
      <p:sp>
        <p:nvSpPr>
          <p:cNvPr id="5" name="Text Placeholder 5">
            <a:extLst>
              <a:ext uri="{FF2B5EF4-FFF2-40B4-BE49-F238E27FC236}">
                <a16:creationId xmlns:a16="http://schemas.microsoft.com/office/drawing/2014/main" id="{AD0B8A87-05DB-A11B-49DB-381A200DAAD7}"/>
              </a:ext>
            </a:extLst>
          </p:cNvPr>
          <p:cNvSpPr txBox="1">
            <a:spLocks/>
          </p:cNvSpPr>
          <p:nvPr/>
        </p:nvSpPr>
        <p:spPr>
          <a:xfrm>
            <a:off x="4188543" y="1333783"/>
            <a:ext cx="3678413" cy="625910"/>
          </a:xfrm>
          <a:prstGeom prst="rect">
            <a:avLst/>
          </a:prstGeom>
        </p:spPr>
        <p:txBody>
          <a:bodyPr vert="horz" lIns="91416" tIns="45708" rIns="91416" bIns="45708" rtlCol="0">
            <a:normAutofit/>
          </a:bodyPr>
          <a:lstStyle>
            <a:lvl1pPr marL="0" indent="0" algn="l" defTabSz="457178" rtl="0" eaLnBrk="1" latinLnBrk="0" hangingPunct="1">
              <a:lnSpc>
                <a:spcPct val="90000"/>
              </a:lnSpc>
              <a:spcBef>
                <a:spcPts val="1200"/>
              </a:spcBef>
              <a:buSzPct val="85000"/>
              <a:buFont typeface="Arial"/>
              <a:buNone/>
              <a:defRPr sz="2400" b="1" kern="1200">
                <a:solidFill>
                  <a:srgbClr val="055595"/>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lgn="ctr" defTabSz="457041"/>
            <a:r>
              <a:rPr lang="en-US" sz="2399" b="0" dirty="0">
                <a:solidFill>
                  <a:prstClr val="black"/>
                </a:solidFill>
                <a:latin typeface="Calibri"/>
              </a:rPr>
              <a:t>Financial</a:t>
            </a:r>
          </a:p>
        </p:txBody>
      </p:sp>
      <p:sp>
        <p:nvSpPr>
          <p:cNvPr id="6" name="Text Placeholder 5">
            <a:extLst>
              <a:ext uri="{FF2B5EF4-FFF2-40B4-BE49-F238E27FC236}">
                <a16:creationId xmlns:a16="http://schemas.microsoft.com/office/drawing/2014/main" id="{DF64234D-C47F-5ACB-3F79-0933C2221B8C}"/>
              </a:ext>
            </a:extLst>
          </p:cNvPr>
          <p:cNvSpPr txBox="1">
            <a:spLocks/>
          </p:cNvSpPr>
          <p:nvPr/>
        </p:nvSpPr>
        <p:spPr>
          <a:xfrm>
            <a:off x="8004355" y="1361947"/>
            <a:ext cx="3678413" cy="625910"/>
          </a:xfrm>
          <a:prstGeom prst="rect">
            <a:avLst/>
          </a:prstGeom>
        </p:spPr>
        <p:txBody>
          <a:bodyPr vert="horz" lIns="91416" tIns="45708" rIns="91416" bIns="45708" rtlCol="0">
            <a:normAutofit/>
          </a:bodyPr>
          <a:lstStyle>
            <a:lvl1pPr marL="0" indent="0" algn="l" defTabSz="457178" rtl="0" eaLnBrk="1" latinLnBrk="0" hangingPunct="1">
              <a:lnSpc>
                <a:spcPct val="90000"/>
              </a:lnSpc>
              <a:spcBef>
                <a:spcPts val="1200"/>
              </a:spcBef>
              <a:buSzPct val="85000"/>
              <a:buFont typeface="Arial"/>
              <a:buNone/>
              <a:defRPr sz="2400" b="1" kern="1200">
                <a:solidFill>
                  <a:srgbClr val="055595"/>
                </a:solidFill>
                <a:latin typeface="+mn-lt"/>
                <a:ea typeface="+mn-ea"/>
                <a:cs typeface="+mn-cs"/>
              </a:defRPr>
            </a:lvl1pPr>
            <a:lvl2pPr marL="548640" indent="-274320" algn="l" defTabSz="457178" rtl="0" eaLnBrk="1" latinLnBrk="0" hangingPunct="1">
              <a:lnSpc>
                <a:spcPct val="90000"/>
              </a:lnSpc>
              <a:spcBef>
                <a:spcPts val="600"/>
              </a:spcBef>
              <a:buFont typeface="Arial"/>
              <a:buChar char="–"/>
              <a:defRPr sz="2000" kern="1200">
                <a:solidFill>
                  <a:schemeClr val="tx1"/>
                </a:solidFill>
                <a:latin typeface="+mn-lt"/>
                <a:ea typeface="+mn-ea"/>
                <a:cs typeface="+mn-cs"/>
              </a:defRPr>
            </a:lvl2pPr>
            <a:lvl3pPr marL="914400" indent="-274320" algn="l" defTabSz="457178" rtl="0" eaLnBrk="1" latinLnBrk="0" hangingPunct="1">
              <a:lnSpc>
                <a:spcPct val="90000"/>
              </a:lnSpc>
              <a:spcBef>
                <a:spcPts val="600"/>
              </a:spcBef>
              <a:buFont typeface="Arial"/>
              <a:buChar char="•"/>
              <a:defRPr sz="1800" kern="1200">
                <a:solidFill>
                  <a:schemeClr val="tx1"/>
                </a:solidFill>
                <a:latin typeface="+mn-lt"/>
                <a:ea typeface="+mn-ea"/>
                <a:cs typeface="+mn-cs"/>
              </a:defRPr>
            </a:lvl3pPr>
            <a:lvl4pPr marL="1600120"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lnSpc>
                <a:spcPct val="90000"/>
              </a:lnSpc>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lgn="ctr" defTabSz="457041"/>
            <a:r>
              <a:rPr lang="en-US" sz="2399" b="0" dirty="0">
                <a:solidFill>
                  <a:prstClr val="black"/>
                </a:solidFill>
                <a:latin typeface="Calibri"/>
              </a:rPr>
              <a:t>Legal</a:t>
            </a:r>
          </a:p>
        </p:txBody>
      </p:sp>
      <p:sp>
        <p:nvSpPr>
          <p:cNvPr id="7" name="TextBox 6">
            <a:extLst>
              <a:ext uri="{FF2B5EF4-FFF2-40B4-BE49-F238E27FC236}">
                <a16:creationId xmlns:a16="http://schemas.microsoft.com/office/drawing/2014/main" id="{60B79DEC-F6CB-3F71-BB9C-BBC044780857}"/>
              </a:ext>
            </a:extLst>
          </p:cNvPr>
          <p:cNvSpPr txBox="1"/>
          <p:nvPr/>
        </p:nvSpPr>
        <p:spPr>
          <a:xfrm>
            <a:off x="7966265" y="1854111"/>
            <a:ext cx="3716503" cy="2246184"/>
          </a:xfrm>
          <a:prstGeom prst="rect">
            <a:avLst/>
          </a:prstGeom>
          <a:noFill/>
        </p:spPr>
        <p:txBody>
          <a:bodyPr wrap="square" rtlCol="0">
            <a:spAutoFit/>
          </a:bodyPr>
          <a:lstStyle/>
          <a:p>
            <a:pPr marL="342797" indent="-342797" defTabSz="914126">
              <a:buFont typeface="Arial" panose="020B0604020202020204" pitchFamily="34" charset="0"/>
              <a:buChar char="•"/>
            </a:pPr>
            <a:r>
              <a:rPr lang="en-US" sz="1999" spc="5" dirty="0">
                <a:solidFill>
                  <a:prstClr val="black"/>
                </a:solidFill>
                <a:latin typeface="Calibri"/>
                <a:ea typeface="Calibri" panose="020F0502020204030204" pitchFamily="34" charset="0"/>
              </a:rPr>
              <a:t>Statutory and regulatory analysis</a:t>
            </a:r>
          </a:p>
          <a:p>
            <a:pPr marL="342797" indent="-342797" defTabSz="914126">
              <a:buFont typeface="Arial" panose="020B0604020202020204" pitchFamily="34" charset="0"/>
              <a:buChar char="•"/>
            </a:pPr>
            <a:r>
              <a:rPr lang="en-US" sz="1999" spc="5" dirty="0">
                <a:solidFill>
                  <a:prstClr val="black"/>
                </a:solidFill>
                <a:latin typeface="Calibri"/>
                <a:ea typeface="Calibri" panose="020F0502020204030204" pitchFamily="34" charset="0"/>
              </a:rPr>
              <a:t>Drafting and negotiation of concession agreements </a:t>
            </a:r>
          </a:p>
          <a:p>
            <a:pPr marL="342797" indent="-342797" defTabSz="914126">
              <a:buFont typeface="Arial" panose="020B0604020202020204" pitchFamily="34" charset="0"/>
              <a:buChar char="•"/>
            </a:pPr>
            <a:r>
              <a:rPr lang="en-US" sz="1999" dirty="0">
                <a:solidFill>
                  <a:prstClr val="black"/>
                </a:solidFill>
                <a:latin typeface="Calibri"/>
              </a:rPr>
              <a:t>Drafting and negotiation of interagency agreements</a:t>
            </a:r>
          </a:p>
          <a:p>
            <a:pPr marL="342797" indent="-342797" defTabSz="914126">
              <a:buFont typeface="Arial" panose="020B0604020202020204" pitchFamily="34" charset="0"/>
              <a:buChar char="•"/>
            </a:pPr>
            <a:r>
              <a:rPr lang="en-US" sz="1999" dirty="0">
                <a:solidFill>
                  <a:prstClr val="black"/>
                </a:solidFill>
                <a:latin typeface="Calibri"/>
              </a:rPr>
              <a:t>Procurement support</a:t>
            </a:r>
          </a:p>
        </p:txBody>
      </p:sp>
      <p:sp>
        <p:nvSpPr>
          <p:cNvPr id="8" name="TextBox 7">
            <a:extLst>
              <a:ext uri="{FF2B5EF4-FFF2-40B4-BE49-F238E27FC236}">
                <a16:creationId xmlns:a16="http://schemas.microsoft.com/office/drawing/2014/main" id="{B0DF83D3-B469-9426-8A40-10BC80A79983}"/>
              </a:ext>
            </a:extLst>
          </p:cNvPr>
          <p:cNvSpPr txBox="1"/>
          <p:nvPr/>
        </p:nvSpPr>
        <p:spPr>
          <a:xfrm>
            <a:off x="4169497" y="1854111"/>
            <a:ext cx="3716503" cy="4400059"/>
          </a:xfrm>
          <a:prstGeom prst="rect">
            <a:avLst/>
          </a:prstGeom>
          <a:noFill/>
        </p:spPr>
        <p:txBody>
          <a:bodyPr wrap="square" rtlCol="0">
            <a:spAutoFit/>
          </a:bodyPr>
          <a:lstStyle/>
          <a:p>
            <a:pPr marL="342797" indent="-342797" defTabSz="914126">
              <a:buFont typeface="Arial" panose="020B0604020202020204" pitchFamily="34" charset="0"/>
              <a:buChar char="•"/>
            </a:pPr>
            <a:r>
              <a:rPr lang="en-US" sz="1999" spc="5" dirty="0">
                <a:solidFill>
                  <a:prstClr val="black"/>
                </a:solidFill>
                <a:latin typeface="Calibri"/>
                <a:ea typeface="Calibri" panose="020F0502020204030204" pitchFamily="34" charset="0"/>
              </a:rPr>
              <a:t>Revenue forecasting </a:t>
            </a:r>
          </a:p>
          <a:p>
            <a:pPr marL="342797" indent="-342797" defTabSz="914126">
              <a:buFont typeface="Arial" panose="020B0604020202020204" pitchFamily="34" charset="0"/>
              <a:buChar char="•"/>
            </a:pPr>
            <a:r>
              <a:rPr lang="en-US" sz="1999" dirty="0">
                <a:solidFill>
                  <a:prstClr val="black"/>
                </a:solidFill>
                <a:latin typeface="Calibri"/>
              </a:rPr>
              <a:t>Economic assessments and cost-benefit analyses</a:t>
            </a:r>
          </a:p>
          <a:p>
            <a:pPr marL="342797" indent="-342797" defTabSz="914126">
              <a:buFont typeface="Arial" panose="020B0604020202020204" pitchFamily="34" charset="0"/>
              <a:buChar char="•"/>
            </a:pPr>
            <a:r>
              <a:rPr lang="en-US" sz="1999" dirty="0">
                <a:solidFill>
                  <a:prstClr val="black"/>
                </a:solidFill>
                <a:latin typeface="Calibri"/>
              </a:rPr>
              <a:t>Value for money analysis and procurement options</a:t>
            </a:r>
          </a:p>
          <a:p>
            <a:pPr marL="342797" indent="-342797" defTabSz="914126">
              <a:buFont typeface="Arial" panose="020B0604020202020204" pitchFamily="34" charset="0"/>
              <a:buChar char="•"/>
            </a:pPr>
            <a:r>
              <a:rPr lang="en-US" sz="1999" dirty="0">
                <a:solidFill>
                  <a:prstClr val="black"/>
                </a:solidFill>
                <a:latin typeface="Calibri"/>
              </a:rPr>
              <a:t>Evaluating opportunities for private financing and project bundling</a:t>
            </a:r>
          </a:p>
          <a:p>
            <a:pPr marL="342797" indent="-342797" defTabSz="914126">
              <a:buFont typeface="Arial" panose="020B0604020202020204" pitchFamily="34" charset="0"/>
              <a:buChar char="•"/>
            </a:pPr>
            <a:r>
              <a:rPr lang="en-US" sz="1999" dirty="0">
                <a:solidFill>
                  <a:prstClr val="black"/>
                </a:solidFill>
                <a:latin typeface="Calibri"/>
              </a:rPr>
              <a:t>Financial feasibility analysis; funding/financing options analysis</a:t>
            </a:r>
          </a:p>
          <a:p>
            <a:pPr marL="342797" indent="-342797" defTabSz="914126">
              <a:buFont typeface="Arial" panose="020B0604020202020204" pitchFamily="34" charset="0"/>
              <a:buChar char="•"/>
            </a:pPr>
            <a:r>
              <a:rPr lang="en-US" sz="1999" spc="5" dirty="0">
                <a:solidFill>
                  <a:prstClr val="black"/>
                </a:solidFill>
                <a:latin typeface="Calibri"/>
                <a:ea typeface="Calibri" panose="020F0502020204030204" pitchFamily="34" charset="0"/>
              </a:rPr>
              <a:t>Evaluation of costs to sustain project (such as operations and maintenance costs)</a:t>
            </a:r>
            <a:endParaRPr lang="en-US" sz="1999" dirty="0">
              <a:solidFill>
                <a:prstClr val="black"/>
              </a:solidFill>
              <a:latin typeface="Calibri"/>
            </a:endParaRPr>
          </a:p>
        </p:txBody>
      </p:sp>
    </p:spTree>
    <p:extLst>
      <p:ext uri="{BB962C8B-B14F-4D97-AF65-F5344CB8AC3E}">
        <p14:creationId xmlns:p14="http://schemas.microsoft.com/office/powerpoint/2010/main" val="194089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1D09-AA64-D732-5B22-1D3814062EE2}"/>
              </a:ext>
            </a:extLst>
          </p:cNvPr>
          <p:cNvSpPr>
            <a:spLocks noGrp="1"/>
          </p:cNvSpPr>
          <p:nvPr>
            <p:ph type="title"/>
          </p:nvPr>
        </p:nvSpPr>
        <p:spPr/>
        <p:txBody>
          <a:bodyPr/>
          <a:lstStyle/>
          <a:p>
            <a:r>
              <a:rPr lang="en-US" sz="3600" dirty="0">
                <a:latin typeface="+mj-lt"/>
              </a:rPr>
              <a:t>RTA grant eligibility</a:t>
            </a:r>
          </a:p>
        </p:txBody>
      </p:sp>
      <p:graphicFrame>
        <p:nvGraphicFramePr>
          <p:cNvPr id="3" name="Table 2">
            <a:extLst>
              <a:ext uri="{FF2B5EF4-FFF2-40B4-BE49-F238E27FC236}">
                <a16:creationId xmlns:a16="http://schemas.microsoft.com/office/drawing/2014/main" id="{985CECF6-0C5B-FD46-3786-403C34551CD0}"/>
              </a:ext>
            </a:extLst>
          </p:cNvPr>
          <p:cNvGraphicFramePr>
            <a:graphicFrameLocks noGrp="1"/>
          </p:cNvGraphicFramePr>
          <p:nvPr/>
        </p:nvGraphicFramePr>
        <p:xfrm>
          <a:off x="2672654" y="1176138"/>
          <a:ext cx="6843517" cy="1127588"/>
        </p:xfrm>
        <a:graphic>
          <a:graphicData uri="http://schemas.openxmlformats.org/drawingml/2006/table">
            <a:tbl>
              <a:tblPr firstRow="1" bandRow="1">
                <a:tableStyleId>{68D230F3-CF80-4859-8CE7-A43EE81993B5}</a:tableStyleId>
              </a:tblPr>
              <a:tblGrid>
                <a:gridCol w="6843517">
                  <a:extLst>
                    <a:ext uri="{9D8B030D-6E8A-4147-A177-3AD203B41FA5}">
                      <a16:colId xmlns:a16="http://schemas.microsoft.com/office/drawing/2014/main" val="40067101"/>
                    </a:ext>
                  </a:extLst>
                </a:gridCol>
              </a:tblGrid>
              <a:tr h="761852">
                <a:tc>
                  <a:txBody>
                    <a:bodyPr/>
                    <a:lstStyle/>
                    <a:p>
                      <a:pPr marL="0" indent="0" algn="ctr">
                        <a:buNone/>
                      </a:pPr>
                      <a:r>
                        <a:rPr lang="en-US" sz="2400" b="1" dirty="0">
                          <a:solidFill>
                            <a:srgbClr val="055595"/>
                          </a:solidFill>
                        </a:rPr>
                        <a:t>Eligible </a:t>
                      </a:r>
                      <a:r>
                        <a:rPr lang="en-US" sz="2400" b="1" u="sng" dirty="0">
                          <a:solidFill>
                            <a:srgbClr val="055595"/>
                          </a:solidFill>
                        </a:rPr>
                        <a:t>applicant</a:t>
                      </a:r>
                      <a:r>
                        <a:rPr lang="en-US" sz="2400" b="1" dirty="0">
                          <a:solidFill>
                            <a:srgbClr val="055595"/>
                          </a:solidFill>
                        </a:rPr>
                        <a:t> with an eligible </a:t>
                      </a:r>
                      <a:r>
                        <a:rPr lang="en-US" sz="2400" b="1" u="sng" dirty="0">
                          <a:solidFill>
                            <a:srgbClr val="055595"/>
                          </a:solidFill>
                        </a:rPr>
                        <a:t>project</a:t>
                      </a:r>
                    </a:p>
                  </a:txBody>
                  <a:tcPr marL="548497" marR="548497"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9295405"/>
                  </a:ext>
                </a:extLst>
              </a:tr>
              <a:tr h="365665">
                <a:tc>
                  <a:txBody>
                    <a:bodyPr/>
                    <a:lstStyle/>
                    <a:p>
                      <a:pPr marL="0" indent="0" algn="ctr">
                        <a:buNone/>
                      </a:pPr>
                      <a:endParaRPr lang="en-US" sz="1800" b="0" dirty="0"/>
                    </a:p>
                  </a:txBody>
                  <a:tcPr marL="548497" marR="548497"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2013912"/>
                  </a:ext>
                </a:extLst>
              </a:tr>
            </a:tbl>
          </a:graphicData>
        </a:graphic>
      </p:graphicFrame>
      <p:sp>
        <p:nvSpPr>
          <p:cNvPr id="4" name="TextBox 3">
            <a:extLst>
              <a:ext uri="{FF2B5EF4-FFF2-40B4-BE49-F238E27FC236}">
                <a16:creationId xmlns:a16="http://schemas.microsoft.com/office/drawing/2014/main" id="{D35C9BDD-A87A-CA23-1F25-327D46F55CE4}"/>
              </a:ext>
            </a:extLst>
          </p:cNvPr>
          <p:cNvSpPr txBox="1"/>
          <p:nvPr/>
        </p:nvSpPr>
        <p:spPr>
          <a:xfrm>
            <a:off x="324456" y="2022249"/>
            <a:ext cx="5592202" cy="4153902"/>
          </a:xfrm>
          <a:prstGeom prst="rect">
            <a:avLst/>
          </a:prstGeom>
          <a:noFill/>
        </p:spPr>
        <p:txBody>
          <a:bodyPr wrap="square" rtlCol="0">
            <a:spAutoFit/>
          </a:bodyPr>
          <a:lstStyle/>
          <a:p>
            <a:pPr defTabSz="914126"/>
            <a:r>
              <a:rPr lang="en-US" sz="2399" u="sng" dirty="0">
                <a:solidFill>
                  <a:prstClr val="black"/>
                </a:solidFill>
                <a:latin typeface="Calibri"/>
              </a:rPr>
              <a:t>Applicant</a:t>
            </a:r>
            <a:endParaRPr lang="en-US" sz="2399" dirty="0">
              <a:solidFill>
                <a:prstClr val="black"/>
              </a:solidFill>
              <a:latin typeface="Calibri"/>
            </a:endParaRPr>
          </a:p>
          <a:p>
            <a:pPr marL="342797" indent="-342797" defTabSz="914126">
              <a:buFont typeface="Arial" panose="020B0604020202020204" pitchFamily="34" charset="0"/>
              <a:buChar char="•"/>
            </a:pPr>
            <a:r>
              <a:rPr lang="en-US" sz="2399" dirty="0">
                <a:solidFill>
                  <a:prstClr val="black"/>
                </a:solidFill>
                <a:latin typeface="Calibri"/>
              </a:rPr>
              <a:t>Local government with or State government on behalf of a project:</a:t>
            </a:r>
          </a:p>
          <a:p>
            <a:pPr marL="863341" lvl="1" indent="-228531" defTabSz="914126"/>
            <a:r>
              <a:rPr lang="en-US" sz="2399" dirty="0">
                <a:solidFill>
                  <a:prstClr val="black"/>
                </a:solidFill>
                <a:latin typeface="Calibri"/>
              </a:rPr>
              <a:t>- </a:t>
            </a:r>
            <a:r>
              <a:rPr lang="en-US" sz="2399" b="1" dirty="0">
                <a:solidFill>
                  <a:prstClr val="black"/>
                </a:solidFill>
                <a:latin typeface="Calibri"/>
              </a:rPr>
              <a:t> Not</a:t>
            </a:r>
            <a:r>
              <a:rPr lang="en-US" sz="2399" dirty="0">
                <a:solidFill>
                  <a:prstClr val="black"/>
                </a:solidFill>
                <a:latin typeface="Calibri"/>
              </a:rPr>
              <a:t> in a Census Bureau 2020   designated urban area.</a:t>
            </a:r>
          </a:p>
          <a:p>
            <a:pPr marL="863341" lvl="1" indent="-228531" defTabSz="914126"/>
            <a:r>
              <a:rPr lang="en-US" sz="2399" dirty="0">
                <a:solidFill>
                  <a:prstClr val="black"/>
                </a:solidFill>
                <a:latin typeface="Calibri"/>
              </a:rPr>
              <a:t>-  OR – In a Census Bureau 2020 designated urban area with a population of 150,000 or less. </a:t>
            </a:r>
          </a:p>
          <a:p>
            <a:pPr marL="342797" indent="-342797" defTabSz="914126">
              <a:buFont typeface="Arial" panose="020B0604020202020204" pitchFamily="34" charset="0"/>
              <a:buChar char="•"/>
            </a:pPr>
            <a:r>
              <a:rPr lang="en-US" sz="2399" dirty="0">
                <a:solidFill>
                  <a:prstClr val="black"/>
                </a:solidFill>
                <a:latin typeface="Calibri"/>
              </a:rPr>
              <a:t>Federally recognized Indian tribe</a:t>
            </a:r>
          </a:p>
          <a:p>
            <a:pPr marL="342797" indent="-342797" defTabSz="914126">
              <a:buFont typeface="Arial" panose="020B0604020202020204" pitchFamily="34" charset="0"/>
              <a:buChar char="•"/>
            </a:pPr>
            <a:r>
              <a:rPr lang="en-US" sz="2399" dirty="0">
                <a:solidFill>
                  <a:prstClr val="black"/>
                </a:solidFill>
                <a:latin typeface="Calibri"/>
              </a:rPr>
              <a:t>Department of Hawaiian Home Lands</a:t>
            </a:r>
          </a:p>
          <a:p>
            <a:pPr defTabSz="914126"/>
            <a:endParaRPr lang="en-US" sz="1799" dirty="0">
              <a:solidFill>
                <a:prstClr val="black"/>
              </a:solidFill>
              <a:latin typeface="Calibri"/>
            </a:endParaRPr>
          </a:p>
        </p:txBody>
      </p:sp>
      <p:sp>
        <p:nvSpPr>
          <p:cNvPr id="5" name="TextBox 4">
            <a:extLst>
              <a:ext uri="{FF2B5EF4-FFF2-40B4-BE49-F238E27FC236}">
                <a16:creationId xmlns:a16="http://schemas.microsoft.com/office/drawing/2014/main" id="{FDDD5C63-CFAC-CAB6-6CB9-E3109260BF95}"/>
              </a:ext>
            </a:extLst>
          </p:cNvPr>
          <p:cNvSpPr txBox="1"/>
          <p:nvPr/>
        </p:nvSpPr>
        <p:spPr>
          <a:xfrm>
            <a:off x="6094412" y="2022250"/>
            <a:ext cx="6094413" cy="3784666"/>
          </a:xfrm>
          <a:prstGeom prst="rect">
            <a:avLst/>
          </a:prstGeom>
          <a:noFill/>
        </p:spPr>
        <p:txBody>
          <a:bodyPr wrap="square" rtlCol="0">
            <a:spAutoFit/>
          </a:bodyPr>
          <a:lstStyle/>
          <a:p>
            <a:pPr defTabSz="914126"/>
            <a:r>
              <a:rPr lang="en-US" sz="2399" u="sng" dirty="0">
                <a:solidFill>
                  <a:prstClr val="black"/>
                </a:solidFill>
                <a:latin typeface="Calibri"/>
              </a:rPr>
              <a:t>Project</a:t>
            </a:r>
            <a:endParaRPr lang="en-US" sz="2399" dirty="0">
              <a:solidFill>
                <a:prstClr val="black"/>
              </a:solidFill>
              <a:latin typeface="Calibri"/>
            </a:endParaRPr>
          </a:p>
          <a:p>
            <a:pPr defTabSz="914126"/>
            <a:r>
              <a:rPr lang="en-US" sz="2399" dirty="0">
                <a:solidFill>
                  <a:prstClr val="black"/>
                </a:solidFill>
                <a:latin typeface="Calibri"/>
              </a:rPr>
              <a:t>Must be reasonably expected to be eligible for one or more of the following funding programs:</a:t>
            </a:r>
          </a:p>
          <a:p>
            <a:pPr marL="631825" lvl="1" defTabSz="914126"/>
            <a:r>
              <a:rPr lang="en-US" sz="2399" dirty="0">
                <a:solidFill>
                  <a:prstClr val="black"/>
                </a:solidFill>
                <a:latin typeface="Calibri"/>
              </a:rPr>
              <a:t>-  TIFIA</a:t>
            </a:r>
          </a:p>
          <a:p>
            <a:pPr marL="634810" lvl="1" defTabSz="914126">
              <a:buFontTx/>
              <a:buChar char="-"/>
            </a:pPr>
            <a:r>
              <a:rPr lang="en-US" sz="2399" dirty="0">
                <a:solidFill>
                  <a:prstClr val="black"/>
                </a:solidFill>
                <a:latin typeface="Calibri"/>
              </a:rPr>
              <a:t>  RRIF</a:t>
            </a:r>
          </a:p>
          <a:p>
            <a:pPr marL="634810" lvl="1" defTabSz="914126">
              <a:buFontTx/>
              <a:buChar char="-"/>
            </a:pPr>
            <a:r>
              <a:rPr lang="en-US" sz="2399" dirty="0">
                <a:solidFill>
                  <a:prstClr val="black"/>
                </a:solidFill>
                <a:latin typeface="Calibri"/>
              </a:rPr>
              <a:t>  INFRA</a:t>
            </a:r>
          </a:p>
          <a:p>
            <a:pPr marL="634810" lvl="1" defTabSz="914126">
              <a:buFontTx/>
              <a:buChar char="-"/>
            </a:pPr>
            <a:r>
              <a:rPr lang="en-US" sz="2399" dirty="0">
                <a:solidFill>
                  <a:prstClr val="black"/>
                </a:solidFill>
                <a:latin typeface="Calibri"/>
              </a:rPr>
              <a:t>  Mega</a:t>
            </a:r>
          </a:p>
          <a:p>
            <a:pPr marL="634810" lvl="1" defTabSz="914126">
              <a:buFontTx/>
              <a:buChar char="-"/>
            </a:pPr>
            <a:r>
              <a:rPr lang="en-US" sz="2399" dirty="0">
                <a:solidFill>
                  <a:prstClr val="black"/>
                </a:solidFill>
                <a:latin typeface="Calibri"/>
              </a:rPr>
              <a:t>  RAISE</a:t>
            </a:r>
          </a:p>
          <a:p>
            <a:pPr marL="863341" lvl="1" indent="-228531" defTabSz="914126">
              <a:buFontTx/>
              <a:buChar char="-"/>
            </a:pPr>
            <a:r>
              <a:rPr lang="en-US" sz="2399" dirty="0">
                <a:solidFill>
                  <a:prstClr val="black"/>
                </a:solidFill>
                <a:latin typeface="Calibri"/>
              </a:rPr>
              <a:t>National Culvert Removal, Replacement   &amp; Restoration</a:t>
            </a:r>
          </a:p>
        </p:txBody>
      </p:sp>
      <p:cxnSp>
        <p:nvCxnSpPr>
          <p:cNvPr id="6" name="Straight Connector 5">
            <a:extLst>
              <a:ext uri="{FF2B5EF4-FFF2-40B4-BE49-F238E27FC236}">
                <a16:creationId xmlns:a16="http://schemas.microsoft.com/office/drawing/2014/main" id="{933B25D4-54D3-6480-1C7F-465B301DA8FF}"/>
              </a:ext>
            </a:extLst>
          </p:cNvPr>
          <p:cNvCxnSpPr>
            <a:cxnSpLocks/>
          </p:cNvCxnSpPr>
          <p:nvPr/>
        </p:nvCxnSpPr>
        <p:spPr>
          <a:xfrm>
            <a:off x="5929354" y="2022249"/>
            <a:ext cx="0" cy="389788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486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0CC05B2-AC09-4BDF-90F3-92EADC2D848C}"/>
              </a:ext>
            </a:extLst>
          </p:cNvPr>
          <p:cNvCxnSpPr/>
          <p:nvPr/>
        </p:nvCxnSpPr>
        <p:spPr>
          <a:xfrm>
            <a:off x="-1" y="893"/>
            <a:ext cx="914162"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0A2826C-97BE-4CA4-A7A1-40D9C999BCE8}"/>
              </a:ext>
            </a:extLst>
          </p:cNvPr>
          <p:cNvSpPr txBox="1"/>
          <p:nvPr/>
        </p:nvSpPr>
        <p:spPr>
          <a:xfrm>
            <a:off x="445654" y="1513614"/>
            <a:ext cx="4936475" cy="3846205"/>
          </a:xfrm>
          <a:prstGeom prst="rect">
            <a:avLst/>
          </a:prstGeom>
          <a:noFill/>
        </p:spPr>
        <p:txBody>
          <a:bodyPr wrap="square">
            <a:spAutoFit/>
          </a:bodyPr>
          <a:lstStyle/>
          <a:p>
            <a:pPr marL="285664" indent="-285664">
              <a:buFont typeface="Arial" panose="020B0604020202020204" pitchFamily="34" charset="0"/>
              <a:buChar char="•"/>
            </a:pPr>
            <a:r>
              <a:rPr lang="en-US" sz="1999" dirty="0">
                <a:solidFill>
                  <a:srgbClr val="000000"/>
                </a:solidFill>
                <a:highlight>
                  <a:srgbClr val="FFFF00"/>
                </a:highlight>
                <a:ea typeface="Calibri" panose="020F0502020204030204" pitchFamily="34" charset="0"/>
                <a:cs typeface="Times New Roman" panose="02020603050405020304" pitchFamily="18" charset="0"/>
              </a:rPr>
              <a:t>Local governments</a:t>
            </a:r>
            <a:r>
              <a:rPr lang="en-US" sz="1999" dirty="0">
                <a:solidFill>
                  <a:srgbClr val="000000"/>
                </a:solidFill>
                <a:ea typeface="Calibri" panose="020F0502020204030204" pitchFamily="34" charset="0"/>
                <a:cs typeface="Times New Roman" panose="02020603050405020304" pitchFamily="18" charset="0"/>
              </a:rPr>
              <a:t> or </a:t>
            </a:r>
            <a:r>
              <a:rPr lang="en-US" sz="1999" dirty="0">
                <a:solidFill>
                  <a:srgbClr val="000000"/>
                </a:solidFill>
                <a:highlight>
                  <a:srgbClr val="FFFF00"/>
                </a:highlight>
                <a:ea typeface="Calibri" panose="020F0502020204030204" pitchFamily="34" charset="0"/>
                <a:cs typeface="Times New Roman" panose="02020603050405020304" pitchFamily="18" charset="0"/>
              </a:rPr>
              <a:t>political subdivisions</a:t>
            </a:r>
            <a:r>
              <a:rPr lang="en-US" sz="1999" dirty="0">
                <a:solidFill>
                  <a:srgbClr val="000000"/>
                </a:solidFill>
                <a:ea typeface="Calibri" panose="020F0502020204030204" pitchFamily="34" charset="0"/>
                <a:cs typeface="Times New Roman" panose="02020603050405020304" pitchFamily="18" charset="0"/>
              </a:rPr>
              <a:t> located outside of an urbanized area with a population less than 150,000 residents </a:t>
            </a:r>
          </a:p>
          <a:p>
            <a:pPr marL="285664" indent="-285664">
              <a:buFont typeface="Arial" panose="020B0604020202020204" pitchFamily="34" charset="0"/>
              <a:buChar char="•"/>
            </a:pPr>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State governments applying on behalf of a project in an area outside an urbanized area less than 150,000 residents </a:t>
            </a:r>
          </a:p>
          <a:p>
            <a:pPr marL="285664" indent="-285664">
              <a:buFont typeface="Arial" panose="020B0604020202020204" pitchFamily="34" charset="0"/>
              <a:buChar char="•"/>
            </a:pPr>
            <a:endParaRPr lang="en-US" sz="1999" dirty="0">
              <a:solidFill>
                <a:schemeClr val="bg1">
                  <a:lumMod val="75000"/>
                </a:schemeClr>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Federally recognized Indian Tribes</a:t>
            </a:r>
            <a:r>
              <a:rPr lang="en-US" sz="1999" u="sng" dirty="0">
                <a:solidFill>
                  <a:schemeClr val="bg1">
                    <a:lumMod val="75000"/>
                  </a:schemeClr>
                </a:solidFill>
                <a:ea typeface="Calibri" panose="020F0502020204030204" pitchFamily="34" charset="0"/>
                <a:cs typeface="Times New Roman" panose="02020603050405020304" pitchFamily="18" charset="0"/>
              </a:rPr>
              <a:t> </a:t>
            </a:r>
          </a:p>
          <a:p>
            <a:pPr marL="285664" indent="-285664">
              <a:buFont typeface="Arial" panose="020B0604020202020204" pitchFamily="34" charset="0"/>
              <a:buChar char="•"/>
            </a:pPr>
            <a:endParaRPr lang="en-US" sz="1999" dirty="0">
              <a:solidFill>
                <a:schemeClr val="bg1">
                  <a:lumMod val="75000"/>
                </a:schemeClr>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chemeClr val="bg1">
                    <a:lumMod val="75000"/>
                  </a:schemeClr>
                </a:solidFill>
                <a:ea typeface="Calibri" panose="020F0502020204030204" pitchFamily="34" charset="0"/>
                <a:cs typeface="Times New Roman" panose="02020603050405020304" pitchFamily="18" charset="0"/>
              </a:rPr>
              <a:t>Department of Hawaiian Home Lands </a:t>
            </a:r>
          </a:p>
          <a:p>
            <a:endParaRPr lang="en-US" sz="1799" dirty="0"/>
          </a:p>
        </p:txBody>
      </p:sp>
      <p:sp>
        <p:nvSpPr>
          <p:cNvPr id="5" name="Arrow: Right 4">
            <a:extLst>
              <a:ext uri="{FF2B5EF4-FFF2-40B4-BE49-F238E27FC236}">
                <a16:creationId xmlns:a16="http://schemas.microsoft.com/office/drawing/2014/main" id="{44E98C95-B72D-E42B-57CB-FEFB027A5802}"/>
              </a:ext>
            </a:extLst>
          </p:cNvPr>
          <p:cNvSpPr/>
          <p:nvPr/>
        </p:nvSpPr>
        <p:spPr>
          <a:xfrm>
            <a:off x="5419187" y="1680975"/>
            <a:ext cx="1263651" cy="631592"/>
          </a:xfrm>
          <a:prstGeom prst="rightArrow">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8" name="TextBox 7">
            <a:extLst>
              <a:ext uri="{FF2B5EF4-FFF2-40B4-BE49-F238E27FC236}">
                <a16:creationId xmlns:a16="http://schemas.microsoft.com/office/drawing/2014/main" id="{D163B0D8-FF59-8381-160D-4A4EBEE137BB}"/>
              </a:ext>
            </a:extLst>
          </p:cNvPr>
          <p:cNvSpPr txBox="1"/>
          <p:nvPr/>
        </p:nvSpPr>
        <p:spPr>
          <a:xfrm>
            <a:off x="6754162" y="1513614"/>
            <a:ext cx="5434663" cy="4060984"/>
          </a:xfrm>
          <a:prstGeom prst="rect">
            <a:avLst/>
          </a:prstGeom>
          <a:noFill/>
        </p:spPr>
        <p:txBody>
          <a:bodyPr wrap="square">
            <a:spAutoFit/>
          </a:bodyPr>
          <a:lstStyle/>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Town/ Township/ Parish/ City/ Borough/ County</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Local public authority (including transit agency)</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Special district</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School district</a:t>
            </a:r>
          </a:p>
          <a:p>
            <a:endParaRPr lang="en-US" sz="1999" dirty="0">
              <a:solidFill>
                <a:srgbClr val="000000"/>
              </a:solidFill>
              <a:ea typeface="Calibri" panose="020F0502020204030204" pitchFamily="34" charset="0"/>
              <a:cs typeface="Times New Roman" panose="02020603050405020304" pitchFamily="18" charset="0"/>
            </a:endParaRPr>
          </a:p>
          <a:p>
            <a:pPr marL="285664" indent="-285664">
              <a:buFont typeface="Arial" panose="020B0604020202020204" pitchFamily="34" charset="0"/>
              <a:buChar char="•"/>
            </a:pPr>
            <a:r>
              <a:rPr lang="en-US" sz="1999" dirty="0">
                <a:solidFill>
                  <a:srgbClr val="000000"/>
                </a:solidFill>
                <a:ea typeface="Calibri" panose="020F0502020204030204" pitchFamily="34" charset="0"/>
                <a:cs typeface="Times New Roman" panose="02020603050405020304" pitchFamily="18" charset="0"/>
              </a:rPr>
              <a:t>Council of governments/ Planning district commission/ Metropolitan planning organization/ Rural planning organization</a:t>
            </a:r>
          </a:p>
          <a:p>
            <a:pPr marL="285664" indent="-285664">
              <a:buFont typeface="Arial" panose="020B0604020202020204" pitchFamily="34" charset="0"/>
              <a:buChar char="•"/>
            </a:pPr>
            <a:endParaRPr lang="en-US" sz="1999" dirty="0">
              <a:ea typeface="Calibri" panose="020F0502020204030204" pitchFamily="34" charset="0"/>
              <a:cs typeface="Times New Roman" panose="02020603050405020304" pitchFamily="18" charset="0"/>
            </a:endParaRPr>
          </a:p>
          <a:p>
            <a:endParaRPr lang="en-US" sz="1799" dirty="0"/>
          </a:p>
        </p:txBody>
      </p:sp>
      <p:sp>
        <p:nvSpPr>
          <p:cNvPr id="3" name="Title 1">
            <a:extLst>
              <a:ext uri="{FF2B5EF4-FFF2-40B4-BE49-F238E27FC236}">
                <a16:creationId xmlns:a16="http://schemas.microsoft.com/office/drawing/2014/main" id="{84C35BE0-9613-BB4A-9C94-30E4ECC2C40E}"/>
              </a:ext>
            </a:extLst>
          </p:cNvPr>
          <p:cNvSpPr txBox="1">
            <a:spLocks/>
          </p:cNvSpPr>
          <p:nvPr/>
        </p:nvSpPr>
        <p:spPr>
          <a:xfrm>
            <a:off x="609447" y="365760"/>
            <a:ext cx="10969942" cy="548640"/>
          </a:xfrm>
          <a:prstGeom prst="rect">
            <a:avLst/>
          </a:prstGeom>
        </p:spPr>
        <p:txBody>
          <a:bodyPr/>
          <a:lstStyle>
            <a:lvl1pPr algn="l" defTabSz="457041" rtl="0" eaLnBrk="1" latinLnBrk="0" hangingPunct="1">
              <a:lnSpc>
                <a:spcPct val="90000"/>
              </a:lnSpc>
              <a:spcBef>
                <a:spcPct val="0"/>
              </a:spcBef>
              <a:buNone/>
              <a:defRPr sz="3199" b="0" kern="1200">
                <a:solidFill>
                  <a:schemeClr val="tx1"/>
                </a:solidFill>
                <a:effectLst/>
                <a:latin typeface="Aptos SemiBold" panose="020B0004020202020204" pitchFamily="34" charset="0"/>
                <a:ea typeface="+mj-ea"/>
                <a:cs typeface="+mj-cs"/>
              </a:defRPr>
            </a:lvl1pPr>
          </a:lstStyle>
          <a:p>
            <a:r>
              <a:rPr lang="en-US" sz="3600" dirty="0">
                <a:latin typeface="+mj-lt"/>
              </a:rPr>
              <a:t>Eligibility</a:t>
            </a:r>
          </a:p>
        </p:txBody>
      </p:sp>
    </p:spTree>
    <p:extLst>
      <p:ext uri="{BB962C8B-B14F-4D97-AF65-F5344CB8AC3E}">
        <p14:creationId xmlns:p14="http://schemas.microsoft.com/office/powerpoint/2010/main" val="741175516"/>
      </p:ext>
    </p:extLst>
  </p:cSld>
  <p:clrMapOvr>
    <a:masterClrMapping/>
  </p:clrMapOvr>
</p:sld>
</file>

<file path=ppt/theme/theme1.xml><?xml version="1.0" encoding="utf-8"?>
<a:theme xmlns:a="http://schemas.openxmlformats.org/drawingml/2006/main" name="2_Office Theme">
  <a:themeElements>
    <a:clrScheme name="Bright Bureau">
      <a:dk1>
        <a:sysClr val="windowText" lastClr="000000"/>
      </a:dk1>
      <a:lt1>
        <a:sysClr val="window" lastClr="FFFFFF"/>
      </a:lt1>
      <a:dk2>
        <a:srgbClr val="44546A"/>
      </a:dk2>
      <a:lt2>
        <a:srgbClr val="EBEBEB"/>
      </a:lt2>
      <a:accent1>
        <a:srgbClr val="055596"/>
      </a:accent1>
      <a:accent2>
        <a:srgbClr val="C80A32"/>
      </a:accent2>
      <a:accent3>
        <a:srgbClr val="827878"/>
      </a:accent3>
      <a:accent4>
        <a:srgbClr val="FFC000"/>
      </a:accent4>
      <a:accent5>
        <a:srgbClr val="78B4EB"/>
      </a:accent5>
      <a:accent6>
        <a:srgbClr val="4A620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reau-Template.potx" id="{BAC70243-4111-4D55-917E-8936A6EC52A5}" vid="{7976310E-6E56-4D97-AE1F-B4713BBA0DAE}"/>
    </a:ext>
  </a:extLst>
</a:theme>
</file>

<file path=ppt/theme/theme2.xml><?xml version="1.0" encoding="utf-8"?>
<a:theme xmlns:a="http://schemas.openxmlformats.org/drawingml/2006/main" name="1_Office Theme">
  <a:themeElements>
    <a:clrScheme name="Bureau">
      <a:dk1>
        <a:sysClr val="windowText" lastClr="000000"/>
      </a:dk1>
      <a:lt1>
        <a:sysClr val="window" lastClr="FFFFFF"/>
      </a:lt1>
      <a:dk2>
        <a:srgbClr val="44546A"/>
      </a:dk2>
      <a:lt2>
        <a:srgbClr val="E7E6E6"/>
      </a:lt2>
      <a:accent1>
        <a:srgbClr val="055596"/>
      </a:accent1>
      <a:accent2>
        <a:srgbClr val="C80A32"/>
      </a:accent2>
      <a:accent3>
        <a:srgbClr val="827878"/>
      </a:accent3>
      <a:accent4>
        <a:srgbClr val="FFC000"/>
      </a:accent4>
      <a:accent5>
        <a:srgbClr val="78B4EB"/>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reau-Template.potx" id="{BAC70243-4111-4D55-917E-8936A6EC52A5}" vid="{7976310E-6E56-4D97-AE1F-B4713BBA0DAE}"/>
    </a:ext>
  </a:extLst>
</a:theme>
</file>

<file path=ppt/theme/theme3.xml><?xml version="1.0" encoding="utf-8"?>
<a:theme xmlns:a="http://schemas.openxmlformats.org/drawingml/2006/main" name="3_Office Theme">
  <a:themeElements>
    <a:clrScheme name="Bright Bureau">
      <a:dk1>
        <a:sysClr val="windowText" lastClr="000000"/>
      </a:dk1>
      <a:lt1>
        <a:sysClr val="window" lastClr="FFFFFF"/>
      </a:lt1>
      <a:dk2>
        <a:srgbClr val="44546A"/>
      </a:dk2>
      <a:lt2>
        <a:srgbClr val="EBEBEB"/>
      </a:lt2>
      <a:accent1>
        <a:srgbClr val="055596"/>
      </a:accent1>
      <a:accent2>
        <a:srgbClr val="C80A32"/>
      </a:accent2>
      <a:accent3>
        <a:srgbClr val="827878"/>
      </a:accent3>
      <a:accent4>
        <a:srgbClr val="FFC000"/>
      </a:accent4>
      <a:accent5>
        <a:srgbClr val="78B4EB"/>
      </a:accent5>
      <a:accent6>
        <a:srgbClr val="4A620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reau-Template.potx" id="{BAC70243-4111-4D55-917E-8936A6EC52A5}" vid="{7976310E-6E56-4D97-AE1F-B4713BBA0D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4ddbe9-3438-47df-83e3-504b10d883ec" xsi:nil="true"/>
    <lcf76f155ced4ddcb4097134ff3c332f xmlns="85728583-8285-474f-91d1-788890041888">
      <Terms xmlns="http://schemas.microsoft.com/office/infopath/2007/PartnerControls"/>
    </lcf76f155ced4ddcb4097134ff3c332f>
    <SharedWithUsers xmlns="b74ddbe9-3438-47df-83e3-504b10d883ec">
      <UserInfo>
        <DisplayName>Shain, Kellen</DisplayName>
        <AccountId>50</AccountId>
        <AccountType/>
      </UserInfo>
    </SharedWithUsers>
    <FolderDescription xmlns="85728583-8285-474f-91d1-78889004188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BD4201190345429090B90042EA8925" ma:contentTypeVersion="14" ma:contentTypeDescription="Create a new document." ma:contentTypeScope="" ma:versionID="c53d42a96f1e6ea1ecb48b97b88bc224">
  <xsd:schema xmlns:xsd="http://www.w3.org/2001/XMLSchema" xmlns:xs="http://www.w3.org/2001/XMLSchema" xmlns:p="http://schemas.microsoft.com/office/2006/metadata/properties" xmlns:ns2="85728583-8285-474f-91d1-788890041888" xmlns:ns3="b74ddbe9-3438-47df-83e3-504b10d883ec" targetNamespace="http://schemas.microsoft.com/office/2006/metadata/properties" ma:root="true" ma:fieldsID="bbe5fed661b9368edb484d50c4230f70" ns2:_="" ns3:_="">
    <xsd:import namespace="85728583-8285-474f-91d1-788890041888"/>
    <xsd:import namespace="b74ddbe9-3438-47df-83e3-504b10d883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Folder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28583-8285-474f-91d1-7888900418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FolderDescription" ma:index="21" nillable="true" ma:displayName="Folder Description" ma:format="Dropdown" ma:internalName="Folder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4ddbe9-3438-47df-83e3-504b10d883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71e0ffb-2b61-4843-b768-74c36617c918}" ma:internalName="TaxCatchAll" ma:showField="CatchAllData" ma:web="b74ddbe9-3438-47df-83e3-504b10d883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E9FE52-5270-424D-B2B4-9E3A2E06BE99}">
  <ds:schemaRefs>
    <ds:schemaRef ds:uri="http://purl.org/dc/elements/1.1/"/>
    <ds:schemaRef ds:uri="http://schemas.microsoft.com/office/2006/metadata/properties"/>
    <ds:schemaRef ds:uri="http://purl.org/dc/terms/"/>
    <ds:schemaRef ds:uri="http://schemas.openxmlformats.org/package/2006/metadata/core-properties"/>
    <ds:schemaRef ds:uri="85728583-8285-474f-91d1-788890041888"/>
    <ds:schemaRef ds:uri="http://schemas.microsoft.com/office/2006/documentManagement/types"/>
    <ds:schemaRef ds:uri="http://schemas.microsoft.com/office/infopath/2007/PartnerControls"/>
    <ds:schemaRef ds:uri="b74ddbe9-3438-47df-83e3-504b10d883ec"/>
    <ds:schemaRef ds:uri="http://www.w3.org/XML/1998/namespace"/>
    <ds:schemaRef ds:uri="http://purl.org/dc/dcmitype/"/>
  </ds:schemaRefs>
</ds:datastoreItem>
</file>

<file path=customXml/itemProps2.xml><?xml version="1.0" encoding="utf-8"?>
<ds:datastoreItem xmlns:ds="http://schemas.openxmlformats.org/officeDocument/2006/customXml" ds:itemID="{349C2A43-8244-44A3-BAB0-348D2A5D4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728583-8285-474f-91d1-788890041888"/>
    <ds:schemaRef ds:uri="b74ddbe9-3438-47df-83e3-504b10d883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C5E30B-2AE2-4A9D-92AF-9C45A59470BF}">
  <ds:schemaRefs>
    <ds:schemaRef ds:uri="http://schemas.microsoft.com/sharepoint/v3/contenttype/forms"/>
  </ds:schemaRefs>
</ds:datastoreItem>
</file>

<file path=docMetadata/LabelInfo.xml><?xml version="1.0" encoding="utf-8"?>
<clbl:labelList xmlns:clbl="http://schemas.microsoft.com/office/2020/mipLabelMetadata">
  <clbl:label id="{3ce0b61c-3e9d-4790-85f1-d44a713bf642}" enabled="0" method="" siteId="{3ce0b61c-3e9d-4790-85f1-d44a713bf642}" removed="1"/>
  <clbl:label id="{51d9dc18-15ea-424b-b24d-55ab4d4e7519}" enabled="1" method="Privileged" siteId="{d5fe813e-0caa-432a-b2ac-d555aa91bd1c}" removed="0"/>
</clbl:labelList>
</file>

<file path=docProps/app.xml><?xml version="1.0" encoding="utf-8"?>
<Properties xmlns="http://schemas.openxmlformats.org/officeDocument/2006/extended-properties" xmlns:vt="http://schemas.openxmlformats.org/officeDocument/2006/docPropsVTypes">
  <Template>Office Theme</Template>
  <TotalTime>2717</TotalTime>
  <Words>4095</Words>
  <Application>Microsoft Office PowerPoint</Application>
  <PresentationFormat>Custom</PresentationFormat>
  <Paragraphs>405</Paragraphs>
  <Slides>32</Slides>
  <Notes>32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Aptos</vt:lpstr>
      <vt:lpstr>Aptos Black</vt:lpstr>
      <vt:lpstr>Aptos SemiBold</vt:lpstr>
      <vt:lpstr>Arial</vt:lpstr>
      <vt:lpstr>Calibri</vt:lpstr>
      <vt:lpstr>Helvetica Neue</vt:lpstr>
      <vt:lpstr>Helvetica Neue Medium</vt:lpstr>
      <vt:lpstr>Helvetica Neue Regular</vt:lpstr>
      <vt:lpstr>Wingdings</vt:lpstr>
      <vt:lpstr>2_Office Theme</vt:lpstr>
      <vt:lpstr>1_Office Theme</vt:lpstr>
      <vt:lpstr>3_Office Theme</vt:lpstr>
      <vt:lpstr>PowerPoint Presentation</vt:lpstr>
      <vt:lpstr>PowerPoint Presentation</vt:lpstr>
      <vt:lpstr>Build America Bureau Structure</vt:lpstr>
      <vt:lpstr>Technical Assistance Grant Programs</vt:lpstr>
      <vt:lpstr>PowerPoint Presentation</vt:lpstr>
      <vt:lpstr>Rural and Tribal Assistance Pilot Program</vt:lpstr>
      <vt:lpstr>Grants for technical, financial, or legal support </vt:lpstr>
      <vt:lpstr>RTA grant eligibility</vt:lpstr>
      <vt:lpstr>PowerPoint Presentation</vt:lpstr>
      <vt:lpstr>PowerPoint Presentation</vt:lpstr>
      <vt:lpstr>PowerPoint Presentation</vt:lpstr>
      <vt:lpstr>Sample Categories of Projects</vt:lpstr>
      <vt:lpstr>PowerPoint Presentation</vt:lpstr>
      <vt:lpstr>Examples of selected projects</vt:lpstr>
      <vt:lpstr>Application process</vt:lpstr>
      <vt:lpstr>PowerPoint Presentation</vt:lpstr>
      <vt:lpstr>Regional Infrastructure Accelerators (RIA)</vt:lpstr>
      <vt:lpstr>Regional Infrastructure Accelerator Recipients</vt:lpstr>
      <vt:lpstr>Example Recipient – Pacific Northwest Economic Region</vt:lpstr>
      <vt:lpstr>PNWER Round 1 Activities</vt:lpstr>
      <vt:lpstr>PowerPoint Presentation</vt:lpstr>
      <vt:lpstr>TIFIA and RRIF Eligible Project Types and Borrowers</vt:lpstr>
      <vt:lpstr>Major Federal Requirements</vt:lpstr>
      <vt:lpstr>Bureau Financing Programs</vt:lpstr>
      <vt:lpstr>TIFIA Rural Project Initiative (RPI)</vt:lpstr>
      <vt:lpstr>Example RPI Project – Library Commons, Mt. Vernon, WA)</vt:lpstr>
      <vt:lpstr>PowerPoint Presentation</vt:lpstr>
      <vt:lpstr>PowerPoint Presentation</vt:lpstr>
      <vt:lpstr>DOT Navigator</vt:lpstr>
      <vt:lpstr>DOT Navigator (cont.)</vt:lpstr>
      <vt:lpstr>DOT Navigator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susan.wilson@dot.gov</dc:creator>
  <cp:lastModifiedBy>Wilson, Susan (OST)</cp:lastModifiedBy>
  <cp:revision>22</cp:revision>
  <dcterms:created xsi:type="dcterms:W3CDTF">2017-04-06T22:05:28Z</dcterms:created>
  <dcterms:modified xsi:type="dcterms:W3CDTF">2024-07-24T20:06:23Z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0x0101003BBD4201190345429090B90042EA8925</vt:lpwstr>
  </property>
  <property fmtid="{D5CDD505-2E9C-101B-9397-08002B2CF9AE}" pid="3" name="MediaServiceImageTags">
    <vt:lpwstr/>
  </property>
</Properties>
</file>