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147171009" r:id="rId2"/>
    <p:sldId id="280" r:id="rId3"/>
    <p:sldId id="289" r:id="rId4"/>
    <p:sldId id="2147171010" r:id="rId5"/>
    <p:sldId id="435" r:id="rId6"/>
    <p:sldId id="439" r:id="rId7"/>
    <p:sldId id="440" r:id="rId8"/>
    <p:sldId id="441" r:id="rId9"/>
    <p:sldId id="303" r:id="rId10"/>
    <p:sldId id="417" r:id="rId11"/>
    <p:sldId id="720" r:id="rId12"/>
    <p:sldId id="448" r:id="rId13"/>
    <p:sldId id="444" r:id="rId14"/>
    <p:sldId id="449" r:id="rId15"/>
    <p:sldId id="304" r:id="rId16"/>
    <p:sldId id="2147171008" r:id="rId17"/>
    <p:sldId id="2147171007" r:id="rId18"/>
    <p:sldId id="284" r:id="rId19"/>
    <p:sldId id="275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70946B"/>
    <a:srgbClr val="A683AF"/>
    <a:srgbClr val="9A0000"/>
    <a:srgbClr val="0099FF"/>
    <a:srgbClr val="FF0202"/>
    <a:srgbClr val="3F523C"/>
    <a:srgbClr val="A162D0"/>
    <a:srgbClr val="BF6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6"/>
    <p:restoredTop sz="76559" autoAdjust="0"/>
  </p:normalViewPr>
  <p:slideViewPr>
    <p:cSldViewPr snapToGrid="0">
      <p:cViewPr varScale="1">
        <p:scale>
          <a:sx n="55" d="100"/>
          <a:sy n="55" d="100"/>
        </p:scale>
        <p:origin x="161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144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D5D6C-4E30-4344-B19C-8D798EFFF43E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F81982-76D5-4557-A2D5-171B5F548375}">
      <dgm:prSet/>
      <dgm:spPr/>
      <dgm:t>
        <a:bodyPr/>
        <a:lstStyle/>
        <a:p>
          <a:r>
            <a:rPr lang="en-US"/>
            <a:t>Sector – A grouping of businesses in the economy that </a:t>
          </a:r>
          <a:r>
            <a:rPr lang="en-US">
              <a:latin typeface="Calibri"/>
            </a:rPr>
            <a:t>share</a:t>
          </a:r>
          <a:r>
            <a:rPr lang="en-US"/>
            <a:t> related products/services.</a:t>
          </a:r>
        </a:p>
      </dgm:t>
    </dgm:pt>
    <dgm:pt modelId="{CC59B0D9-547E-4C3E-9D39-F3F23C543F7D}" type="parTrans" cxnId="{F57D37F4-BDAB-4FBC-99BF-AECDA5F242AE}">
      <dgm:prSet/>
      <dgm:spPr/>
      <dgm:t>
        <a:bodyPr/>
        <a:lstStyle/>
        <a:p>
          <a:endParaRPr lang="en-US"/>
        </a:p>
      </dgm:t>
    </dgm:pt>
    <dgm:pt modelId="{0A1FC400-392B-4B51-B4FA-44AE17693B9B}" type="sibTrans" cxnId="{F57D37F4-BDAB-4FBC-99BF-AECDA5F242AE}">
      <dgm:prSet/>
      <dgm:spPr/>
      <dgm:t>
        <a:bodyPr/>
        <a:lstStyle/>
        <a:p>
          <a:endParaRPr lang="en-US"/>
        </a:p>
      </dgm:t>
    </dgm:pt>
    <dgm:pt modelId="{303DA706-0DDC-4749-8C5F-4C60189EC8D6}">
      <dgm:prSet/>
      <dgm:spPr/>
      <dgm:t>
        <a:bodyPr/>
        <a:lstStyle/>
        <a:p>
          <a:pPr rtl="0"/>
          <a:r>
            <a:rPr lang="en-US">
              <a:latin typeface="Calibri"/>
            </a:rPr>
            <a:t>Market Opportunity - Great</a:t>
          </a:r>
          <a:r>
            <a:rPr lang="en-US"/>
            <a:t> potential to generate multiple forms of wealth </a:t>
          </a:r>
          <a:r>
            <a:rPr lang="en-US">
              <a:latin typeface="Calibri"/>
            </a:rPr>
            <a:t>locally  </a:t>
          </a:r>
        </a:p>
      </dgm:t>
    </dgm:pt>
    <dgm:pt modelId="{A17BCCFF-7CCB-48C3-80C5-6E38C898920A}" type="parTrans" cxnId="{CF7E765E-2428-407E-9228-CC00FB424AD7}">
      <dgm:prSet/>
      <dgm:spPr/>
      <dgm:t>
        <a:bodyPr/>
        <a:lstStyle/>
        <a:p>
          <a:endParaRPr lang="en-US"/>
        </a:p>
      </dgm:t>
    </dgm:pt>
    <dgm:pt modelId="{38775BB3-25E2-4ED7-A84E-F74ED389E370}" type="sibTrans" cxnId="{CF7E765E-2428-407E-9228-CC00FB424AD7}">
      <dgm:prSet/>
      <dgm:spPr/>
      <dgm:t>
        <a:bodyPr/>
        <a:lstStyle/>
        <a:p>
          <a:endParaRPr lang="en-US"/>
        </a:p>
      </dgm:t>
    </dgm:pt>
    <dgm:pt modelId="{B7337BE0-E8AE-48BF-9E02-F6AD8DF78177}">
      <dgm:prSet/>
      <dgm:spPr/>
      <dgm:t>
        <a:bodyPr/>
        <a:lstStyle/>
        <a:p>
          <a:r>
            <a:rPr lang="en-US"/>
            <a:t>Grains – malting barley for beer</a:t>
          </a:r>
        </a:p>
      </dgm:t>
    </dgm:pt>
    <dgm:pt modelId="{0A346960-94E7-4DB4-A843-63A65217004E}" type="parTrans" cxnId="{A01B3931-CCA6-4F97-BBC2-78210F208E29}">
      <dgm:prSet/>
      <dgm:spPr/>
      <dgm:t>
        <a:bodyPr/>
        <a:lstStyle/>
        <a:p>
          <a:endParaRPr lang="en-US"/>
        </a:p>
      </dgm:t>
    </dgm:pt>
    <dgm:pt modelId="{CD81E459-1B9E-4C7C-95B3-392A58E19DCD}" type="sibTrans" cxnId="{A01B3931-CCA6-4F97-BBC2-78210F208E29}">
      <dgm:prSet/>
      <dgm:spPr/>
      <dgm:t>
        <a:bodyPr/>
        <a:lstStyle/>
        <a:p>
          <a:endParaRPr lang="en-US"/>
        </a:p>
      </dgm:t>
    </dgm:pt>
    <dgm:pt modelId="{846DD91F-79F5-4EE6-8786-43445966DA59}">
      <dgm:prSet/>
      <dgm:spPr/>
      <dgm:t>
        <a:bodyPr/>
        <a:lstStyle/>
        <a:p>
          <a:pPr rtl="0"/>
          <a:r>
            <a:rPr lang="en-US"/>
            <a:t>Biofuels – camelina based </a:t>
          </a:r>
          <a:r>
            <a:rPr lang="en-US">
              <a:latin typeface="Calibri"/>
            </a:rPr>
            <a:t>fuels</a:t>
          </a:r>
        </a:p>
      </dgm:t>
    </dgm:pt>
    <dgm:pt modelId="{0DA968C9-AF06-495F-9CD5-963A2385EA18}" type="parTrans" cxnId="{598B4C5A-DDFF-42BE-B283-10DA2DAECA21}">
      <dgm:prSet/>
      <dgm:spPr/>
      <dgm:t>
        <a:bodyPr/>
        <a:lstStyle/>
        <a:p>
          <a:endParaRPr lang="en-US"/>
        </a:p>
      </dgm:t>
    </dgm:pt>
    <dgm:pt modelId="{B21D04CA-6D35-451C-B7A1-7359823D99E1}" type="sibTrans" cxnId="{598B4C5A-DDFF-42BE-B283-10DA2DAECA21}">
      <dgm:prSet/>
      <dgm:spPr/>
      <dgm:t>
        <a:bodyPr/>
        <a:lstStyle/>
        <a:p>
          <a:endParaRPr lang="en-US"/>
        </a:p>
      </dgm:t>
    </dgm:pt>
    <dgm:pt modelId="{680E7C3A-EF9C-4178-BD8D-3D59F180D9D7}">
      <dgm:prSet phldr="0"/>
      <dgm:spPr/>
      <dgm:t>
        <a:bodyPr/>
        <a:lstStyle/>
        <a:p>
          <a:r>
            <a:rPr lang="en-US"/>
            <a:t>Tourism – rural bicycle tourism</a:t>
          </a:r>
        </a:p>
      </dgm:t>
    </dgm:pt>
    <dgm:pt modelId="{507AD1B7-C4BE-4E97-AAA4-86AF679A3C06}" type="parTrans" cxnId="{4AEB351A-2F5E-4709-8BB6-BFD4221ED124}">
      <dgm:prSet/>
      <dgm:spPr/>
    </dgm:pt>
    <dgm:pt modelId="{57E257A1-2B14-4C0C-A05D-BC0415739A58}" type="sibTrans" cxnId="{4AEB351A-2F5E-4709-8BB6-BFD4221ED124}">
      <dgm:prSet/>
      <dgm:spPr/>
    </dgm:pt>
    <dgm:pt modelId="{883C2441-607E-405D-A77C-52461542935B}">
      <dgm:prSet phldr="0"/>
      <dgm:spPr/>
      <dgm:t>
        <a:bodyPr/>
        <a:lstStyle/>
        <a:p>
          <a:r>
            <a:rPr lang="en-US">
              <a:latin typeface="Calibri"/>
            </a:rPr>
            <a:t>Textiles </a:t>
          </a:r>
          <a:r>
            <a:rPr lang="en-US"/>
            <a:t>– high end “green” Clothing production.</a:t>
          </a:r>
          <a:r>
            <a:rPr lang="en-US">
              <a:latin typeface="Calibri"/>
            </a:rPr>
            <a:t> </a:t>
          </a:r>
          <a:endParaRPr lang="en-US"/>
        </a:p>
      </dgm:t>
    </dgm:pt>
    <dgm:pt modelId="{3322D9C8-F21A-4286-B00F-D44CC65C278B}" type="parTrans" cxnId="{8C855D65-DEAA-4800-817B-87EE835E1771}">
      <dgm:prSet/>
      <dgm:spPr/>
    </dgm:pt>
    <dgm:pt modelId="{D49664C4-1EE5-4D24-95D6-DB0C8FC70FA1}" type="sibTrans" cxnId="{8C855D65-DEAA-4800-817B-87EE835E1771}">
      <dgm:prSet/>
      <dgm:spPr/>
    </dgm:pt>
    <dgm:pt modelId="{9883FFC5-DA18-499C-BFCA-E4538D9FA7FA}" type="pres">
      <dgm:prSet presAssocID="{7ACD5D6C-4E30-4344-B19C-8D798EFFF43E}" presName="Name0" presStyleCnt="0">
        <dgm:presLayoutVars>
          <dgm:dir/>
          <dgm:animLvl val="lvl"/>
          <dgm:resizeHandles val="exact"/>
        </dgm:presLayoutVars>
      </dgm:prSet>
      <dgm:spPr/>
    </dgm:pt>
    <dgm:pt modelId="{37EABCC3-140A-422E-89E9-1168F0651A9E}" type="pres">
      <dgm:prSet presAssocID="{303DA706-0DDC-4749-8C5F-4C60189EC8D6}" presName="boxAndChildren" presStyleCnt="0"/>
      <dgm:spPr/>
    </dgm:pt>
    <dgm:pt modelId="{66DB9212-33EC-429E-98A4-208F11912C55}" type="pres">
      <dgm:prSet presAssocID="{303DA706-0DDC-4749-8C5F-4C60189EC8D6}" presName="parentTextBox" presStyleLbl="node1" presStyleIdx="0" presStyleCnt="2"/>
      <dgm:spPr/>
    </dgm:pt>
    <dgm:pt modelId="{A177756A-1C53-4781-A72E-2017A1FBC83B}" type="pres">
      <dgm:prSet presAssocID="{303DA706-0DDC-4749-8C5F-4C60189EC8D6}" presName="entireBox" presStyleLbl="node1" presStyleIdx="0" presStyleCnt="2"/>
      <dgm:spPr/>
    </dgm:pt>
    <dgm:pt modelId="{5221133C-9134-41E4-9592-9834F40B9947}" type="pres">
      <dgm:prSet presAssocID="{303DA706-0DDC-4749-8C5F-4C60189EC8D6}" presName="descendantBox" presStyleCnt="0"/>
      <dgm:spPr/>
    </dgm:pt>
    <dgm:pt modelId="{96CDC516-3312-4683-8B3D-BF8E661E9BB9}" type="pres">
      <dgm:prSet presAssocID="{680E7C3A-EF9C-4178-BD8D-3D59F180D9D7}" presName="childTextBox" presStyleLbl="fgAccFollowNode1" presStyleIdx="0" presStyleCnt="4">
        <dgm:presLayoutVars>
          <dgm:bulletEnabled val="1"/>
        </dgm:presLayoutVars>
      </dgm:prSet>
      <dgm:spPr/>
    </dgm:pt>
    <dgm:pt modelId="{BF136B22-EA43-4932-ADCC-287278196D5C}" type="pres">
      <dgm:prSet presAssocID="{B7337BE0-E8AE-48BF-9E02-F6AD8DF78177}" presName="childTextBox" presStyleLbl="fgAccFollowNode1" presStyleIdx="1" presStyleCnt="4">
        <dgm:presLayoutVars>
          <dgm:bulletEnabled val="1"/>
        </dgm:presLayoutVars>
      </dgm:prSet>
      <dgm:spPr/>
    </dgm:pt>
    <dgm:pt modelId="{A5B063DB-BF99-4FD6-B6A6-33F6D88D8208}" type="pres">
      <dgm:prSet presAssocID="{846DD91F-79F5-4EE6-8786-43445966DA59}" presName="childTextBox" presStyleLbl="fgAccFollowNode1" presStyleIdx="2" presStyleCnt="4">
        <dgm:presLayoutVars>
          <dgm:bulletEnabled val="1"/>
        </dgm:presLayoutVars>
      </dgm:prSet>
      <dgm:spPr/>
    </dgm:pt>
    <dgm:pt modelId="{F6A4458E-6BB7-4F1A-A377-3F2682DA0E04}" type="pres">
      <dgm:prSet presAssocID="{883C2441-607E-405D-A77C-52461542935B}" presName="childTextBox" presStyleLbl="fgAccFollowNode1" presStyleIdx="3" presStyleCnt="4">
        <dgm:presLayoutVars>
          <dgm:bulletEnabled val="1"/>
        </dgm:presLayoutVars>
      </dgm:prSet>
      <dgm:spPr/>
    </dgm:pt>
    <dgm:pt modelId="{520ECC30-1A9B-4358-8158-2521F42F0D6C}" type="pres">
      <dgm:prSet presAssocID="{0A1FC400-392B-4B51-B4FA-44AE17693B9B}" presName="sp" presStyleCnt="0"/>
      <dgm:spPr/>
    </dgm:pt>
    <dgm:pt modelId="{6E1215B4-E943-4B45-ACF2-4D5447CB4941}" type="pres">
      <dgm:prSet presAssocID="{2AF81982-76D5-4557-A2D5-171B5F548375}" presName="arrowAndChildren" presStyleCnt="0"/>
      <dgm:spPr/>
    </dgm:pt>
    <dgm:pt modelId="{765FFEFE-3BFA-40DD-95E8-63438CDA318A}" type="pres">
      <dgm:prSet presAssocID="{2AF81982-76D5-4557-A2D5-171B5F548375}" presName="parentTextArrow" presStyleLbl="node1" presStyleIdx="1" presStyleCnt="2"/>
      <dgm:spPr/>
    </dgm:pt>
  </dgm:ptLst>
  <dgm:cxnLst>
    <dgm:cxn modelId="{4AEB351A-2F5E-4709-8BB6-BFD4221ED124}" srcId="{303DA706-0DDC-4749-8C5F-4C60189EC8D6}" destId="{680E7C3A-EF9C-4178-BD8D-3D59F180D9D7}" srcOrd="0" destOrd="0" parTransId="{507AD1B7-C4BE-4E97-AAA4-86AF679A3C06}" sibTransId="{57E257A1-2B14-4C0C-A05D-BC0415739A58}"/>
    <dgm:cxn modelId="{A01B3931-CCA6-4F97-BBC2-78210F208E29}" srcId="{303DA706-0DDC-4749-8C5F-4C60189EC8D6}" destId="{B7337BE0-E8AE-48BF-9E02-F6AD8DF78177}" srcOrd="1" destOrd="0" parTransId="{0A346960-94E7-4DB4-A843-63A65217004E}" sibTransId="{CD81E459-1B9E-4C7C-95B3-392A58E19DCD}"/>
    <dgm:cxn modelId="{C8EAA740-A424-46E0-B3A6-51ADC01070B4}" type="presOf" srcId="{680E7C3A-EF9C-4178-BD8D-3D59F180D9D7}" destId="{96CDC516-3312-4683-8B3D-BF8E661E9BB9}" srcOrd="0" destOrd="0" presId="urn:microsoft.com/office/officeart/2005/8/layout/process4"/>
    <dgm:cxn modelId="{CF7E765E-2428-407E-9228-CC00FB424AD7}" srcId="{7ACD5D6C-4E30-4344-B19C-8D798EFFF43E}" destId="{303DA706-0DDC-4749-8C5F-4C60189EC8D6}" srcOrd="1" destOrd="0" parTransId="{A17BCCFF-7CCB-48C3-80C5-6E38C898920A}" sibTransId="{38775BB3-25E2-4ED7-A84E-F74ED389E370}"/>
    <dgm:cxn modelId="{8E8D5A43-4EBA-4140-8097-6E8801633322}" type="presOf" srcId="{B7337BE0-E8AE-48BF-9E02-F6AD8DF78177}" destId="{BF136B22-EA43-4932-ADCC-287278196D5C}" srcOrd="0" destOrd="0" presId="urn:microsoft.com/office/officeart/2005/8/layout/process4"/>
    <dgm:cxn modelId="{8C855D65-DEAA-4800-817B-87EE835E1771}" srcId="{303DA706-0DDC-4749-8C5F-4C60189EC8D6}" destId="{883C2441-607E-405D-A77C-52461542935B}" srcOrd="3" destOrd="0" parTransId="{3322D9C8-F21A-4286-B00F-D44CC65C278B}" sibTransId="{D49664C4-1EE5-4D24-95D6-DB0C8FC70FA1}"/>
    <dgm:cxn modelId="{E29A6E66-243C-4498-BDFA-1124DE720114}" type="presOf" srcId="{846DD91F-79F5-4EE6-8786-43445966DA59}" destId="{A5B063DB-BF99-4FD6-B6A6-33F6D88D8208}" srcOrd="0" destOrd="0" presId="urn:microsoft.com/office/officeart/2005/8/layout/process4"/>
    <dgm:cxn modelId="{C7FF8D48-AE96-4F60-8469-1D327AEB4942}" type="presOf" srcId="{2AF81982-76D5-4557-A2D5-171B5F548375}" destId="{765FFEFE-3BFA-40DD-95E8-63438CDA318A}" srcOrd="0" destOrd="0" presId="urn:microsoft.com/office/officeart/2005/8/layout/process4"/>
    <dgm:cxn modelId="{C738056B-899D-4F4A-B1CB-9B39CB96926C}" type="presOf" srcId="{7ACD5D6C-4E30-4344-B19C-8D798EFFF43E}" destId="{9883FFC5-DA18-499C-BFCA-E4538D9FA7FA}" srcOrd="0" destOrd="0" presId="urn:microsoft.com/office/officeart/2005/8/layout/process4"/>
    <dgm:cxn modelId="{598B4C5A-DDFF-42BE-B283-10DA2DAECA21}" srcId="{303DA706-0DDC-4749-8C5F-4C60189EC8D6}" destId="{846DD91F-79F5-4EE6-8786-43445966DA59}" srcOrd="2" destOrd="0" parTransId="{0DA968C9-AF06-495F-9CD5-963A2385EA18}" sibTransId="{B21D04CA-6D35-451C-B7A1-7359823D99E1}"/>
    <dgm:cxn modelId="{CBB49791-E59D-48AD-934C-FEB2CF2F9AF6}" type="presOf" srcId="{303DA706-0DDC-4749-8C5F-4C60189EC8D6}" destId="{A177756A-1C53-4781-A72E-2017A1FBC83B}" srcOrd="1" destOrd="0" presId="urn:microsoft.com/office/officeart/2005/8/layout/process4"/>
    <dgm:cxn modelId="{6CCF209A-46E6-4A3D-98B5-7EE52604C808}" type="presOf" srcId="{303DA706-0DDC-4749-8C5F-4C60189EC8D6}" destId="{66DB9212-33EC-429E-98A4-208F11912C55}" srcOrd="0" destOrd="0" presId="urn:microsoft.com/office/officeart/2005/8/layout/process4"/>
    <dgm:cxn modelId="{562FC7A5-AF62-4A58-945F-0C6A44F00D11}" type="presOf" srcId="{883C2441-607E-405D-A77C-52461542935B}" destId="{F6A4458E-6BB7-4F1A-A377-3F2682DA0E04}" srcOrd="0" destOrd="0" presId="urn:microsoft.com/office/officeart/2005/8/layout/process4"/>
    <dgm:cxn modelId="{F57D37F4-BDAB-4FBC-99BF-AECDA5F242AE}" srcId="{7ACD5D6C-4E30-4344-B19C-8D798EFFF43E}" destId="{2AF81982-76D5-4557-A2D5-171B5F548375}" srcOrd="0" destOrd="0" parTransId="{CC59B0D9-547E-4C3E-9D39-F3F23C543F7D}" sibTransId="{0A1FC400-392B-4B51-B4FA-44AE17693B9B}"/>
    <dgm:cxn modelId="{EE681393-0E1B-481C-85AA-7E29CD962E29}" type="presParOf" srcId="{9883FFC5-DA18-499C-BFCA-E4538D9FA7FA}" destId="{37EABCC3-140A-422E-89E9-1168F0651A9E}" srcOrd="0" destOrd="0" presId="urn:microsoft.com/office/officeart/2005/8/layout/process4"/>
    <dgm:cxn modelId="{2EF8A082-6501-43BE-AB6A-ED754DFBF3B9}" type="presParOf" srcId="{37EABCC3-140A-422E-89E9-1168F0651A9E}" destId="{66DB9212-33EC-429E-98A4-208F11912C55}" srcOrd="0" destOrd="0" presId="urn:microsoft.com/office/officeart/2005/8/layout/process4"/>
    <dgm:cxn modelId="{F9D63524-70DD-4D4E-9DC7-73CFD6B31C24}" type="presParOf" srcId="{37EABCC3-140A-422E-89E9-1168F0651A9E}" destId="{A177756A-1C53-4781-A72E-2017A1FBC83B}" srcOrd="1" destOrd="0" presId="urn:microsoft.com/office/officeart/2005/8/layout/process4"/>
    <dgm:cxn modelId="{A23BE96F-78AC-43B9-BE2C-DFFFDB1C7442}" type="presParOf" srcId="{37EABCC3-140A-422E-89E9-1168F0651A9E}" destId="{5221133C-9134-41E4-9592-9834F40B9947}" srcOrd="2" destOrd="0" presId="urn:microsoft.com/office/officeart/2005/8/layout/process4"/>
    <dgm:cxn modelId="{B185E640-C955-4AA7-B70D-F4C0A382F285}" type="presParOf" srcId="{5221133C-9134-41E4-9592-9834F40B9947}" destId="{96CDC516-3312-4683-8B3D-BF8E661E9BB9}" srcOrd="0" destOrd="0" presId="urn:microsoft.com/office/officeart/2005/8/layout/process4"/>
    <dgm:cxn modelId="{442C6219-D227-4F6D-9260-551DF1DC809C}" type="presParOf" srcId="{5221133C-9134-41E4-9592-9834F40B9947}" destId="{BF136B22-EA43-4932-ADCC-287278196D5C}" srcOrd="1" destOrd="0" presId="urn:microsoft.com/office/officeart/2005/8/layout/process4"/>
    <dgm:cxn modelId="{3ED7EF64-6D04-4636-BEA9-2E96AAADA694}" type="presParOf" srcId="{5221133C-9134-41E4-9592-9834F40B9947}" destId="{A5B063DB-BF99-4FD6-B6A6-33F6D88D8208}" srcOrd="2" destOrd="0" presId="urn:microsoft.com/office/officeart/2005/8/layout/process4"/>
    <dgm:cxn modelId="{8F13CDA2-3B7B-4426-B841-9F2CEE43CE97}" type="presParOf" srcId="{5221133C-9134-41E4-9592-9834F40B9947}" destId="{F6A4458E-6BB7-4F1A-A377-3F2682DA0E04}" srcOrd="3" destOrd="0" presId="urn:microsoft.com/office/officeart/2005/8/layout/process4"/>
    <dgm:cxn modelId="{FA250D63-2961-4044-819C-5BDE2ABAF4AA}" type="presParOf" srcId="{9883FFC5-DA18-499C-BFCA-E4538D9FA7FA}" destId="{520ECC30-1A9B-4358-8158-2521F42F0D6C}" srcOrd="1" destOrd="0" presId="urn:microsoft.com/office/officeart/2005/8/layout/process4"/>
    <dgm:cxn modelId="{5BC29882-1AAF-4A80-B0B2-3FCB268B5752}" type="presParOf" srcId="{9883FFC5-DA18-499C-BFCA-E4538D9FA7FA}" destId="{6E1215B4-E943-4B45-ACF2-4D5447CB4941}" srcOrd="2" destOrd="0" presId="urn:microsoft.com/office/officeart/2005/8/layout/process4"/>
    <dgm:cxn modelId="{FF73787A-72F8-4474-BFE0-10AEA1735DFB}" type="presParOf" srcId="{6E1215B4-E943-4B45-ACF2-4D5447CB4941}" destId="{765FFEFE-3BFA-40DD-95E8-63438CDA318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BD4B2-389A-4DD6-853E-A4B9817E932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37108D-4B91-4116-86E5-613E9F03E2B7}">
      <dgm:prSet/>
      <dgm:spPr/>
      <dgm:t>
        <a:bodyPr/>
        <a:lstStyle/>
        <a:p>
          <a:pPr rtl="0"/>
          <a:r>
            <a:rPr lang="en-US"/>
            <a:t>Define target groups and goals</a:t>
          </a:r>
          <a:r>
            <a:rPr lang="en-US">
              <a:latin typeface="Calibri"/>
            </a:rPr>
            <a:t>  </a:t>
          </a:r>
          <a:endParaRPr lang="en-US"/>
        </a:p>
      </dgm:t>
    </dgm:pt>
    <dgm:pt modelId="{7645FB2D-5FD9-4480-9AFB-CFA62D47FD87}" type="parTrans" cxnId="{1475797C-F805-4459-98D9-7A293B3287FB}">
      <dgm:prSet/>
      <dgm:spPr/>
      <dgm:t>
        <a:bodyPr/>
        <a:lstStyle/>
        <a:p>
          <a:endParaRPr lang="en-US"/>
        </a:p>
      </dgm:t>
    </dgm:pt>
    <dgm:pt modelId="{09C68F89-6374-4B36-B779-813F5F9F0DFC}" type="sibTrans" cxnId="{1475797C-F805-4459-98D9-7A293B3287FB}">
      <dgm:prSet/>
      <dgm:spPr/>
      <dgm:t>
        <a:bodyPr/>
        <a:lstStyle/>
        <a:p>
          <a:endParaRPr lang="en-US"/>
        </a:p>
      </dgm:t>
    </dgm:pt>
    <dgm:pt modelId="{01BA4A74-50F3-43A8-8ACF-234E98CC7CA9}">
      <dgm:prSet/>
      <dgm:spPr/>
      <dgm:t>
        <a:bodyPr/>
        <a:lstStyle/>
        <a:p>
          <a:pPr rtl="0"/>
          <a:r>
            <a:rPr lang="en-US"/>
            <a:t>Compare market opportunities – criteria</a:t>
          </a:r>
          <a:r>
            <a:rPr lang="en-US">
              <a:latin typeface="Calibri"/>
            </a:rPr>
            <a:t> </a:t>
          </a:r>
          <a:endParaRPr lang="en-US"/>
        </a:p>
      </dgm:t>
    </dgm:pt>
    <dgm:pt modelId="{F78E652B-9BF0-495E-951A-22AEF3E6C655}" type="parTrans" cxnId="{0203B557-BC5B-4B9D-9D36-9C8EDE4E9870}">
      <dgm:prSet/>
      <dgm:spPr/>
      <dgm:t>
        <a:bodyPr/>
        <a:lstStyle/>
        <a:p>
          <a:endParaRPr lang="en-US"/>
        </a:p>
      </dgm:t>
    </dgm:pt>
    <dgm:pt modelId="{C334AE6B-6691-44C0-9E04-F2FC215481C7}" type="sibTrans" cxnId="{0203B557-BC5B-4B9D-9D36-9C8EDE4E9870}">
      <dgm:prSet/>
      <dgm:spPr/>
      <dgm:t>
        <a:bodyPr/>
        <a:lstStyle/>
        <a:p>
          <a:endParaRPr lang="en-US"/>
        </a:p>
      </dgm:t>
    </dgm:pt>
    <dgm:pt modelId="{DED3885A-8951-451B-AABD-DDB889E9F18D}">
      <dgm:prSet/>
      <dgm:spPr/>
      <dgm:t>
        <a:bodyPr/>
        <a:lstStyle/>
        <a:p>
          <a:r>
            <a:rPr lang="en-US"/>
            <a:t>Preliminary demand research</a:t>
          </a:r>
        </a:p>
      </dgm:t>
    </dgm:pt>
    <dgm:pt modelId="{91C30666-87D1-4A34-8E9D-3F9A9A6A8303}" type="parTrans" cxnId="{8D660C8B-BACB-4029-A628-1AD3206D5BB2}">
      <dgm:prSet/>
      <dgm:spPr/>
      <dgm:t>
        <a:bodyPr/>
        <a:lstStyle/>
        <a:p>
          <a:endParaRPr lang="en-US"/>
        </a:p>
      </dgm:t>
    </dgm:pt>
    <dgm:pt modelId="{1A624B44-EF65-4BBC-A73E-CCDA591D061C}" type="sibTrans" cxnId="{8D660C8B-BACB-4029-A628-1AD3206D5BB2}">
      <dgm:prSet/>
      <dgm:spPr/>
      <dgm:t>
        <a:bodyPr/>
        <a:lstStyle/>
        <a:p>
          <a:endParaRPr lang="en-US"/>
        </a:p>
      </dgm:t>
    </dgm:pt>
    <dgm:pt modelId="{5361E41C-C751-4758-BE4F-61A51E275A55}">
      <dgm:prSet/>
      <dgm:spPr/>
      <dgm:t>
        <a:bodyPr/>
        <a:lstStyle/>
        <a:p>
          <a:pPr rtl="0"/>
          <a:r>
            <a:rPr lang="en-US"/>
            <a:t>Stakeholder decision making process.</a:t>
          </a:r>
          <a:r>
            <a:rPr lang="en-US">
              <a:latin typeface="Calibri"/>
            </a:rPr>
            <a:t> </a:t>
          </a:r>
          <a:endParaRPr lang="en-US"/>
        </a:p>
      </dgm:t>
    </dgm:pt>
    <dgm:pt modelId="{A1F1A300-DD63-4EEF-A2D9-3B16710DDD5B}" type="parTrans" cxnId="{A9AABE8C-D190-4D2C-88D3-65F8493F797C}">
      <dgm:prSet/>
      <dgm:spPr/>
      <dgm:t>
        <a:bodyPr/>
        <a:lstStyle/>
        <a:p>
          <a:endParaRPr lang="en-US"/>
        </a:p>
      </dgm:t>
    </dgm:pt>
    <dgm:pt modelId="{4C1430D5-AC31-40EB-9CD0-67114AEB5F87}" type="sibTrans" cxnId="{A9AABE8C-D190-4D2C-88D3-65F8493F797C}">
      <dgm:prSet/>
      <dgm:spPr/>
      <dgm:t>
        <a:bodyPr/>
        <a:lstStyle/>
        <a:p>
          <a:endParaRPr lang="en-US"/>
        </a:p>
      </dgm:t>
    </dgm:pt>
    <dgm:pt modelId="{A8F26FB2-438C-4850-A8A8-21521D5C3532}" type="pres">
      <dgm:prSet presAssocID="{A93BD4B2-389A-4DD6-853E-A4B9817E9329}" presName="Name0" presStyleCnt="0">
        <dgm:presLayoutVars>
          <dgm:dir/>
          <dgm:animLvl val="lvl"/>
          <dgm:resizeHandles val="exact"/>
        </dgm:presLayoutVars>
      </dgm:prSet>
      <dgm:spPr/>
    </dgm:pt>
    <dgm:pt modelId="{DA92B3E9-5C9D-476A-9F58-0CA09C3C666B}" type="pres">
      <dgm:prSet presAssocID="{5361E41C-C751-4758-BE4F-61A51E275A55}" presName="boxAndChildren" presStyleCnt="0"/>
      <dgm:spPr/>
    </dgm:pt>
    <dgm:pt modelId="{85C80708-FC1C-4782-8EDC-9A752B283EE4}" type="pres">
      <dgm:prSet presAssocID="{5361E41C-C751-4758-BE4F-61A51E275A55}" presName="parentTextBox" presStyleLbl="node1" presStyleIdx="0" presStyleCnt="4"/>
      <dgm:spPr/>
    </dgm:pt>
    <dgm:pt modelId="{1FA22863-F90A-4956-9EFA-F0A5AD30E354}" type="pres">
      <dgm:prSet presAssocID="{1A624B44-EF65-4BBC-A73E-CCDA591D061C}" presName="sp" presStyleCnt="0"/>
      <dgm:spPr/>
    </dgm:pt>
    <dgm:pt modelId="{BE226501-2D44-44B8-826E-149898618861}" type="pres">
      <dgm:prSet presAssocID="{DED3885A-8951-451B-AABD-DDB889E9F18D}" presName="arrowAndChildren" presStyleCnt="0"/>
      <dgm:spPr/>
    </dgm:pt>
    <dgm:pt modelId="{CBDB3CB4-02C3-4AD2-A652-014D058769BD}" type="pres">
      <dgm:prSet presAssocID="{DED3885A-8951-451B-AABD-DDB889E9F18D}" presName="parentTextArrow" presStyleLbl="node1" presStyleIdx="1" presStyleCnt="4"/>
      <dgm:spPr/>
    </dgm:pt>
    <dgm:pt modelId="{93756A5E-4195-4F97-A416-E1C34FB120C4}" type="pres">
      <dgm:prSet presAssocID="{C334AE6B-6691-44C0-9E04-F2FC215481C7}" presName="sp" presStyleCnt="0"/>
      <dgm:spPr/>
    </dgm:pt>
    <dgm:pt modelId="{004A4331-8515-469B-8547-2DDF28DF28E4}" type="pres">
      <dgm:prSet presAssocID="{01BA4A74-50F3-43A8-8ACF-234E98CC7CA9}" presName="arrowAndChildren" presStyleCnt="0"/>
      <dgm:spPr/>
    </dgm:pt>
    <dgm:pt modelId="{D76153BE-1BBA-4436-A6DA-2065F82FA635}" type="pres">
      <dgm:prSet presAssocID="{01BA4A74-50F3-43A8-8ACF-234E98CC7CA9}" presName="parentTextArrow" presStyleLbl="node1" presStyleIdx="2" presStyleCnt="4"/>
      <dgm:spPr/>
    </dgm:pt>
    <dgm:pt modelId="{3E37BB11-8E2C-4EEB-BD9E-1793861E92F5}" type="pres">
      <dgm:prSet presAssocID="{09C68F89-6374-4B36-B779-813F5F9F0DFC}" presName="sp" presStyleCnt="0"/>
      <dgm:spPr/>
    </dgm:pt>
    <dgm:pt modelId="{741F696E-756A-4CF7-83FE-0E4351BF08D9}" type="pres">
      <dgm:prSet presAssocID="{3B37108D-4B91-4116-86E5-613E9F03E2B7}" presName="arrowAndChildren" presStyleCnt="0"/>
      <dgm:spPr/>
    </dgm:pt>
    <dgm:pt modelId="{08027600-DCEC-4F01-B997-61AABC5E2B8C}" type="pres">
      <dgm:prSet presAssocID="{3B37108D-4B91-4116-86E5-613E9F03E2B7}" presName="parentTextArrow" presStyleLbl="node1" presStyleIdx="3" presStyleCnt="4"/>
      <dgm:spPr/>
    </dgm:pt>
  </dgm:ptLst>
  <dgm:cxnLst>
    <dgm:cxn modelId="{2D08E804-AB9C-4D13-A3B7-9C627C2D1FBE}" type="presOf" srcId="{DED3885A-8951-451B-AABD-DDB889E9F18D}" destId="{CBDB3CB4-02C3-4AD2-A652-014D058769BD}" srcOrd="0" destOrd="0" presId="urn:microsoft.com/office/officeart/2005/8/layout/process4"/>
    <dgm:cxn modelId="{0D4E3124-276C-4AB9-8DF4-B48494B69D59}" type="presOf" srcId="{01BA4A74-50F3-43A8-8ACF-234E98CC7CA9}" destId="{D76153BE-1BBA-4436-A6DA-2065F82FA635}" srcOrd="0" destOrd="0" presId="urn:microsoft.com/office/officeart/2005/8/layout/process4"/>
    <dgm:cxn modelId="{892FFC40-07D7-4F29-8800-ECB7F7D2A159}" type="presOf" srcId="{5361E41C-C751-4758-BE4F-61A51E275A55}" destId="{85C80708-FC1C-4782-8EDC-9A752B283EE4}" srcOrd="0" destOrd="0" presId="urn:microsoft.com/office/officeart/2005/8/layout/process4"/>
    <dgm:cxn modelId="{997DBA6B-6B16-446D-B34B-E1E4C11F14D4}" type="presOf" srcId="{A93BD4B2-389A-4DD6-853E-A4B9817E9329}" destId="{A8F26FB2-438C-4850-A8A8-21521D5C3532}" srcOrd="0" destOrd="0" presId="urn:microsoft.com/office/officeart/2005/8/layout/process4"/>
    <dgm:cxn modelId="{0203B557-BC5B-4B9D-9D36-9C8EDE4E9870}" srcId="{A93BD4B2-389A-4DD6-853E-A4B9817E9329}" destId="{01BA4A74-50F3-43A8-8ACF-234E98CC7CA9}" srcOrd="1" destOrd="0" parTransId="{F78E652B-9BF0-495E-951A-22AEF3E6C655}" sibTransId="{C334AE6B-6691-44C0-9E04-F2FC215481C7}"/>
    <dgm:cxn modelId="{1475797C-F805-4459-98D9-7A293B3287FB}" srcId="{A93BD4B2-389A-4DD6-853E-A4B9817E9329}" destId="{3B37108D-4B91-4116-86E5-613E9F03E2B7}" srcOrd="0" destOrd="0" parTransId="{7645FB2D-5FD9-4480-9AFB-CFA62D47FD87}" sibTransId="{09C68F89-6374-4B36-B779-813F5F9F0DFC}"/>
    <dgm:cxn modelId="{8D660C8B-BACB-4029-A628-1AD3206D5BB2}" srcId="{A93BD4B2-389A-4DD6-853E-A4B9817E9329}" destId="{DED3885A-8951-451B-AABD-DDB889E9F18D}" srcOrd="2" destOrd="0" parTransId="{91C30666-87D1-4A34-8E9D-3F9A9A6A8303}" sibTransId="{1A624B44-EF65-4BBC-A73E-CCDA591D061C}"/>
    <dgm:cxn modelId="{A9AABE8C-D190-4D2C-88D3-65F8493F797C}" srcId="{A93BD4B2-389A-4DD6-853E-A4B9817E9329}" destId="{5361E41C-C751-4758-BE4F-61A51E275A55}" srcOrd="3" destOrd="0" parTransId="{A1F1A300-DD63-4EEF-A2D9-3B16710DDD5B}" sibTransId="{4C1430D5-AC31-40EB-9CD0-67114AEB5F87}"/>
    <dgm:cxn modelId="{96EF32E0-2264-4B5A-BA39-6CF554CC8C05}" type="presOf" srcId="{3B37108D-4B91-4116-86E5-613E9F03E2B7}" destId="{08027600-DCEC-4F01-B997-61AABC5E2B8C}" srcOrd="0" destOrd="0" presId="urn:microsoft.com/office/officeart/2005/8/layout/process4"/>
    <dgm:cxn modelId="{0ABFE5CE-FC01-4A5C-AFD4-10F22C90B407}" type="presParOf" srcId="{A8F26FB2-438C-4850-A8A8-21521D5C3532}" destId="{DA92B3E9-5C9D-476A-9F58-0CA09C3C666B}" srcOrd="0" destOrd="0" presId="urn:microsoft.com/office/officeart/2005/8/layout/process4"/>
    <dgm:cxn modelId="{EB240655-019E-4C6E-9C20-D8D91C087B42}" type="presParOf" srcId="{DA92B3E9-5C9D-476A-9F58-0CA09C3C666B}" destId="{85C80708-FC1C-4782-8EDC-9A752B283EE4}" srcOrd="0" destOrd="0" presId="urn:microsoft.com/office/officeart/2005/8/layout/process4"/>
    <dgm:cxn modelId="{0198BC35-2A18-4FF4-A8FE-48F614620FFD}" type="presParOf" srcId="{A8F26FB2-438C-4850-A8A8-21521D5C3532}" destId="{1FA22863-F90A-4956-9EFA-F0A5AD30E354}" srcOrd="1" destOrd="0" presId="urn:microsoft.com/office/officeart/2005/8/layout/process4"/>
    <dgm:cxn modelId="{5933C235-AC0B-430A-BCCC-7FEEA1C53285}" type="presParOf" srcId="{A8F26FB2-438C-4850-A8A8-21521D5C3532}" destId="{BE226501-2D44-44B8-826E-149898618861}" srcOrd="2" destOrd="0" presId="urn:microsoft.com/office/officeart/2005/8/layout/process4"/>
    <dgm:cxn modelId="{A9B6BA87-FF8E-40C2-A749-09F7E09CE369}" type="presParOf" srcId="{BE226501-2D44-44B8-826E-149898618861}" destId="{CBDB3CB4-02C3-4AD2-A652-014D058769BD}" srcOrd="0" destOrd="0" presId="urn:microsoft.com/office/officeart/2005/8/layout/process4"/>
    <dgm:cxn modelId="{D05C55CD-AAA6-4CE2-B3F2-15650DE4BCD1}" type="presParOf" srcId="{A8F26FB2-438C-4850-A8A8-21521D5C3532}" destId="{93756A5E-4195-4F97-A416-E1C34FB120C4}" srcOrd="3" destOrd="0" presId="urn:microsoft.com/office/officeart/2005/8/layout/process4"/>
    <dgm:cxn modelId="{F9CC63B5-F6C5-41DA-9D52-089EE065CFBA}" type="presParOf" srcId="{A8F26FB2-438C-4850-A8A8-21521D5C3532}" destId="{004A4331-8515-469B-8547-2DDF28DF28E4}" srcOrd="4" destOrd="0" presId="urn:microsoft.com/office/officeart/2005/8/layout/process4"/>
    <dgm:cxn modelId="{C2F77AC1-F4F8-477F-A99C-F517337C4E69}" type="presParOf" srcId="{004A4331-8515-469B-8547-2DDF28DF28E4}" destId="{D76153BE-1BBA-4436-A6DA-2065F82FA635}" srcOrd="0" destOrd="0" presId="urn:microsoft.com/office/officeart/2005/8/layout/process4"/>
    <dgm:cxn modelId="{1E2E05FE-4B48-4780-BAA2-C82A02E895B5}" type="presParOf" srcId="{A8F26FB2-438C-4850-A8A8-21521D5C3532}" destId="{3E37BB11-8E2C-4EEB-BD9E-1793861E92F5}" srcOrd="5" destOrd="0" presId="urn:microsoft.com/office/officeart/2005/8/layout/process4"/>
    <dgm:cxn modelId="{C4181F7A-3CB7-4B30-9B4C-F1A6D618F724}" type="presParOf" srcId="{A8F26FB2-438C-4850-A8A8-21521D5C3532}" destId="{741F696E-756A-4CF7-83FE-0E4351BF08D9}" srcOrd="6" destOrd="0" presId="urn:microsoft.com/office/officeart/2005/8/layout/process4"/>
    <dgm:cxn modelId="{AF802BC4-037C-4C01-84CA-EA750EEEB837}" type="presParOf" srcId="{741F696E-756A-4CF7-83FE-0E4351BF08D9}" destId="{08027600-DCEC-4F01-B997-61AABC5E2B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1D54B5-1C6B-4258-A85D-9B369E44F4B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953829-9FF1-4E1A-A98D-F335388ECD10}">
      <dgm:prSet/>
      <dgm:spPr/>
      <dgm:t>
        <a:bodyPr/>
        <a:lstStyle/>
        <a:p>
          <a:r>
            <a:rPr lang="en-US"/>
            <a:t>Talk with businesses </a:t>
          </a:r>
        </a:p>
      </dgm:t>
    </dgm:pt>
    <dgm:pt modelId="{B21F13D2-A613-4EAF-8FAA-701DFBD4E569}" type="parTrans" cxnId="{87018744-965B-4640-BC9D-326D1CD9743D}">
      <dgm:prSet/>
      <dgm:spPr/>
      <dgm:t>
        <a:bodyPr/>
        <a:lstStyle/>
        <a:p>
          <a:endParaRPr lang="en-US"/>
        </a:p>
      </dgm:t>
    </dgm:pt>
    <dgm:pt modelId="{C0D4D0AA-E4D4-4C8E-B1A7-8B1436C78C79}" type="sibTrans" cxnId="{87018744-965B-4640-BC9D-326D1CD9743D}">
      <dgm:prSet/>
      <dgm:spPr/>
      <dgm:t>
        <a:bodyPr/>
        <a:lstStyle/>
        <a:p>
          <a:endParaRPr lang="en-US"/>
        </a:p>
      </dgm:t>
    </dgm:pt>
    <dgm:pt modelId="{8EA4D54F-2BA0-489C-8AB8-6198BF09C005}">
      <dgm:prSet/>
      <dgm:spPr/>
      <dgm:t>
        <a:bodyPr/>
        <a:lstStyle/>
        <a:p>
          <a:r>
            <a:rPr lang="en-US"/>
            <a:t>What are other sources of demand – scale, buyer types, added value, replacing imports.</a:t>
          </a:r>
        </a:p>
      </dgm:t>
    </dgm:pt>
    <dgm:pt modelId="{382F62FF-B147-4DEB-9DC0-2CFA4B1777A4}" type="parTrans" cxnId="{08B2EE52-882A-45B0-92A5-AD07E7FDAA5C}">
      <dgm:prSet/>
      <dgm:spPr/>
      <dgm:t>
        <a:bodyPr/>
        <a:lstStyle/>
        <a:p>
          <a:endParaRPr lang="en-US"/>
        </a:p>
      </dgm:t>
    </dgm:pt>
    <dgm:pt modelId="{E5C84A66-C6D6-4D93-8162-32F971D103CD}" type="sibTrans" cxnId="{08B2EE52-882A-45B0-92A5-AD07E7FDAA5C}">
      <dgm:prSet/>
      <dgm:spPr/>
      <dgm:t>
        <a:bodyPr/>
        <a:lstStyle/>
        <a:p>
          <a:endParaRPr lang="en-US"/>
        </a:p>
      </dgm:t>
    </dgm:pt>
    <dgm:pt modelId="{21EC9A24-CA41-4205-80D3-FBFC32244252}">
      <dgm:prSet/>
      <dgm:spPr/>
      <dgm:t>
        <a:bodyPr/>
        <a:lstStyle/>
        <a:p>
          <a:r>
            <a:rPr lang="en-US"/>
            <a:t>Talk with current and potential buyers (demand partners) </a:t>
          </a:r>
        </a:p>
      </dgm:t>
    </dgm:pt>
    <dgm:pt modelId="{370F4A73-B250-4D97-94DD-84DD724F3CD8}" type="parTrans" cxnId="{A7C1F0CF-3B04-4061-85B9-4C9CD7E9800C}">
      <dgm:prSet/>
      <dgm:spPr/>
      <dgm:t>
        <a:bodyPr/>
        <a:lstStyle/>
        <a:p>
          <a:endParaRPr lang="en-US"/>
        </a:p>
      </dgm:t>
    </dgm:pt>
    <dgm:pt modelId="{A6902EA0-E114-4E81-AE87-7435B0FFBF77}" type="sibTrans" cxnId="{A7C1F0CF-3B04-4061-85B9-4C9CD7E9800C}">
      <dgm:prSet/>
      <dgm:spPr/>
      <dgm:t>
        <a:bodyPr/>
        <a:lstStyle/>
        <a:p>
          <a:endParaRPr lang="en-US"/>
        </a:p>
      </dgm:t>
    </dgm:pt>
    <dgm:pt modelId="{B2F14133-1F4B-44C5-9779-F98A61F8BDB9}" type="pres">
      <dgm:prSet presAssocID="{8D1D54B5-1C6B-4258-A85D-9B369E44F4B9}" presName="root" presStyleCnt="0">
        <dgm:presLayoutVars>
          <dgm:dir/>
          <dgm:resizeHandles val="exact"/>
        </dgm:presLayoutVars>
      </dgm:prSet>
      <dgm:spPr/>
    </dgm:pt>
    <dgm:pt modelId="{340CD63F-F9D8-4C7E-8592-CD838230D899}" type="pres">
      <dgm:prSet presAssocID="{39953829-9FF1-4E1A-A98D-F335388ECD10}" presName="compNode" presStyleCnt="0"/>
      <dgm:spPr/>
    </dgm:pt>
    <dgm:pt modelId="{EC8CDC5F-0B2B-4B3D-8670-BAD33DF95275}" type="pres">
      <dgm:prSet presAssocID="{39953829-9FF1-4E1A-A98D-F335388ECD10}" presName="bgRect" presStyleLbl="bgShp" presStyleIdx="0" presStyleCnt="3"/>
      <dgm:spPr/>
    </dgm:pt>
    <dgm:pt modelId="{A37F8EA8-2594-459E-8EBE-69C56A58AA29}" type="pres">
      <dgm:prSet presAssocID="{39953829-9FF1-4E1A-A98D-F335388ECD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74B5C42-EF84-4CC4-9870-C61F62152B53}" type="pres">
      <dgm:prSet presAssocID="{39953829-9FF1-4E1A-A98D-F335388ECD10}" presName="spaceRect" presStyleCnt="0"/>
      <dgm:spPr/>
    </dgm:pt>
    <dgm:pt modelId="{5775AE85-4C09-494D-B166-FAD45A739698}" type="pres">
      <dgm:prSet presAssocID="{39953829-9FF1-4E1A-A98D-F335388ECD10}" presName="parTx" presStyleLbl="revTx" presStyleIdx="0" presStyleCnt="3">
        <dgm:presLayoutVars>
          <dgm:chMax val="0"/>
          <dgm:chPref val="0"/>
        </dgm:presLayoutVars>
      </dgm:prSet>
      <dgm:spPr/>
    </dgm:pt>
    <dgm:pt modelId="{5666C0D3-8659-437B-A21C-0DE9ECDCD913}" type="pres">
      <dgm:prSet presAssocID="{C0D4D0AA-E4D4-4C8E-B1A7-8B1436C78C79}" presName="sibTrans" presStyleCnt="0"/>
      <dgm:spPr/>
    </dgm:pt>
    <dgm:pt modelId="{038354D5-DA35-45D0-8911-0491E59DC19A}" type="pres">
      <dgm:prSet presAssocID="{8EA4D54F-2BA0-489C-8AB8-6198BF09C005}" presName="compNode" presStyleCnt="0"/>
      <dgm:spPr/>
    </dgm:pt>
    <dgm:pt modelId="{AD1159FD-74BF-41E3-B2BE-33660CD37D22}" type="pres">
      <dgm:prSet presAssocID="{8EA4D54F-2BA0-489C-8AB8-6198BF09C005}" presName="bgRect" presStyleLbl="bgShp" presStyleIdx="1" presStyleCnt="3"/>
      <dgm:spPr/>
    </dgm:pt>
    <dgm:pt modelId="{378EBA82-06CF-44E8-A173-F76B12881F64}" type="pres">
      <dgm:prSet presAssocID="{8EA4D54F-2BA0-489C-8AB8-6198BF09C00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010F26B3-ADC1-45B1-A455-01A5BD5391CD}" type="pres">
      <dgm:prSet presAssocID="{8EA4D54F-2BA0-489C-8AB8-6198BF09C005}" presName="spaceRect" presStyleCnt="0"/>
      <dgm:spPr/>
    </dgm:pt>
    <dgm:pt modelId="{8AF48FA6-881B-46A4-BF4C-6209183F7948}" type="pres">
      <dgm:prSet presAssocID="{8EA4D54F-2BA0-489C-8AB8-6198BF09C005}" presName="parTx" presStyleLbl="revTx" presStyleIdx="1" presStyleCnt="3">
        <dgm:presLayoutVars>
          <dgm:chMax val="0"/>
          <dgm:chPref val="0"/>
        </dgm:presLayoutVars>
      </dgm:prSet>
      <dgm:spPr/>
    </dgm:pt>
    <dgm:pt modelId="{D272F782-706F-42FB-B987-5967B761D581}" type="pres">
      <dgm:prSet presAssocID="{E5C84A66-C6D6-4D93-8162-32F971D103CD}" presName="sibTrans" presStyleCnt="0"/>
      <dgm:spPr/>
    </dgm:pt>
    <dgm:pt modelId="{3AC0DFA6-9249-4776-8A4A-FBA8DCEEE33E}" type="pres">
      <dgm:prSet presAssocID="{21EC9A24-CA41-4205-80D3-FBFC32244252}" presName="compNode" presStyleCnt="0"/>
      <dgm:spPr/>
    </dgm:pt>
    <dgm:pt modelId="{A020B8AE-9523-4854-8104-77940C59B686}" type="pres">
      <dgm:prSet presAssocID="{21EC9A24-CA41-4205-80D3-FBFC32244252}" presName="bgRect" presStyleLbl="bgShp" presStyleIdx="2" presStyleCnt="3"/>
      <dgm:spPr/>
    </dgm:pt>
    <dgm:pt modelId="{C6340153-3BEC-4343-ACB9-9E2CF513CB90}" type="pres">
      <dgm:prSet presAssocID="{21EC9A24-CA41-4205-80D3-FBFC3224425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57D1059A-574A-41D1-82F7-86644BC71865}" type="pres">
      <dgm:prSet presAssocID="{21EC9A24-CA41-4205-80D3-FBFC32244252}" presName="spaceRect" presStyleCnt="0"/>
      <dgm:spPr/>
    </dgm:pt>
    <dgm:pt modelId="{27195656-40F9-46A1-AEB8-AAED73013EB3}" type="pres">
      <dgm:prSet presAssocID="{21EC9A24-CA41-4205-80D3-FBFC3224425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E2CA130-4CD7-46D0-A4BF-AA4C5752ECAA}" type="presOf" srcId="{39953829-9FF1-4E1A-A98D-F335388ECD10}" destId="{5775AE85-4C09-494D-B166-FAD45A739698}" srcOrd="0" destOrd="0" presId="urn:microsoft.com/office/officeart/2018/2/layout/IconVerticalSolidList"/>
    <dgm:cxn modelId="{5E26DA5D-9635-4B63-BBD9-3C906484F50E}" type="presOf" srcId="{21EC9A24-CA41-4205-80D3-FBFC32244252}" destId="{27195656-40F9-46A1-AEB8-AAED73013EB3}" srcOrd="0" destOrd="0" presId="urn:microsoft.com/office/officeart/2018/2/layout/IconVerticalSolidList"/>
    <dgm:cxn modelId="{34E3F060-7982-492E-86AC-F656F702D53A}" type="presOf" srcId="{8D1D54B5-1C6B-4258-A85D-9B369E44F4B9}" destId="{B2F14133-1F4B-44C5-9779-F98A61F8BDB9}" srcOrd="0" destOrd="0" presId="urn:microsoft.com/office/officeart/2018/2/layout/IconVerticalSolidList"/>
    <dgm:cxn modelId="{87018744-965B-4640-BC9D-326D1CD9743D}" srcId="{8D1D54B5-1C6B-4258-A85D-9B369E44F4B9}" destId="{39953829-9FF1-4E1A-A98D-F335388ECD10}" srcOrd="0" destOrd="0" parTransId="{B21F13D2-A613-4EAF-8FAA-701DFBD4E569}" sibTransId="{C0D4D0AA-E4D4-4C8E-B1A7-8B1436C78C79}"/>
    <dgm:cxn modelId="{08B2EE52-882A-45B0-92A5-AD07E7FDAA5C}" srcId="{8D1D54B5-1C6B-4258-A85D-9B369E44F4B9}" destId="{8EA4D54F-2BA0-489C-8AB8-6198BF09C005}" srcOrd="1" destOrd="0" parTransId="{382F62FF-B147-4DEB-9DC0-2CFA4B1777A4}" sibTransId="{E5C84A66-C6D6-4D93-8162-32F971D103CD}"/>
    <dgm:cxn modelId="{8E8706B9-845F-41A3-B075-14509F353978}" type="presOf" srcId="{8EA4D54F-2BA0-489C-8AB8-6198BF09C005}" destId="{8AF48FA6-881B-46A4-BF4C-6209183F7948}" srcOrd="0" destOrd="0" presId="urn:microsoft.com/office/officeart/2018/2/layout/IconVerticalSolidList"/>
    <dgm:cxn modelId="{A7C1F0CF-3B04-4061-85B9-4C9CD7E9800C}" srcId="{8D1D54B5-1C6B-4258-A85D-9B369E44F4B9}" destId="{21EC9A24-CA41-4205-80D3-FBFC32244252}" srcOrd="2" destOrd="0" parTransId="{370F4A73-B250-4D97-94DD-84DD724F3CD8}" sibTransId="{A6902EA0-E114-4E81-AE87-7435B0FFBF77}"/>
    <dgm:cxn modelId="{AE1C2689-63C3-442A-8CDC-E37BAB7B1C7F}" type="presParOf" srcId="{B2F14133-1F4B-44C5-9779-F98A61F8BDB9}" destId="{340CD63F-F9D8-4C7E-8592-CD838230D899}" srcOrd="0" destOrd="0" presId="urn:microsoft.com/office/officeart/2018/2/layout/IconVerticalSolidList"/>
    <dgm:cxn modelId="{5B3EE99B-8C10-4703-9645-5DD2E2AF1194}" type="presParOf" srcId="{340CD63F-F9D8-4C7E-8592-CD838230D899}" destId="{EC8CDC5F-0B2B-4B3D-8670-BAD33DF95275}" srcOrd="0" destOrd="0" presId="urn:microsoft.com/office/officeart/2018/2/layout/IconVerticalSolidList"/>
    <dgm:cxn modelId="{B7D5D820-B83E-4DA2-B2CC-46880F5ECE6A}" type="presParOf" srcId="{340CD63F-F9D8-4C7E-8592-CD838230D899}" destId="{A37F8EA8-2594-459E-8EBE-69C56A58AA29}" srcOrd="1" destOrd="0" presId="urn:microsoft.com/office/officeart/2018/2/layout/IconVerticalSolidList"/>
    <dgm:cxn modelId="{5F0E2473-E02C-4D07-849F-A68382B27C8A}" type="presParOf" srcId="{340CD63F-F9D8-4C7E-8592-CD838230D899}" destId="{C74B5C42-EF84-4CC4-9870-C61F62152B53}" srcOrd="2" destOrd="0" presId="urn:microsoft.com/office/officeart/2018/2/layout/IconVerticalSolidList"/>
    <dgm:cxn modelId="{C23F9777-71D8-40A5-8734-D409FF01882C}" type="presParOf" srcId="{340CD63F-F9D8-4C7E-8592-CD838230D899}" destId="{5775AE85-4C09-494D-B166-FAD45A739698}" srcOrd="3" destOrd="0" presId="urn:microsoft.com/office/officeart/2018/2/layout/IconVerticalSolidList"/>
    <dgm:cxn modelId="{04C3FA2F-BDC4-4743-9ECD-EFFED4BC51CB}" type="presParOf" srcId="{B2F14133-1F4B-44C5-9779-F98A61F8BDB9}" destId="{5666C0D3-8659-437B-A21C-0DE9ECDCD913}" srcOrd="1" destOrd="0" presId="urn:microsoft.com/office/officeart/2018/2/layout/IconVerticalSolidList"/>
    <dgm:cxn modelId="{6170D208-C43C-4807-92ED-936A1D97DE62}" type="presParOf" srcId="{B2F14133-1F4B-44C5-9779-F98A61F8BDB9}" destId="{038354D5-DA35-45D0-8911-0491E59DC19A}" srcOrd="2" destOrd="0" presId="urn:microsoft.com/office/officeart/2018/2/layout/IconVerticalSolidList"/>
    <dgm:cxn modelId="{7288CDFE-33DD-4439-81A8-3701B5332BA6}" type="presParOf" srcId="{038354D5-DA35-45D0-8911-0491E59DC19A}" destId="{AD1159FD-74BF-41E3-B2BE-33660CD37D22}" srcOrd="0" destOrd="0" presId="urn:microsoft.com/office/officeart/2018/2/layout/IconVerticalSolidList"/>
    <dgm:cxn modelId="{B4845B5B-7DD9-4408-961D-108EE395CA7D}" type="presParOf" srcId="{038354D5-DA35-45D0-8911-0491E59DC19A}" destId="{378EBA82-06CF-44E8-A173-F76B12881F64}" srcOrd="1" destOrd="0" presId="urn:microsoft.com/office/officeart/2018/2/layout/IconVerticalSolidList"/>
    <dgm:cxn modelId="{C4C465E2-5801-41C7-BB41-17FB4F6FBE4E}" type="presParOf" srcId="{038354D5-DA35-45D0-8911-0491E59DC19A}" destId="{010F26B3-ADC1-45B1-A455-01A5BD5391CD}" srcOrd="2" destOrd="0" presId="urn:microsoft.com/office/officeart/2018/2/layout/IconVerticalSolidList"/>
    <dgm:cxn modelId="{CB5377E0-906F-47CA-8F1D-835BB38FC3B4}" type="presParOf" srcId="{038354D5-DA35-45D0-8911-0491E59DC19A}" destId="{8AF48FA6-881B-46A4-BF4C-6209183F7948}" srcOrd="3" destOrd="0" presId="urn:microsoft.com/office/officeart/2018/2/layout/IconVerticalSolidList"/>
    <dgm:cxn modelId="{857F2B4F-1649-4ED9-8BA8-AF250C377C79}" type="presParOf" srcId="{B2F14133-1F4B-44C5-9779-F98A61F8BDB9}" destId="{D272F782-706F-42FB-B987-5967B761D581}" srcOrd="3" destOrd="0" presId="urn:microsoft.com/office/officeart/2018/2/layout/IconVerticalSolidList"/>
    <dgm:cxn modelId="{C6E0871C-FB94-447E-9AB9-18627928E2B0}" type="presParOf" srcId="{B2F14133-1F4B-44C5-9779-F98A61F8BDB9}" destId="{3AC0DFA6-9249-4776-8A4A-FBA8DCEEE33E}" srcOrd="4" destOrd="0" presId="urn:microsoft.com/office/officeart/2018/2/layout/IconVerticalSolidList"/>
    <dgm:cxn modelId="{64B017A2-443D-44EB-8671-10B35859F4D6}" type="presParOf" srcId="{3AC0DFA6-9249-4776-8A4A-FBA8DCEEE33E}" destId="{A020B8AE-9523-4854-8104-77940C59B686}" srcOrd="0" destOrd="0" presId="urn:microsoft.com/office/officeart/2018/2/layout/IconVerticalSolidList"/>
    <dgm:cxn modelId="{02CAFB52-51B0-4130-BEB9-F28CEAF7E12C}" type="presParOf" srcId="{3AC0DFA6-9249-4776-8A4A-FBA8DCEEE33E}" destId="{C6340153-3BEC-4343-ACB9-9E2CF513CB90}" srcOrd="1" destOrd="0" presId="urn:microsoft.com/office/officeart/2018/2/layout/IconVerticalSolidList"/>
    <dgm:cxn modelId="{31069C56-FFBF-4026-8997-B02CE724FA2A}" type="presParOf" srcId="{3AC0DFA6-9249-4776-8A4A-FBA8DCEEE33E}" destId="{57D1059A-574A-41D1-82F7-86644BC71865}" srcOrd="2" destOrd="0" presId="urn:microsoft.com/office/officeart/2018/2/layout/IconVerticalSolidList"/>
    <dgm:cxn modelId="{2D8F0016-AE25-473E-BE98-4251C821AE88}" type="presParOf" srcId="{3AC0DFA6-9249-4776-8A4A-FBA8DCEEE33E}" destId="{27195656-40F9-46A1-AEB8-AAED73013E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BAA4EF-51D5-47AF-A031-4CF64FD7B28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52DCAF7-5C89-4794-B84B-B343B7E873C6}">
      <dgm:prSet/>
      <dgm:spPr/>
      <dgm:t>
        <a:bodyPr/>
        <a:lstStyle/>
        <a:p>
          <a:r>
            <a:rPr lang="en-US" b="1"/>
            <a:t>Demand: </a:t>
          </a:r>
          <a:r>
            <a:rPr lang="en-US"/>
            <a:t>Final consumers/end market - Buyers</a:t>
          </a:r>
        </a:p>
      </dgm:t>
    </dgm:pt>
    <dgm:pt modelId="{E1765C55-6DF1-409F-AB42-AAF1A559EE2A}" type="parTrans" cxnId="{E9C8C5CE-3356-47C2-830E-2C28B0C17A13}">
      <dgm:prSet/>
      <dgm:spPr/>
      <dgm:t>
        <a:bodyPr/>
        <a:lstStyle/>
        <a:p>
          <a:endParaRPr lang="en-US"/>
        </a:p>
      </dgm:t>
    </dgm:pt>
    <dgm:pt modelId="{7F21F450-4C91-4F37-B1A3-023C14F52620}" type="sibTrans" cxnId="{E9C8C5CE-3356-47C2-830E-2C28B0C17A13}">
      <dgm:prSet/>
      <dgm:spPr/>
      <dgm:t>
        <a:bodyPr/>
        <a:lstStyle/>
        <a:p>
          <a:endParaRPr lang="en-US"/>
        </a:p>
      </dgm:t>
    </dgm:pt>
    <dgm:pt modelId="{5E7BB6E8-E846-4D41-983C-62AC8FEFD0FC}">
      <dgm:prSet/>
      <dgm:spPr/>
      <dgm:t>
        <a:bodyPr/>
        <a:lstStyle/>
        <a:p>
          <a:r>
            <a:rPr lang="en-US" b="1"/>
            <a:t>Functions: </a:t>
          </a:r>
          <a:r>
            <a:rPr lang="en-US"/>
            <a:t>Those things that have to happen to deliver the product or service</a:t>
          </a:r>
        </a:p>
      </dgm:t>
    </dgm:pt>
    <dgm:pt modelId="{6DFDDD89-C612-4118-A4E8-E5F415A3979C}" type="parTrans" cxnId="{784C0EFA-6E4C-4567-B6C4-F4971DD7ED9F}">
      <dgm:prSet/>
      <dgm:spPr/>
      <dgm:t>
        <a:bodyPr/>
        <a:lstStyle/>
        <a:p>
          <a:endParaRPr lang="en-US"/>
        </a:p>
      </dgm:t>
    </dgm:pt>
    <dgm:pt modelId="{9DAB363E-1928-48F9-B748-9DC67FD31A8A}" type="sibTrans" cxnId="{784C0EFA-6E4C-4567-B6C4-F4971DD7ED9F}">
      <dgm:prSet/>
      <dgm:spPr/>
      <dgm:t>
        <a:bodyPr/>
        <a:lstStyle/>
        <a:p>
          <a:endParaRPr lang="en-US"/>
        </a:p>
      </dgm:t>
    </dgm:pt>
    <dgm:pt modelId="{1A2FD3B8-61A2-4144-8055-165C838B1BF9}">
      <dgm:prSet/>
      <dgm:spPr/>
      <dgm:t>
        <a:bodyPr/>
        <a:lstStyle/>
        <a:p>
          <a:r>
            <a:rPr lang="en-US" b="1"/>
            <a:t>Transactional partners: </a:t>
          </a:r>
          <a:r>
            <a:rPr lang="en-US"/>
            <a:t>Those people, businesses, or organizations that play a direct role in sourcing, aggregating, distributing, processing, purchasing the product, etc. </a:t>
          </a:r>
        </a:p>
      </dgm:t>
    </dgm:pt>
    <dgm:pt modelId="{BC351234-4950-402E-925A-BB6F61EBA423}" type="parTrans" cxnId="{CF17E4A0-F7B3-4BC7-BBF0-4F1BF6D5D21F}">
      <dgm:prSet/>
      <dgm:spPr/>
      <dgm:t>
        <a:bodyPr/>
        <a:lstStyle/>
        <a:p>
          <a:endParaRPr lang="en-US"/>
        </a:p>
      </dgm:t>
    </dgm:pt>
    <dgm:pt modelId="{F5B21F4D-FDCC-4C5D-BE95-9C93BD86D268}" type="sibTrans" cxnId="{CF17E4A0-F7B3-4BC7-BBF0-4F1BF6D5D21F}">
      <dgm:prSet/>
      <dgm:spPr/>
      <dgm:t>
        <a:bodyPr/>
        <a:lstStyle/>
        <a:p>
          <a:endParaRPr lang="en-US"/>
        </a:p>
      </dgm:t>
    </dgm:pt>
    <dgm:pt modelId="{CB427682-7AAA-42C2-9CD9-89E376559A7F}">
      <dgm:prSet/>
      <dgm:spPr/>
      <dgm:t>
        <a:bodyPr/>
        <a:lstStyle/>
        <a:p>
          <a:r>
            <a:rPr lang="en-US" b="1"/>
            <a:t>Support partners: </a:t>
          </a:r>
          <a:r>
            <a:rPr lang="en-US"/>
            <a:t>Those people, businesses, or organizations that provide the infrastructure, technical assistance and support that helps the transactional partners to produce</a:t>
          </a:r>
        </a:p>
      </dgm:t>
    </dgm:pt>
    <dgm:pt modelId="{AD8A9BDC-9368-4F75-92FA-A5110075FF79}" type="parTrans" cxnId="{315DCFEE-8A38-4DDF-A38D-0A1BD545716A}">
      <dgm:prSet/>
      <dgm:spPr/>
      <dgm:t>
        <a:bodyPr/>
        <a:lstStyle/>
        <a:p>
          <a:endParaRPr lang="en-US"/>
        </a:p>
      </dgm:t>
    </dgm:pt>
    <dgm:pt modelId="{A97DC167-4701-40BC-96E5-3B65EE03B64B}" type="sibTrans" cxnId="{315DCFEE-8A38-4DDF-A38D-0A1BD545716A}">
      <dgm:prSet/>
      <dgm:spPr/>
      <dgm:t>
        <a:bodyPr/>
        <a:lstStyle/>
        <a:p>
          <a:endParaRPr lang="en-US"/>
        </a:p>
      </dgm:t>
    </dgm:pt>
    <dgm:pt modelId="{36BEF178-4DE8-4E29-B0B8-3CFBB028A551}">
      <dgm:prSet/>
      <dgm:spPr/>
      <dgm:t>
        <a:bodyPr/>
        <a:lstStyle/>
        <a:p>
          <a:r>
            <a:rPr lang="en-US" b="1"/>
            <a:t>We are really talking about a Value Chain System!</a:t>
          </a:r>
          <a:endParaRPr lang="en-US"/>
        </a:p>
      </dgm:t>
    </dgm:pt>
    <dgm:pt modelId="{28106A35-5C08-4A77-B80F-B60DD7B0E1DE}" type="parTrans" cxnId="{76FACAFA-D072-4F79-BFC1-2C0F4B639B93}">
      <dgm:prSet/>
      <dgm:spPr/>
      <dgm:t>
        <a:bodyPr/>
        <a:lstStyle/>
        <a:p>
          <a:endParaRPr lang="en-US"/>
        </a:p>
      </dgm:t>
    </dgm:pt>
    <dgm:pt modelId="{B0B8CBCE-8B77-404C-8027-9537736B15BA}" type="sibTrans" cxnId="{76FACAFA-D072-4F79-BFC1-2C0F4B639B93}">
      <dgm:prSet/>
      <dgm:spPr/>
      <dgm:t>
        <a:bodyPr/>
        <a:lstStyle/>
        <a:p>
          <a:endParaRPr lang="en-US"/>
        </a:p>
      </dgm:t>
    </dgm:pt>
    <dgm:pt modelId="{7B6E10DB-3225-40FA-9F36-B510D462203A}" type="pres">
      <dgm:prSet presAssocID="{26BAA4EF-51D5-47AF-A031-4CF64FD7B28F}" presName="root" presStyleCnt="0">
        <dgm:presLayoutVars>
          <dgm:dir/>
          <dgm:resizeHandles val="exact"/>
        </dgm:presLayoutVars>
      </dgm:prSet>
      <dgm:spPr/>
    </dgm:pt>
    <dgm:pt modelId="{000901C1-A082-4A57-AEA7-0116A077219F}" type="pres">
      <dgm:prSet presAssocID="{952DCAF7-5C89-4794-B84B-B343B7E873C6}" presName="compNode" presStyleCnt="0"/>
      <dgm:spPr/>
    </dgm:pt>
    <dgm:pt modelId="{2C06BB32-4966-4734-9CE6-5C18F509C3E3}" type="pres">
      <dgm:prSet presAssocID="{952DCAF7-5C89-4794-B84B-B343B7E873C6}" presName="bgRect" presStyleLbl="bgShp" presStyleIdx="0" presStyleCnt="5"/>
      <dgm:spPr/>
    </dgm:pt>
    <dgm:pt modelId="{7076C120-F9C0-4627-99EC-469FD1FF469E}" type="pres">
      <dgm:prSet presAssocID="{952DCAF7-5C89-4794-B84B-B343B7E873C6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510E9F17-B0A3-495D-8EA8-FA0E1390ECC1}" type="pres">
      <dgm:prSet presAssocID="{952DCAF7-5C89-4794-B84B-B343B7E873C6}" presName="spaceRect" presStyleCnt="0"/>
      <dgm:spPr/>
    </dgm:pt>
    <dgm:pt modelId="{734D47AF-84AE-463A-8D1E-9BCABBC4490B}" type="pres">
      <dgm:prSet presAssocID="{952DCAF7-5C89-4794-B84B-B343B7E873C6}" presName="parTx" presStyleLbl="revTx" presStyleIdx="0" presStyleCnt="5">
        <dgm:presLayoutVars>
          <dgm:chMax val="0"/>
          <dgm:chPref val="0"/>
        </dgm:presLayoutVars>
      </dgm:prSet>
      <dgm:spPr/>
    </dgm:pt>
    <dgm:pt modelId="{C9ADC68D-4857-4CBE-8E3B-A9E4167943E6}" type="pres">
      <dgm:prSet presAssocID="{7F21F450-4C91-4F37-B1A3-023C14F52620}" presName="sibTrans" presStyleCnt="0"/>
      <dgm:spPr/>
    </dgm:pt>
    <dgm:pt modelId="{45AFFD34-D737-4F4F-B312-EEB37C671963}" type="pres">
      <dgm:prSet presAssocID="{5E7BB6E8-E846-4D41-983C-62AC8FEFD0FC}" presName="compNode" presStyleCnt="0"/>
      <dgm:spPr/>
    </dgm:pt>
    <dgm:pt modelId="{D58636ED-D533-4F0F-8064-C4B02CA3F458}" type="pres">
      <dgm:prSet presAssocID="{5E7BB6E8-E846-4D41-983C-62AC8FEFD0FC}" presName="bgRect" presStyleLbl="bgShp" presStyleIdx="1" presStyleCnt="5"/>
      <dgm:spPr/>
    </dgm:pt>
    <dgm:pt modelId="{51E8FD52-B00C-419A-8301-B22FBF037DC5}" type="pres">
      <dgm:prSet presAssocID="{5E7BB6E8-E846-4D41-983C-62AC8FEFD0FC}" presName="iconRect" presStyleLbl="node1" presStyleIdx="1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9E6D3766-72FC-483E-97C7-2434AAD96743}" type="pres">
      <dgm:prSet presAssocID="{5E7BB6E8-E846-4D41-983C-62AC8FEFD0FC}" presName="spaceRect" presStyleCnt="0"/>
      <dgm:spPr/>
    </dgm:pt>
    <dgm:pt modelId="{994698CF-E5EF-4DD5-B62F-3803F2A8AC61}" type="pres">
      <dgm:prSet presAssocID="{5E7BB6E8-E846-4D41-983C-62AC8FEFD0FC}" presName="parTx" presStyleLbl="revTx" presStyleIdx="1" presStyleCnt="5">
        <dgm:presLayoutVars>
          <dgm:chMax val="0"/>
          <dgm:chPref val="0"/>
        </dgm:presLayoutVars>
      </dgm:prSet>
      <dgm:spPr/>
    </dgm:pt>
    <dgm:pt modelId="{EC1106FB-2BE6-4C18-9B02-2771FCFC8705}" type="pres">
      <dgm:prSet presAssocID="{9DAB363E-1928-48F9-B748-9DC67FD31A8A}" presName="sibTrans" presStyleCnt="0"/>
      <dgm:spPr/>
    </dgm:pt>
    <dgm:pt modelId="{A6979751-CC5F-42E9-A951-7AC822A74909}" type="pres">
      <dgm:prSet presAssocID="{1A2FD3B8-61A2-4144-8055-165C838B1BF9}" presName="compNode" presStyleCnt="0"/>
      <dgm:spPr/>
    </dgm:pt>
    <dgm:pt modelId="{7BA8448D-4437-42EB-BBD0-E15AD15F807D}" type="pres">
      <dgm:prSet presAssocID="{1A2FD3B8-61A2-4144-8055-165C838B1BF9}" presName="bgRect" presStyleLbl="bgShp" presStyleIdx="2" presStyleCnt="5"/>
      <dgm:spPr/>
    </dgm:pt>
    <dgm:pt modelId="{3683592D-2FEE-4E79-96FE-9CCEB9F839A6}" type="pres">
      <dgm:prSet presAssocID="{1A2FD3B8-61A2-4144-8055-165C838B1BF9}" presName="iconRect" presStyleLbl="node1" presStyleIdx="2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A234C9BE-5E25-4A9C-811B-7F565FFE3711}" type="pres">
      <dgm:prSet presAssocID="{1A2FD3B8-61A2-4144-8055-165C838B1BF9}" presName="spaceRect" presStyleCnt="0"/>
      <dgm:spPr/>
    </dgm:pt>
    <dgm:pt modelId="{DE22CCE4-4BEF-4988-8BC1-C7CA8B904FD7}" type="pres">
      <dgm:prSet presAssocID="{1A2FD3B8-61A2-4144-8055-165C838B1BF9}" presName="parTx" presStyleLbl="revTx" presStyleIdx="2" presStyleCnt="5">
        <dgm:presLayoutVars>
          <dgm:chMax val="0"/>
          <dgm:chPref val="0"/>
        </dgm:presLayoutVars>
      </dgm:prSet>
      <dgm:spPr/>
    </dgm:pt>
    <dgm:pt modelId="{1CD5A36C-2714-44CA-AC64-9AF8CF1D05A2}" type="pres">
      <dgm:prSet presAssocID="{F5B21F4D-FDCC-4C5D-BE95-9C93BD86D268}" presName="sibTrans" presStyleCnt="0"/>
      <dgm:spPr/>
    </dgm:pt>
    <dgm:pt modelId="{EFE2EA3C-CC98-4274-8D23-F16756F8AD0B}" type="pres">
      <dgm:prSet presAssocID="{CB427682-7AAA-42C2-9CD9-89E376559A7F}" presName="compNode" presStyleCnt="0"/>
      <dgm:spPr/>
    </dgm:pt>
    <dgm:pt modelId="{5E7C309C-4DE6-4B48-8F8D-95075FB2F4F4}" type="pres">
      <dgm:prSet presAssocID="{CB427682-7AAA-42C2-9CD9-89E376559A7F}" presName="bgRect" presStyleLbl="bgShp" presStyleIdx="3" presStyleCnt="5"/>
      <dgm:spPr/>
    </dgm:pt>
    <dgm:pt modelId="{A33CDE1A-1EBA-4CDF-A869-302AEFC4BD69}" type="pres">
      <dgm:prSet presAssocID="{CB427682-7AAA-42C2-9CD9-89E376559A7F}" presName="iconRect" presStyleLbl="node1" presStyleIdx="3" presStyleCnt="5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76798A16-FB2D-4144-85D4-DC0E0738B88E}" type="pres">
      <dgm:prSet presAssocID="{CB427682-7AAA-42C2-9CD9-89E376559A7F}" presName="spaceRect" presStyleCnt="0"/>
      <dgm:spPr/>
    </dgm:pt>
    <dgm:pt modelId="{D4B636B4-061A-4BC8-9ADF-7E04D283DDB3}" type="pres">
      <dgm:prSet presAssocID="{CB427682-7AAA-42C2-9CD9-89E376559A7F}" presName="parTx" presStyleLbl="revTx" presStyleIdx="3" presStyleCnt="5">
        <dgm:presLayoutVars>
          <dgm:chMax val="0"/>
          <dgm:chPref val="0"/>
        </dgm:presLayoutVars>
      </dgm:prSet>
      <dgm:spPr/>
    </dgm:pt>
    <dgm:pt modelId="{664BBB2E-36EC-41B8-AD50-395D67CD96F1}" type="pres">
      <dgm:prSet presAssocID="{A97DC167-4701-40BC-96E5-3B65EE03B64B}" presName="sibTrans" presStyleCnt="0"/>
      <dgm:spPr/>
    </dgm:pt>
    <dgm:pt modelId="{581703D8-EC4B-4A7E-B0C2-A143F64A2AD7}" type="pres">
      <dgm:prSet presAssocID="{36BEF178-4DE8-4E29-B0B8-3CFBB028A551}" presName="compNode" presStyleCnt="0"/>
      <dgm:spPr/>
    </dgm:pt>
    <dgm:pt modelId="{29AB2346-0D5E-4C71-825B-907910AD8AC3}" type="pres">
      <dgm:prSet presAssocID="{36BEF178-4DE8-4E29-B0B8-3CFBB028A551}" presName="bgRect" presStyleLbl="bgShp" presStyleIdx="4" presStyleCnt="5"/>
      <dgm:spPr/>
    </dgm:pt>
    <dgm:pt modelId="{50F96039-3383-43C8-AF7C-9E9F4CF2FD1E}" type="pres">
      <dgm:prSet presAssocID="{36BEF178-4DE8-4E29-B0B8-3CFBB028A551}" presName="iconRect" presStyleLbl="node1" presStyleIdx="4" presStyleCnt="5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7B601446-BCB3-4D4D-B2F7-6F553ABDEA9F}" type="pres">
      <dgm:prSet presAssocID="{36BEF178-4DE8-4E29-B0B8-3CFBB028A551}" presName="spaceRect" presStyleCnt="0"/>
      <dgm:spPr/>
    </dgm:pt>
    <dgm:pt modelId="{48054C3E-F0D9-4ADA-BF6F-4135AC2FCAD7}" type="pres">
      <dgm:prSet presAssocID="{36BEF178-4DE8-4E29-B0B8-3CFBB028A55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DFCD836-CAB9-4294-A33A-F64D902C5EC1}" type="presOf" srcId="{CB427682-7AAA-42C2-9CD9-89E376559A7F}" destId="{D4B636B4-061A-4BC8-9ADF-7E04D283DDB3}" srcOrd="0" destOrd="0" presId="urn:microsoft.com/office/officeart/2018/2/layout/IconVerticalSolidList"/>
    <dgm:cxn modelId="{4219A079-FE12-4DBB-A499-300612B93CCC}" type="presOf" srcId="{1A2FD3B8-61A2-4144-8055-165C838B1BF9}" destId="{DE22CCE4-4BEF-4988-8BC1-C7CA8B904FD7}" srcOrd="0" destOrd="0" presId="urn:microsoft.com/office/officeart/2018/2/layout/IconVerticalSolidList"/>
    <dgm:cxn modelId="{66438D84-FF3B-4674-B479-3E32089BB91E}" type="presOf" srcId="{36BEF178-4DE8-4E29-B0B8-3CFBB028A551}" destId="{48054C3E-F0D9-4ADA-BF6F-4135AC2FCAD7}" srcOrd="0" destOrd="0" presId="urn:microsoft.com/office/officeart/2018/2/layout/IconVerticalSolidList"/>
    <dgm:cxn modelId="{4B81359B-EA47-4B1B-A830-18DB33FF7E91}" type="presOf" srcId="{5E7BB6E8-E846-4D41-983C-62AC8FEFD0FC}" destId="{994698CF-E5EF-4DD5-B62F-3803F2A8AC61}" srcOrd="0" destOrd="0" presId="urn:microsoft.com/office/officeart/2018/2/layout/IconVerticalSolidList"/>
    <dgm:cxn modelId="{CF17E4A0-F7B3-4BC7-BBF0-4F1BF6D5D21F}" srcId="{26BAA4EF-51D5-47AF-A031-4CF64FD7B28F}" destId="{1A2FD3B8-61A2-4144-8055-165C838B1BF9}" srcOrd="2" destOrd="0" parTransId="{BC351234-4950-402E-925A-BB6F61EBA423}" sibTransId="{F5B21F4D-FDCC-4C5D-BE95-9C93BD86D268}"/>
    <dgm:cxn modelId="{E9C8C5CE-3356-47C2-830E-2C28B0C17A13}" srcId="{26BAA4EF-51D5-47AF-A031-4CF64FD7B28F}" destId="{952DCAF7-5C89-4794-B84B-B343B7E873C6}" srcOrd="0" destOrd="0" parTransId="{E1765C55-6DF1-409F-AB42-AAF1A559EE2A}" sibTransId="{7F21F450-4C91-4F37-B1A3-023C14F52620}"/>
    <dgm:cxn modelId="{64494AED-1CB4-4684-8B3D-E9F14B519EC1}" type="presOf" srcId="{26BAA4EF-51D5-47AF-A031-4CF64FD7B28F}" destId="{7B6E10DB-3225-40FA-9F36-B510D462203A}" srcOrd="0" destOrd="0" presId="urn:microsoft.com/office/officeart/2018/2/layout/IconVerticalSolidList"/>
    <dgm:cxn modelId="{315DCFEE-8A38-4DDF-A38D-0A1BD545716A}" srcId="{26BAA4EF-51D5-47AF-A031-4CF64FD7B28F}" destId="{CB427682-7AAA-42C2-9CD9-89E376559A7F}" srcOrd="3" destOrd="0" parTransId="{AD8A9BDC-9368-4F75-92FA-A5110075FF79}" sibTransId="{A97DC167-4701-40BC-96E5-3B65EE03B64B}"/>
    <dgm:cxn modelId="{9B4B50F7-7924-4749-9C6A-008041CE34AE}" type="presOf" srcId="{952DCAF7-5C89-4794-B84B-B343B7E873C6}" destId="{734D47AF-84AE-463A-8D1E-9BCABBC4490B}" srcOrd="0" destOrd="0" presId="urn:microsoft.com/office/officeart/2018/2/layout/IconVerticalSolidList"/>
    <dgm:cxn modelId="{784C0EFA-6E4C-4567-B6C4-F4971DD7ED9F}" srcId="{26BAA4EF-51D5-47AF-A031-4CF64FD7B28F}" destId="{5E7BB6E8-E846-4D41-983C-62AC8FEFD0FC}" srcOrd="1" destOrd="0" parTransId="{6DFDDD89-C612-4118-A4E8-E5F415A3979C}" sibTransId="{9DAB363E-1928-48F9-B748-9DC67FD31A8A}"/>
    <dgm:cxn modelId="{76FACAFA-D072-4F79-BFC1-2C0F4B639B93}" srcId="{26BAA4EF-51D5-47AF-A031-4CF64FD7B28F}" destId="{36BEF178-4DE8-4E29-B0B8-3CFBB028A551}" srcOrd="4" destOrd="0" parTransId="{28106A35-5C08-4A77-B80F-B60DD7B0E1DE}" sibTransId="{B0B8CBCE-8B77-404C-8027-9537736B15BA}"/>
    <dgm:cxn modelId="{C582BFD4-B5F2-48F9-BBC8-775633C7FEF7}" type="presParOf" srcId="{7B6E10DB-3225-40FA-9F36-B510D462203A}" destId="{000901C1-A082-4A57-AEA7-0116A077219F}" srcOrd="0" destOrd="0" presId="urn:microsoft.com/office/officeart/2018/2/layout/IconVerticalSolidList"/>
    <dgm:cxn modelId="{C914BFCD-DEF8-4ADC-8AF9-2FF9D34EC2E7}" type="presParOf" srcId="{000901C1-A082-4A57-AEA7-0116A077219F}" destId="{2C06BB32-4966-4734-9CE6-5C18F509C3E3}" srcOrd="0" destOrd="0" presId="urn:microsoft.com/office/officeart/2018/2/layout/IconVerticalSolidList"/>
    <dgm:cxn modelId="{36DE98B2-EA8C-4C47-9683-9A69BBED7A30}" type="presParOf" srcId="{000901C1-A082-4A57-AEA7-0116A077219F}" destId="{7076C120-F9C0-4627-99EC-469FD1FF469E}" srcOrd="1" destOrd="0" presId="urn:microsoft.com/office/officeart/2018/2/layout/IconVerticalSolidList"/>
    <dgm:cxn modelId="{89666E17-026A-4A4C-B7E0-46E3BFC3314F}" type="presParOf" srcId="{000901C1-A082-4A57-AEA7-0116A077219F}" destId="{510E9F17-B0A3-495D-8EA8-FA0E1390ECC1}" srcOrd="2" destOrd="0" presId="urn:microsoft.com/office/officeart/2018/2/layout/IconVerticalSolidList"/>
    <dgm:cxn modelId="{475E8656-8653-433D-A88E-971EBF4D5ED9}" type="presParOf" srcId="{000901C1-A082-4A57-AEA7-0116A077219F}" destId="{734D47AF-84AE-463A-8D1E-9BCABBC4490B}" srcOrd="3" destOrd="0" presId="urn:microsoft.com/office/officeart/2018/2/layout/IconVerticalSolidList"/>
    <dgm:cxn modelId="{A4FCB3A9-E021-48B4-8D93-522355C1B5A1}" type="presParOf" srcId="{7B6E10DB-3225-40FA-9F36-B510D462203A}" destId="{C9ADC68D-4857-4CBE-8E3B-A9E4167943E6}" srcOrd="1" destOrd="0" presId="urn:microsoft.com/office/officeart/2018/2/layout/IconVerticalSolidList"/>
    <dgm:cxn modelId="{0A1240E8-DCD5-4713-AB21-84DCEC5FC58B}" type="presParOf" srcId="{7B6E10DB-3225-40FA-9F36-B510D462203A}" destId="{45AFFD34-D737-4F4F-B312-EEB37C671963}" srcOrd="2" destOrd="0" presId="urn:microsoft.com/office/officeart/2018/2/layout/IconVerticalSolidList"/>
    <dgm:cxn modelId="{09795EA7-E45B-4D06-BA9F-EE6FAD0CD7B4}" type="presParOf" srcId="{45AFFD34-D737-4F4F-B312-EEB37C671963}" destId="{D58636ED-D533-4F0F-8064-C4B02CA3F458}" srcOrd="0" destOrd="0" presId="urn:microsoft.com/office/officeart/2018/2/layout/IconVerticalSolidList"/>
    <dgm:cxn modelId="{4DE1E94D-7B48-4E8E-B20F-D544E44A4CCE}" type="presParOf" srcId="{45AFFD34-D737-4F4F-B312-EEB37C671963}" destId="{51E8FD52-B00C-419A-8301-B22FBF037DC5}" srcOrd="1" destOrd="0" presId="urn:microsoft.com/office/officeart/2018/2/layout/IconVerticalSolidList"/>
    <dgm:cxn modelId="{12DA25C7-AD56-4024-83B8-510AADC0E14C}" type="presParOf" srcId="{45AFFD34-D737-4F4F-B312-EEB37C671963}" destId="{9E6D3766-72FC-483E-97C7-2434AAD96743}" srcOrd="2" destOrd="0" presId="urn:microsoft.com/office/officeart/2018/2/layout/IconVerticalSolidList"/>
    <dgm:cxn modelId="{44FF8139-3101-4059-9155-90470603F30A}" type="presParOf" srcId="{45AFFD34-D737-4F4F-B312-EEB37C671963}" destId="{994698CF-E5EF-4DD5-B62F-3803F2A8AC61}" srcOrd="3" destOrd="0" presId="urn:microsoft.com/office/officeart/2018/2/layout/IconVerticalSolidList"/>
    <dgm:cxn modelId="{9DECC0A4-C41B-4DC9-82B4-774D9EF333C9}" type="presParOf" srcId="{7B6E10DB-3225-40FA-9F36-B510D462203A}" destId="{EC1106FB-2BE6-4C18-9B02-2771FCFC8705}" srcOrd="3" destOrd="0" presId="urn:microsoft.com/office/officeart/2018/2/layout/IconVerticalSolidList"/>
    <dgm:cxn modelId="{CB1522C0-FC39-4D6C-B03E-66555AE7CA7D}" type="presParOf" srcId="{7B6E10DB-3225-40FA-9F36-B510D462203A}" destId="{A6979751-CC5F-42E9-A951-7AC822A74909}" srcOrd="4" destOrd="0" presId="urn:microsoft.com/office/officeart/2018/2/layout/IconVerticalSolidList"/>
    <dgm:cxn modelId="{64A41092-7C1E-4F94-B3A6-BC38855E2088}" type="presParOf" srcId="{A6979751-CC5F-42E9-A951-7AC822A74909}" destId="{7BA8448D-4437-42EB-BBD0-E15AD15F807D}" srcOrd="0" destOrd="0" presId="urn:microsoft.com/office/officeart/2018/2/layout/IconVerticalSolidList"/>
    <dgm:cxn modelId="{807D0688-DC88-41CB-BA04-DC9E11A92F31}" type="presParOf" srcId="{A6979751-CC5F-42E9-A951-7AC822A74909}" destId="{3683592D-2FEE-4E79-96FE-9CCEB9F839A6}" srcOrd="1" destOrd="0" presId="urn:microsoft.com/office/officeart/2018/2/layout/IconVerticalSolidList"/>
    <dgm:cxn modelId="{843FEF6E-BE2B-4FB7-80AB-0A95ED959C4B}" type="presParOf" srcId="{A6979751-CC5F-42E9-A951-7AC822A74909}" destId="{A234C9BE-5E25-4A9C-811B-7F565FFE3711}" srcOrd="2" destOrd="0" presId="urn:microsoft.com/office/officeart/2018/2/layout/IconVerticalSolidList"/>
    <dgm:cxn modelId="{32465043-94DB-4863-A2FD-F63C885270DB}" type="presParOf" srcId="{A6979751-CC5F-42E9-A951-7AC822A74909}" destId="{DE22CCE4-4BEF-4988-8BC1-C7CA8B904FD7}" srcOrd="3" destOrd="0" presId="urn:microsoft.com/office/officeart/2018/2/layout/IconVerticalSolidList"/>
    <dgm:cxn modelId="{8F0E5D6C-681F-411A-8FC2-991C01433039}" type="presParOf" srcId="{7B6E10DB-3225-40FA-9F36-B510D462203A}" destId="{1CD5A36C-2714-44CA-AC64-9AF8CF1D05A2}" srcOrd="5" destOrd="0" presId="urn:microsoft.com/office/officeart/2018/2/layout/IconVerticalSolidList"/>
    <dgm:cxn modelId="{00046493-8689-499F-AEC3-BA59B5A8060E}" type="presParOf" srcId="{7B6E10DB-3225-40FA-9F36-B510D462203A}" destId="{EFE2EA3C-CC98-4274-8D23-F16756F8AD0B}" srcOrd="6" destOrd="0" presId="urn:microsoft.com/office/officeart/2018/2/layout/IconVerticalSolidList"/>
    <dgm:cxn modelId="{B5575D21-E6D2-4749-A6D2-A6335855C261}" type="presParOf" srcId="{EFE2EA3C-CC98-4274-8D23-F16756F8AD0B}" destId="{5E7C309C-4DE6-4B48-8F8D-95075FB2F4F4}" srcOrd="0" destOrd="0" presId="urn:microsoft.com/office/officeart/2018/2/layout/IconVerticalSolidList"/>
    <dgm:cxn modelId="{2F47EE9C-8E3B-46DE-8A6B-1E3ACF1D490A}" type="presParOf" srcId="{EFE2EA3C-CC98-4274-8D23-F16756F8AD0B}" destId="{A33CDE1A-1EBA-4CDF-A869-302AEFC4BD69}" srcOrd="1" destOrd="0" presId="urn:microsoft.com/office/officeart/2018/2/layout/IconVerticalSolidList"/>
    <dgm:cxn modelId="{E783350E-3352-4CDD-9251-D32B552C8EAB}" type="presParOf" srcId="{EFE2EA3C-CC98-4274-8D23-F16756F8AD0B}" destId="{76798A16-FB2D-4144-85D4-DC0E0738B88E}" srcOrd="2" destOrd="0" presId="urn:microsoft.com/office/officeart/2018/2/layout/IconVerticalSolidList"/>
    <dgm:cxn modelId="{399177C5-9C2F-40A7-BBB6-909B4DF4AB95}" type="presParOf" srcId="{EFE2EA3C-CC98-4274-8D23-F16756F8AD0B}" destId="{D4B636B4-061A-4BC8-9ADF-7E04D283DDB3}" srcOrd="3" destOrd="0" presId="urn:microsoft.com/office/officeart/2018/2/layout/IconVerticalSolidList"/>
    <dgm:cxn modelId="{EA8B2A2D-80B1-4CB3-B75A-1A89A72C9616}" type="presParOf" srcId="{7B6E10DB-3225-40FA-9F36-B510D462203A}" destId="{664BBB2E-36EC-41B8-AD50-395D67CD96F1}" srcOrd="7" destOrd="0" presId="urn:microsoft.com/office/officeart/2018/2/layout/IconVerticalSolidList"/>
    <dgm:cxn modelId="{2AE2CA0A-39CA-4992-A954-58E1905F4D19}" type="presParOf" srcId="{7B6E10DB-3225-40FA-9F36-B510D462203A}" destId="{581703D8-EC4B-4A7E-B0C2-A143F64A2AD7}" srcOrd="8" destOrd="0" presId="urn:microsoft.com/office/officeart/2018/2/layout/IconVerticalSolidList"/>
    <dgm:cxn modelId="{32647115-DC81-46EE-B3BF-85BD9BE9EFCF}" type="presParOf" srcId="{581703D8-EC4B-4A7E-B0C2-A143F64A2AD7}" destId="{29AB2346-0D5E-4C71-825B-907910AD8AC3}" srcOrd="0" destOrd="0" presId="urn:microsoft.com/office/officeart/2018/2/layout/IconVerticalSolidList"/>
    <dgm:cxn modelId="{7174E778-710E-4771-95DB-DAC59CF516BC}" type="presParOf" srcId="{581703D8-EC4B-4A7E-B0C2-A143F64A2AD7}" destId="{50F96039-3383-43C8-AF7C-9E9F4CF2FD1E}" srcOrd="1" destOrd="0" presId="urn:microsoft.com/office/officeart/2018/2/layout/IconVerticalSolidList"/>
    <dgm:cxn modelId="{224FCCF1-CD28-4D32-B5AD-CB44B393B201}" type="presParOf" srcId="{581703D8-EC4B-4A7E-B0C2-A143F64A2AD7}" destId="{7B601446-BCB3-4D4D-B2F7-6F553ABDEA9F}" srcOrd="2" destOrd="0" presId="urn:microsoft.com/office/officeart/2018/2/layout/IconVerticalSolidList"/>
    <dgm:cxn modelId="{2800F23A-5678-4939-88DB-F4121EFC193F}" type="presParOf" srcId="{581703D8-EC4B-4A7E-B0C2-A143F64A2AD7}" destId="{48054C3E-F0D9-4ADA-BF6F-4135AC2FCA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776605-930F-4BCE-BC5B-FED634B50DC1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EB5813-B06E-4CD2-A500-F015A1BCF4C0}">
      <dgm:prSet/>
      <dgm:spPr/>
      <dgm:t>
        <a:bodyPr/>
        <a:lstStyle/>
        <a:p>
          <a:r>
            <a:rPr lang="en-US"/>
            <a:t>Step 1</a:t>
          </a:r>
        </a:p>
      </dgm:t>
    </dgm:pt>
    <dgm:pt modelId="{C4F77F55-EC9F-41DB-9E88-66D8CEB1A9B9}" type="parTrans" cxnId="{55C7063C-9BB2-42CB-9E6E-262BA7DB7B1C}">
      <dgm:prSet/>
      <dgm:spPr/>
      <dgm:t>
        <a:bodyPr/>
        <a:lstStyle/>
        <a:p>
          <a:endParaRPr lang="en-US"/>
        </a:p>
      </dgm:t>
    </dgm:pt>
    <dgm:pt modelId="{ADE6442C-89B0-400D-B8B1-F175982EA702}" type="sibTrans" cxnId="{55C7063C-9BB2-42CB-9E6E-262BA7DB7B1C}">
      <dgm:prSet/>
      <dgm:spPr/>
      <dgm:t>
        <a:bodyPr/>
        <a:lstStyle/>
        <a:p>
          <a:endParaRPr lang="en-US"/>
        </a:p>
      </dgm:t>
    </dgm:pt>
    <dgm:pt modelId="{7C93970E-9A72-4ADE-A7A0-4BA57CAAE529}">
      <dgm:prSet/>
      <dgm:spPr/>
      <dgm:t>
        <a:bodyPr/>
        <a:lstStyle/>
        <a:p>
          <a:r>
            <a:rPr lang="en-US" dirty="0"/>
            <a:t>Identify product or service</a:t>
          </a:r>
        </a:p>
      </dgm:t>
    </dgm:pt>
    <dgm:pt modelId="{F791916F-CB54-4627-A50D-33F3DF5BEEBC}" type="parTrans" cxnId="{4D4AF3C3-B742-4525-A90D-FC145E356E2A}">
      <dgm:prSet/>
      <dgm:spPr/>
      <dgm:t>
        <a:bodyPr/>
        <a:lstStyle/>
        <a:p>
          <a:endParaRPr lang="en-US"/>
        </a:p>
      </dgm:t>
    </dgm:pt>
    <dgm:pt modelId="{6C489795-B5BD-4E0E-A51B-7C714D5F7D3E}" type="sibTrans" cxnId="{4D4AF3C3-B742-4525-A90D-FC145E356E2A}">
      <dgm:prSet/>
      <dgm:spPr/>
      <dgm:t>
        <a:bodyPr/>
        <a:lstStyle/>
        <a:p>
          <a:endParaRPr lang="en-US"/>
        </a:p>
      </dgm:t>
    </dgm:pt>
    <dgm:pt modelId="{1C8CC6DF-4912-41E7-A7D0-500B08BAFE0A}">
      <dgm:prSet/>
      <dgm:spPr/>
      <dgm:t>
        <a:bodyPr/>
        <a:lstStyle/>
        <a:p>
          <a:r>
            <a:rPr lang="en-US"/>
            <a:t>Step 2</a:t>
          </a:r>
        </a:p>
      </dgm:t>
    </dgm:pt>
    <dgm:pt modelId="{D7BB2984-6440-431A-818D-D9DB02D70D85}" type="parTrans" cxnId="{C5CBB653-5455-42F0-84E3-C455ECC866B1}">
      <dgm:prSet/>
      <dgm:spPr/>
      <dgm:t>
        <a:bodyPr/>
        <a:lstStyle/>
        <a:p>
          <a:endParaRPr lang="en-US"/>
        </a:p>
      </dgm:t>
    </dgm:pt>
    <dgm:pt modelId="{215FA1C5-A9E0-41F6-B941-0583C7CF1AC6}" type="sibTrans" cxnId="{C5CBB653-5455-42F0-84E3-C455ECC866B1}">
      <dgm:prSet/>
      <dgm:spPr/>
      <dgm:t>
        <a:bodyPr/>
        <a:lstStyle/>
        <a:p>
          <a:endParaRPr lang="en-US"/>
        </a:p>
      </dgm:t>
    </dgm:pt>
    <dgm:pt modelId="{F8A60FD0-53A1-48B7-933D-50FFFAB86310}">
      <dgm:prSet/>
      <dgm:spPr/>
      <dgm:t>
        <a:bodyPr/>
        <a:lstStyle/>
        <a:p>
          <a:r>
            <a:rPr lang="en-US" dirty="0"/>
            <a:t>Demand partners</a:t>
          </a:r>
        </a:p>
      </dgm:t>
    </dgm:pt>
    <dgm:pt modelId="{C33BFA2B-A64D-4CDB-89F9-6AECECF20C09}" type="parTrans" cxnId="{AEEB5E52-D8A7-4846-8EBB-98A62FC251F1}">
      <dgm:prSet/>
      <dgm:spPr/>
      <dgm:t>
        <a:bodyPr/>
        <a:lstStyle/>
        <a:p>
          <a:endParaRPr lang="en-US"/>
        </a:p>
      </dgm:t>
    </dgm:pt>
    <dgm:pt modelId="{4212C978-85F5-473F-B133-732E027BB8E5}" type="sibTrans" cxnId="{AEEB5E52-D8A7-4846-8EBB-98A62FC251F1}">
      <dgm:prSet/>
      <dgm:spPr/>
      <dgm:t>
        <a:bodyPr/>
        <a:lstStyle/>
        <a:p>
          <a:endParaRPr lang="en-US"/>
        </a:p>
      </dgm:t>
    </dgm:pt>
    <dgm:pt modelId="{A1AFC6EA-1FFE-4797-B71C-1D7DB34AC521}">
      <dgm:prSet/>
      <dgm:spPr/>
      <dgm:t>
        <a:bodyPr/>
        <a:lstStyle/>
        <a:p>
          <a:r>
            <a:rPr lang="en-US"/>
            <a:t>Step 3</a:t>
          </a:r>
        </a:p>
      </dgm:t>
    </dgm:pt>
    <dgm:pt modelId="{9ACC167E-6F62-45E0-AE75-B7736F3A9456}" type="parTrans" cxnId="{F95CB7D5-01B4-44FD-A908-5BEF275AE80A}">
      <dgm:prSet/>
      <dgm:spPr/>
      <dgm:t>
        <a:bodyPr/>
        <a:lstStyle/>
        <a:p>
          <a:endParaRPr lang="en-US"/>
        </a:p>
      </dgm:t>
    </dgm:pt>
    <dgm:pt modelId="{3C9FC9E9-126E-4C92-8EF6-4ADD2904348D}" type="sibTrans" cxnId="{F95CB7D5-01B4-44FD-A908-5BEF275AE80A}">
      <dgm:prSet/>
      <dgm:spPr/>
      <dgm:t>
        <a:bodyPr/>
        <a:lstStyle/>
        <a:p>
          <a:endParaRPr lang="en-US"/>
        </a:p>
      </dgm:t>
    </dgm:pt>
    <dgm:pt modelId="{424E7A26-4701-4CFF-96CA-BA354656EC82}">
      <dgm:prSet/>
      <dgm:spPr/>
      <dgm:t>
        <a:bodyPr/>
        <a:lstStyle/>
        <a:p>
          <a:r>
            <a:rPr lang="en-US" dirty="0"/>
            <a:t>Core functions and players behind those core functions.</a:t>
          </a:r>
        </a:p>
      </dgm:t>
    </dgm:pt>
    <dgm:pt modelId="{102BEA6D-8DD5-432E-BC51-CDA41CB5FEAD}" type="parTrans" cxnId="{5E2512D2-F58E-4D81-A711-F6C323AEEF05}">
      <dgm:prSet/>
      <dgm:spPr/>
      <dgm:t>
        <a:bodyPr/>
        <a:lstStyle/>
        <a:p>
          <a:endParaRPr lang="en-US"/>
        </a:p>
      </dgm:t>
    </dgm:pt>
    <dgm:pt modelId="{023CD57C-9365-498A-991F-EEC7B1592314}" type="sibTrans" cxnId="{5E2512D2-F58E-4D81-A711-F6C323AEEF05}">
      <dgm:prSet/>
      <dgm:spPr/>
      <dgm:t>
        <a:bodyPr/>
        <a:lstStyle/>
        <a:p>
          <a:endParaRPr lang="en-US"/>
        </a:p>
      </dgm:t>
    </dgm:pt>
    <dgm:pt modelId="{70606ADC-530B-43B9-8E48-86C1ACBC8224}">
      <dgm:prSet/>
      <dgm:spPr/>
      <dgm:t>
        <a:bodyPr/>
        <a:lstStyle/>
        <a:p>
          <a:r>
            <a:rPr lang="en-US"/>
            <a:t>Step 4</a:t>
          </a:r>
        </a:p>
      </dgm:t>
    </dgm:pt>
    <dgm:pt modelId="{F0F0EF8C-F926-4098-A22C-6008DB1F6BD7}" type="parTrans" cxnId="{99EB0DA7-9EBD-4292-8791-D256A17FE464}">
      <dgm:prSet/>
      <dgm:spPr/>
      <dgm:t>
        <a:bodyPr/>
        <a:lstStyle/>
        <a:p>
          <a:endParaRPr lang="en-US"/>
        </a:p>
      </dgm:t>
    </dgm:pt>
    <dgm:pt modelId="{A8BD3266-984C-467C-B866-BA1624605E4E}" type="sibTrans" cxnId="{99EB0DA7-9EBD-4292-8791-D256A17FE464}">
      <dgm:prSet/>
      <dgm:spPr/>
      <dgm:t>
        <a:bodyPr/>
        <a:lstStyle/>
        <a:p>
          <a:endParaRPr lang="en-US"/>
        </a:p>
      </dgm:t>
    </dgm:pt>
    <dgm:pt modelId="{C45CB5E1-5C6F-4635-BF09-8298C64C90C5}">
      <dgm:prSet/>
      <dgm:spPr/>
      <dgm:t>
        <a:bodyPr/>
        <a:lstStyle/>
        <a:p>
          <a:r>
            <a:rPr lang="en-US" dirty="0"/>
            <a:t>Support partners</a:t>
          </a:r>
        </a:p>
      </dgm:t>
    </dgm:pt>
    <dgm:pt modelId="{B05800C9-4270-4D91-8A99-3C6CF2DF2E54}" type="parTrans" cxnId="{FAB052BC-B00D-47A2-B6AF-FCDCD3A3904B}">
      <dgm:prSet/>
      <dgm:spPr/>
      <dgm:t>
        <a:bodyPr/>
        <a:lstStyle/>
        <a:p>
          <a:endParaRPr lang="en-US"/>
        </a:p>
      </dgm:t>
    </dgm:pt>
    <dgm:pt modelId="{88B56BD2-9C69-4301-8EA5-C3A520F4B346}" type="sibTrans" cxnId="{FAB052BC-B00D-47A2-B6AF-FCDCD3A3904B}">
      <dgm:prSet/>
      <dgm:spPr/>
      <dgm:t>
        <a:bodyPr/>
        <a:lstStyle/>
        <a:p>
          <a:endParaRPr lang="en-US"/>
        </a:p>
      </dgm:t>
    </dgm:pt>
    <dgm:pt modelId="{66815E20-D1B4-4C1A-80C1-044596E6708C}">
      <dgm:prSet/>
      <dgm:spPr/>
      <dgm:t>
        <a:bodyPr/>
        <a:lstStyle/>
        <a:p>
          <a:r>
            <a:rPr lang="en-US"/>
            <a:t>Step 5</a:t>
          </a:r>
        </a:p>
      </dgm:t>
    </dgm:pt>
    <dgm:pt modelId="{EEBADC10-A6B4-49B0-B94B-D746F33923C0}" type="parTrans" cxnId="{4FA7A273-C638-4C0A-B303-B868B33C8C7A}">
      <dgm:prSet/>
      <dgm:spPr/>
      <dgm:t>
        <a:bodyPr/>
        <a:lstStyle/>
        <a:p>
          <a:endParaRPr lang="en-US"/>
        </a:p>
      </dgm:t>
    </dgm:pt>
    <dgm:pt modelId="{3FD48785-1F9F-440A-BBB1-CC9BACA347C2}" type="sibTrans" cxnId="{4FA7A273-C638-4C0A-B303-B868B33C8C7A}">
      <dgm:prSet/>
      <dgm:spPr/>
      <dgm:t>
        <a:bodyPr/>
        <a:lstStyle/>
        <a:p>
          <a:endParaRPr lang="en-US"/>
        </a:p>
      </dgm:t>
    </dgm:pt>
    <dgm:pt modelId="{33837976-E901-478A-AD1B-5AF30E6B936D}">
      <dgm:prSet/>
      <dgm:spPr/>
      <dgm:t>
        <a:bodyPr/>
        <a:lstStyle/>
        <a:p>
          <a:r>
            <a:rPr lang="en-US" dirty="0"/>
            <a:t>Rules/regulations and/or potential investors</a:t>
          </a:r>
        </a:p>
      </dgm:t>
    </dgm:pt>
    <dgm:pt modelId="{9D358A6F-6A1A-477D-90A9-EB923408E4C1}" type="parTrans" cxnId="{123234B6-027D-4A5C-BE7A-5F8161E1017D}">
      <dgm:prSet/>
      <dgm:spPr/>
      <dgm:t>
        <a:bodyPr/>
        <a:lstStyle/>
        <a:p>
          <a:endParaRPr lang="en-US"/>
        </a:p>
      </dgm:t>
    </dgm:pt>
    <dgm:pt modelId="{E82BB2D4-C31D-4720-B8FE-131E93B42522}" type="sibTrans" cxnId="{123234B6-027D-4A5C-BE7A-5F8161E1017D}">
      <dgm:prSet/>
      <dgm:spPr/>
      <dgm:t>
        <a:bodyPr/>
        <a:lstStyle/>
        <a:p>
          <a:endParaRPr lang="en-US"/>
        </a:p>
      </dgm:t>
    </dgm:pt>
    <dgm:pt modelId="{B008E61E-6892-6445-A473-D413ED34C59E}" type="pres">
      <dgm:prSet presAssocID="{7E776605-930F-4BCE-BC5B-FED634B50DC1}" presName="Name0" presStyleCnt="0">
        <dgm:presLayoutVars>
          <dgm:dir/>
          <dgm:animLvl val="lvl"/>
          <dgm:resizeHandles val="exact"/>
        </dgm:presLayoutVars>
      </dgm:prSet>
      <dgm:spPr/>
    </dgm:pt>
    <dgm:pt modelId="{A828772B-EDFD-0142-A658-27538B033A79}" type="pres">
      <dgm:prSet presAssocID="{66815E20-D1B4-4C1A-80C1-044596E6708C}" presName="boxAndChildren" presStyleCnt="0"/>
      <dgm:spPr/>
    </dgm:pt>
    <dgm:pt modelId="{B9C84A91-B290-5A42-9962-29ECA10D765A}" type="pres">
      <dgm:prSet presAssocID="{66815E20-D1B4-4C1A-80C1-044596E6708C}" presName="parentTextBox" presStyleLbl="alignNode1" presStyleIdx="0" presStyleCnt="5"/>
      <dgm:spPr/>
    </dgm:pt>
    <dgm:pt modelId="{627BAA3C-3DD0-144D-95D6-310F58444226}" type="pres">
      <dgm:prSet presAssocID="{66815E20-D1B4-4C1A-80C1-044596E6708C}" presName="descendantBox" presStyleLbl="bgAccFollowNode1" presStyleIdx="0" presStyleCnt="5"/>
      <dgm:spPr/>
    </dgm:pt>
    <dgm:pt modelId="{4901A855-9798-3449-A696-6A6C6613587A}" type="pres">
      <dgm:prSet presAssocID="{A8BD3266-984C-467C-B866-BA1624605E4E}" presName="sp" presStyleCnt="0"/>
      <dgm:spPr/>
    </dgm:pt>
    <dgm:pt modelId="{57973224-5619-DD42-803D-4A5C1BD1DA0B}" type="pres">
      <dgm:prSet presAssocID="{70606ADC-530B-43B9-8E48-86C1ACBC8224}" presName="arrowAndChildren" presStyleCnt="0"/>
      <dgm:spPr/>
    </dgm:pt>
    <dgm:pt modelId="{1C734FE2-75ED-9948-9BB9-F22BD7286800}" type="pres">
      <dgm:prSet presAssocID="{70606ADC-530B-43B9-8E48-86C1ACBC8224}" presName="parentTextArrow" presStyleLbl="node1" presStyleIdx="0" presStyleCnt="0"/>
      <dgm:spPr/>
    </dgm:pt>
    <dgm:pt modelId="{7A48DF20-C9C5-FD46-A4BA-C15E33B928F8}" type="pres">
      <dgm:prSet presAssocID="{70606ADC-530B-43B9-8E48-86C1ACBC8224}" presName="arrow" presStyleLbl="alignNode1" presStyleIdx="1" presStyleCnt="5"/>
      <dgm:spPr/>
    </dgm:pt>
    <dgm:pt modelId="{2288061C-8B6D-9849-A895-BE736B652F27}" type="pres">
      <dgm:prSet presAssocID="{70606ADC-530B-43B9-8E48-86C1ACBC8224}" presName="descendantArrow" presStyleLbl="bgAccFollowNode1" presStyleIdx="1" presStyleCnt="5" custLinFactNeighborY="-5380"/>
      <dgm:spPr/>
    </dgm:pt>
    <dgm:pt modelId="{B3C2D778-91AB-4D4A-8CCC-BE58D68EC601}" type="pres">
      <dgm:prSet presAssocID="{3C9FC9E9-126E-4C92-8EF6-4ADD2904348D}" presName="sp" presStyleCnt="0"/>
      <dgm:spPr/>
    </dgm:pt>
    <dgm:pt modelId="{F69508BD-E29F-5C4C-89B3-BECF26CA8A48}" type="pres">
      <dgm:prSet presAssocID="{A1AFC6EA-1FFE-4797-B71C-1D7DB34AC521}" presName="arrowAndChildren" presStyleCnt="0"/>
      <dgm:spPr/>
    </dgm:pt>
    <dgm:pt modelId="{FB40B96C-E348-3241-A6B6-67EE1FF6F683}" type="pres">
      <dgm:prSet presAssocID="{A1AFC6EA-1FFE-4797-B71C-1D7DB34AC521}" presName="parentTextArrow" presStyleLbl="node1" presStyleIdx="0" presStyleCnt="0"/>
      <dgm:spPr/>
    </dgm:pt>
    <dgm:pt modelId="{2DD8040E-625A-CB47-A226-88BDB175BC8D}" type="pres">
      <dgm:prSet presAssocID="{A1AFC6EA-1FFE-4797-B71C-1D7DB34AC521}" presName="arrow" presStyleLbl="alignNode1" presStyleIdx="2" presStyleCnt="5"/>
      <dgm:spPr/>
    </dgm:pt>
    <dgm:pt modelId="{3009FF44-DB22-6B44-AC19-A5E691D92258}" type="pres">
      <dgm:prSet presAssocID="{A1AFC6EA-1FFE-4797-B71C-1D7DB34AC521}" presName="descendantArrow" presStyleLbl="bgAccFollowNode1" presStyleIdx="2" presStyleCnt="5"/>
      <dgm:spPr/>
    </dgm:pt>
    <dgm:pt modelId="{7610DC7C-70B6-F547-A763-735595DBFFDC}" type="pres">
      <dgm:prSet presAssocID="{215FA1C5-A9E0-41F6-B941-0583C7CF1AC6}" presName="sp" presStyleCnt="0"/>
      <dgm:spPr/>
    </dgm:pt>
    <dgm:pt modelId="{AA5380A2-4C9E-ED4C-A83B-ABD258C5A162}" type="pres">
      <dgm:prSet presAssocID="{1C8CC6DF-4912-41E7-A7D0-500B08BAFE0A}" presName="arrowAndChildren" presStyleCnt="0"/>
      <dgm:spPr/>
    </dgm:pt>
    <dgm:pt modelId="{D8122500-A8D0-8F4A-8215-DF14F1F98B6F}" type="pres">
      <dgm:prSet presAssocID="{1C8CC6DF-4912-41E7-A7D0-500B08BAFE0A}" presName="parentTextArrow" presStyleLbl="node1" presStyleIdx="0" presStyleCnt="0"/>
      <dgm:spPr/>
    </dgm:pt>
    <dgm:pt modelId="{2C43D810-B9D9-6A48-96AA-F0548C05BE8E}" type="pres">
      <dgm:prSet presAssocID="{1C8CC6DF-4912-41E7-A7D0-500B08BAFE0A}" presName="arrow" presStyleLbl="alignNode1" presStyleIdx="3" presStyleCnt="5"/>
      <dgm:spPr/>
    </dgm:pt>
    <dgm:pt modelId="{5AD8550D-BA84-1D45-B331-8AC51442920F}" type="pres">
      <dgm:prSet presAssocID="{1C8CC6DF-4912-41E7-A7D0-500B08BAFE0A}" presName="descendantArrow" presStyleLbl="bgAccFollowNode1" presStyleIdx="3" presStyleCnt="5"/>
      <dgm:spPr/>
    </dgm:pt>
    <dgm:pt modelId="{7F4992A3-277A-4D4E-BEDF-FDFEC26BEC29}" type="pres">
      <dgm:prSet presAssocID="{ADE6442C-89B0-400D-B8B1-F175982EA702}" presName="sp" presStyleCnt="0"/>
      <dgm:spPr/>
    </dgm:pt>
    <dgm:pt modelId="{D2D7A7A3-8500-B14B-8D3C-A83D608607AC}" type="pres">
      <dgm:prSet presAssocID="{7BEB5813-B06E-4CD2-A500-F015A1BCF4C0}" presName="arrowAndChildren" presStyleCnt="0"/>
      <dgm:spPr/>
    </dgm:pt>
    <dgm:pt modelId="{FAEA82A4-F71C-5741-B966-856DB426EEB5}" type="pres">
      <dgm:prSet presAssocID="{7BEB5813-B06E-4CD2-A500-F015A1BCF4C0}" presName="parentTextArrow" presStyleLbl="node1" presStyleIdx="0" presStyleCnt="0"/>
      <dgm:spPr/>
    </dgm:pt>
    <dgm:pt modelId="{E23B4131-E7BD-5245-8EAC-90977D309450}" type="pres">
      <dgm:prSet presAssocID="{7BEB5813-B06E-4CD2-A500-F015A1BCF4C0}" presName="arrow" presStyleLbl="alignNode1" presStyleIdx="4" presStyleCnt="5"/>
      <dgm:spPr/>
    </dgm:pt>
    <dgm:pt modelId="{03D1F584-833B-AC42-9C2E-35255DA3FB86}" type="pres">
      <dgm:prSet presAssocID="{7BEB5813-B06E-4CD2-A500-F015A1BCF4C0}" presName="descendantArrow" presStyleLbl="bgAccFollowNode1" presStyleIdx="4" presStyleCnt="5"/>
      <dgm:spPr/>
    </dgm:pt>
  </dgm:ptLst>
  <dgm:cxnLst>
    <dgm:cxn modelId="{4E62CC06-7A8F-8A49-8704-0C963BBF2228}" type="presOf" srcId="{C45CB5E1-5C6F-4635-BF09-8298C64C90C5}" destId="{2288061C-8B6D-9849-A895-BE736B652F27}" srcOrd="0" destOrd="0" presId="urn:microsoft.com/office/officeart/2016/7/layout/VerticalDownArrowProcess"/>
    <dgm:cxn modelId="{BEE64209-32AD-1346-A826-D93C51168EBC}" type="presOf" srcId="{1C8CC6DF-4912-41E7-A7D0-500B08BAFE0A}" destId="{2C43D810-B9D9-6A48-96AA-F0548C05BE8E}" srcOrd="1" destOrd="0" presId="urn:microsoft.com/office/officeart/2016/7/layout/VerticalDownArrowProcess"/>
    <dgm:cxn modelId="{BEBD2917-8063-3844-9BE6-B797A8F0D5E0}" type="presOf" srcId="{70606ADC-530B-43B9-8E48-86C1ACBC8224}" destId="{1C734FE2-75ED-9948-9BB9-F22BD7286800}" srcOrd="0" destOrd="0" presId="urn:microsoft.com/office/officeart/2016/7/layout/VerticalDownArrowProcess"/>
    <dgm:cxn modelId="{55C7063C-9BB2-42CB-9E6E-262BA7DB7B1C}" srcId="{7E776605-930F-4BCE-BC5B-FED634B50DC1}" destId="{7BEB5813-B06E-4CD2-A500-F015A1BCF4C0}" srcOrd="0" destOrd="0" parTransId="{C4F77F55-EC9F-41DB-9E88-66D8CEB1A9B9}" sibTransId="{ADE6442C-89B0-400D-B8B1-F175982EA702}"/>
    <dgm:cxn modelId="{B3CB043E-98DC-1949-B55E-1F59B3A363C7}" type="presOf" srcId="{33837976-E901-478A-AD1B-5AF30E6B936D}" destId="{627BAA3C-3DD0-144D-95D6-310F58444226}" srcOrd="0" destOrd="0" presId="urn:microsoft.com/office/officeart/2016/7/layout/VerticalDownArrowProcess"/>
    <dgm:cxn modelId="{DB91343E-F02A-024A-A625-2BA5060EBC8D}" type="presOf" srcId="{424E7A26-4701-4CFF-96CA-BA354656EC82}" destId="{3009FF44-DB22-6B44-AC19-A5E691D92258}" srcOrd="0" destOrd="0" presId="urn:microsoft.com/office/officeart/2016/7/layout/VerticalDownArrowProcess"/>
    <dgm:cxn modelId="{ECDE633F-79DD-B949-A5C0-34C105533A1D}" type="presOf" srcId="{7BEB5813-B06E-4CD2-A500-F015A1BCF4C0}" destId="{E23B4131-E7BD-5245-8EAC-90977D309450}" srcOrd="1" destOrd="0" presId="urn:microsoft.com/office/officeart/2016/7/layout/VerticalDownArrowProcess"/>
    <dgm:cxn modelId="{1FC80C6C-5AD9-5945-A9C8-AB1203818C81}" type="presOf" srcId="{A1AFC6EA-1FFE-4797-B71C-1D7DB34AC521}" destId="{FB40B96C-E348-3241-A6B6-67EE1FF6F683}" srcOrd="0" destOrd="0" presId="urn:microsoft.com/office/officeart/2016/7/layout/VerticalDownArrowProcess"/>
    <dgm:cxn modelId="{841B0772-D4B2-9B42-B786-B565FD9C1C70}" type="presOf" srcId="{70606ADC-530B-43B9-8E48-86C1ACBC8224}" destId="{7A48DF20-C9C5-FD46-A4BA-C15E33B928F8}" srcOrd="1" destOrd="0" presId="urn:microsoft.com/office/officeart/2016/7/layout/VerticalDownArrowProcess"/>
    <dgm:cxn modelId="{AEEB5E52-D8A7-4846-8EBB-98A62FC251F1}" srcId="{1C8CC6DF-4912-41E7-A7D0-500B08BAFE0A}" destId="{F8A60FD0-53A1-48B7-933D-50FFFAB86310}" srcOrd="0" destOrd="0" parTransId="{C33BFA2B-A64D-4CDB-89F9-6AECECF20C09}" sibTransId="{4212C978-85F5-473F-B133-732E027BB8E5}"/>
    <dgm:cxn modelId="{4FA7A273-C638-4C0A-B303-B868B33C8C7A}" srcId="{7E776605-930F-4BCE-BC5B-FED634B50DC1}" destId="{66815E20-D1B4-4C1A-80C1-044596E6708C}" srcOrd="4" destOrd="0" parTransId="{EEBADC10-A6B4-49B0-B94B-D746F33923C0}" sibTransId="{3FD48785-1F9F-440A-BBB1-CC9BACA347C2}"/>
    <dgm:cxn modelId="{C5CBB653-5455-42F0-84E3-C455ECC866B1}" srcId="{7E776605-930F-4BCE-BC5B-FED634B50DC1}" destId="{1C8CC6DF-4912-41E7-A7D0-500B08BAFE0A}" srcOrd="1" destOrd="0" parTransId="{D7BB2984-6440-431A-818D-D9DB02D70D85}" sibTransId="{215FA1C5-A9E0-41F6-B941-0583C7CF1AC6}"/>
    <dgm:cxn modelId="{E8CA1A55-173B-8C42-9381-71BE37FEA150}" type="presOf" srcId="{66815E20-D1B4-4C1A-80C1-044596E6708C}" destId="{B9C84A91-B290-5A42-9962-29ECA10D765A}" srcOrd="0" destOrd="0" presId="urn:microsoft.com/office/officeart/2016/7/layout/VerticalDownArrowProcess"/>
    <dgm:cxn modelId="{CFE6F87F-C48A-A649-8A7F-D8971D2C98FA}" type="presOf" srcId="{7E776605-930F-4BCE-BC5B-FED634B50DC1}" destId="{B008E61E-6892-6445-A473-D413ED34C59E}" srcOrd="0" destOrd="0" presId="urn:microsoft.com/office/officeart/2016/7/layout/VerticalDownArrowProcess"/>
    <dgm:cxn modelId="{BE860981-CDEE-F74E-A8C8-074F1464DA95}" type="presOf" srcId="{F8A60FD0-53A1-48B7-933D-50FFFAB86310}" destId="{5AD8550D-BA84-1D45-B331-8AC51442920F}" srcOrd="0" destOrd="0" presId="urn:microsoft.com/office/officeart/2016/7/layout/VerticalDownArrowProcess"/>
    <dgm:cxn modelId="{99EB0DA7-9EBD-4292-8791-D256A17FE464}" srcId="{7E776605-930F-4BCE-BC5B-FED634B50DC1}" destId="{70606ADC-530B-43B9-8E48-86C1ACBC8224}" srcOrd="3" destOrd="0" parTransId="{F0F0EF8C-F926-4098-A22C-6008DB1F6BD7}" sibTransId="{A8BD3266-984C-467C-B866-BA1624605E4E}"/>
    <dgm:cxn modelId="{2EA9D5B3-FF4C-EA43-95A4-2C6D6A40A362}" type="presOf" srcId="{1C8CC6DF-4912-41E7-A7D0-500B08BAFE0A}" destId="{D8122500-A8D0-8F4A-8215-DF14F1F98B6F}" srcOrd="0" destOrd="0" presId="urn:microsoft.com/office/officeart/2016/7/layout/VerticalDownArrowProcess"/>
    <dgm:cxn modelId="{86CAECB5-F76A-784F-82E3-0BBF2D4486DD}" type="presOf" srcId="{7BEB5813-B06E-4CD2-A500-F015A1BCF4C0}" destId="{FAEA82A4-F71C-5741-B966-856DB426EEB5}" srcOrd="0" destOrd="0" presId="urn:microsoft.com/office/officeart/2016/7/layout/VerticalDownArrowProcess"/>
    <dgm:cxn modelId="{123234B6-027D-4A5C-BE7A-5F8161E1017D}" srcId="{66815E20-D1B4-4C1A-80C1-044596E6708C}" destId="{33837976-E901-478A-AD1B-5AF30E6B936D}" srcOrd="0" destOrd="0" parTransId="{9D358A6F-6A1A-477D-90A9-EB923408E4C1}" sibTransId="{E82BB2D4-C31D-4720-B8FE-131E93B42522}"/>
    <dgm:cxn modelId="{777606BC-8BC5-6B4F-ACC4-F9F611F9BB66}" type="presOf" srcId="{A1AFC6EA-1FFE-4797-B71C-1D7DB34AC521}" destId="{2DD8040E-625A-CB47-A226-88BDB175BC8D}" srcOrd="1" destOrd="0" presId="urn:microsoft.com/office/officeart/2016/7/layout/VerticalDownArrowProcess"/>
    <dgm:cxn modelId="{FAB052BC-B00D-47A2-B6AF-FCDCD3A3904B}" srcId="{70606ADC-530B-43B9-8E48-86C1ACBC8224}" destId="{C45CB5E1-5C6F-4635-BF09-8298C64C90C5}" srcOrd="0" destOrd="0" parTransId="{B05800C9-4270-4D91-8A99-3C6CF2DF2E54}" sibTransId="{88B56BD2-9C69-4301-8EA5-C3A520F4B346}"/>
    <dgm:cxn modelId="{4D4AF3C3-B742-4525-A90D-FC145E356E2A}" srcId="{7BEB5813-B06E-4CD2-A500-F015A1BCF4C0}" destId="{7C93970E-9A72-4ADE-A7A0-4BA57CAAE529}" srcOrd="0" destOrd="0" parTransId="{F791916F-CB54-4627-A50D-33F3DF5BEEBC}" sibTransId="{6C489795-B5BD-4E0E-A51B-7C714D5F7D3E}"/>
    <dgm:cxn modelId="{37A9EACE-CAD6-6D44-8380-70F4DDB7C817}" type="presOf" srcId="{7C93970E-9A72-4ADE-A7A0-4BA57CAAE529}" destId="{03D1F584-833B-AC42-9C2E-35255DA3FB86}" srcOrd="0" destOrd="0" presId="urn:microsoft.com/office/officeart/2016/7/layout/VerticalDownArrowProcess"/>
    <dgm:cxn modelId="{5E2512D2-F58E-4D81-A711-F6C323AEEF05}" srcId="{A1AFC6EA-1FFE-4797-B71C-1D7DB34AC521}" destId="{424E7A26-4701-4CFF-96CA-BA354656EC82}" srcOrd="0" destOrd="0" parTransId="{102BEA6D-8DD5-432E-BC51-CDA41CB5FEAD}" sibTransId="{023CD57C-9365-498A-991F-EEC7B1592314}"/>
    <dgm:cxn modelId="{F95CB7D5-01B4-44FD-A908-5BEF275AE80A}" srcId="{7E776605-930F-4BCE-BC5B-FED634B50DC1}" destId="{A1AFC6EA-1FFE-4797-B71C-1D7DB34AC521}" srcOrd="2" destOrd="0" parTransId="{9ACC167E-6F62-45E0-AE75-B7736F3A9456}" sibTransId="{3C9FC9E9-126E-4C92-8EF6-4ADD2904348D}"/>
    <dgm:cxn modelId="{827FB20F-6E26-9E48-B9C2-EF6265903435}" type="presParOf" srcId="{B008E61E-6892-6445-A473-D413ED34C59E}" destId="{A828772B-EDFD-0142-A658-27538B033A79}" srcOrd="0" destOrd="0" presId="urn:microsoft.com/office/officeart/2016/7/layout/VerticalDownArrowProcess"/>
    <dgm:cxn modelId="{736CF881-2BAF-6C4D-AB1E-E89B3859B492}" type="presParOf" srcId="{A828772B-EDFD-0142-A658-27538B033A79}" destId="{B9C84A91-B290-5A42-9962-29ECA10D765A}" srcOrd="0" destOrd="0" presId="urn:microsoft.com/office/officeart/2016/7/layout/VerticalDownArrowProcess"/>
    <dgm:cxn modelId="{2A590EBB-434F-DB42-8489-23AF7FEB26E8}" type="presParOf" srcId="{A828772B-EDFD-0142-A658-27538B033A79}" destId="{627BAA3C-3DD0-144D-95D6-310F58444226}" srcOrd="1" destOrd="0" presId="urn:microsoft.com/office/officeart/2016/7/layout/VerticalDownArrowProcess"/>
    <dgm:cxn modelId="{9B889775-5856-834E-89CB-0EBE273E4518}" type="presParOf" srcId="{B008E61E-6892-6445-A473-D413ED34C59E}" destId="{4901A855-9798-3449-A696-6A6C6613587A}" srcOrd="1" destOrd="0" presId="urn:microsoft.com/office/officeart/2016/7/layout/VerticalDownArrowProcess"/>
    <dgm:cxn modelId="{9FFDD902-9FD9-A248-8E71-0735D98A8FAF}" type="presParOf" srcId="{B008E61E-6892-6445-A473-D413ED34C59E}" destId="{57973224-5619-DD42-803D-4A5C1BD1DA0B}" srcOrd="2" destOrd="0" presId="urn:microsoft.com/office/officeart/2016/7/layout/VerticalDownArrowProcess"/>
    <dgm:cxn modelId="{2F1E44AD-6E15-6845-85D0-28FF433202B5}" type="presParOf" srcId="{57973224-5619-DD42-803D-4A5C1BD1DA0B}" destId="{1C734FE2-75ED-9948-9BB9-F22BD7286800}" srcOrd="0" destOrd="0" presId="urn:microsoft.com/office/officeart/2016/7/layout/VerticalDownArrowProcess"/>
    <dgm:cxn modelId="{1FA80BB4-1204-5048-91F9-82735A13C69D}" type="presParOf" srcId="{57973224-5619-DD42-803D-4A5C1BD1DA0B}" destId="{7A48DF20-C9C5-FD46-A4BA-C15E33B928F8}" srcOrd="1" destOrd="0" presId="urn:microsoft.com/office/officeart/2016/7/layout/VerticalDownArrowProcess"/>
    <dgm:cxn modelId="{3A2E0341-CA37-3A4C-8236-F2802D12C20C}" type="presParOf" srcId="{57973224-5619-DD42-803D-4A5C1BD1DA0B}" destId="{2288061C-8B6D-9849-A895-BE736B652F27}" srcOrd="2" destOrd="0" presId="urn:microsoft.com/office/officeart/2016/7/layout/VerticalDownArrowProcess"/>
    <dgm:cxn modelId="{266B1EA7-3B06-F646-808D-7E4628EA09BE}" type="presParOf" srcId="{B008E61E-6892-6445-A473-D413ED34C59E}" destId="{B3C2D778-91AB-4D4A-8CCC-BE58D68EC601}" srcOrd="3" destOrd="0" presId="urn:microsoft.com/office/officeart/2016/7/layout/VerticalDownArrowProcess"/>
    <dgm:cxn modelId="{5B934245-8494-7F40-88B8-07A7AA4CD889}" type="presParOf" srcId="{B008E61E-6892-6445-A473-D413ED34C59E}" destId="{F69508BD-E29F-5C4C-89B3-BECF26CA8A48}" srcOrd="4" destOrd="0" presId="urn:microsoft.com/office/officeart/2016/7/layout/VerticalDownArrowProcess"/>
    <dgm:cxn modelId="{751DFC16-C842-8A4D-B82F-CC5E5B153F63}" type="presParOf" srcId="{F69508BD-E29F-5C4C-89B3-BECF26CA8A48}" destId="{FB40B96C-E348-3241-A6B6-67EE1FF6F683}" srcOrd="0" destOrd="0" presId="urn:microsoft.com/office/officeart/2016/7/layout/VerticalDownArrowProcess"/>
    <dgm:cxn modelId="{25655061-90F6-D149-BA41-892552ED5DB0}" type="presParOf" srcId="{F69508BD-E29F-5C4C-89B3-BECF26CA8A48}" destId="{2DD8040E-625A-CB47-A226-88BDB175BC8D}" srcOrd="1" destOrd="0" presId="urn:microsoft.com/office/officeart/2016/7/layout/VerticalDownArrowProcess"/>
    <dgm:cxn modelId="{52538288-EDF2-DB47-95E1-8ED2E3FFB3A1}" type="presParOf" srcId="{F69508BD-E29F-5C4C-89B3-BECF26CA8A48}" destId="{3009FF44-DB22-6B44-AC19-A5E691D92258}" srcOrd="2" destOrd="0" presId="urn:microsoft.com/office/officeart/2016/7/layout/VerticalDownArrowProcess"/>
    <dgm:cxn modelId="{9CB2928A-D39F-9747-BBF9-F8477042DD8D}" type="presParOf" srcId="{B008E61E-6892-6445-A473-D413ED34C59E}" destId="{7610DC7C-70B6-F547-A763-735595DBFFDC}" srcOrd="5" destOrd="0" presId="urn:microsoft.com/office/officeart/2016/7/layout/VerticalDownArrowProcess"/>
    <dgm:cxn modelId="{8BB2514C-50C6-DB43-A50A-32799BE88E79}" type="presParOf" srcId="{B008E61E-6892-6445-A473-D413ED34C59E}" destId="{AA5380A2-4C9E-ED4C-A83B-ABD258C5A162}" srcOrd="6" destOrd="0" presId="urn:microsoft.com/office/officeart/2016/7/layout/VerticalDownArrowProcess"/>
    <dgm:cxn modelId="{2C711451-42E1-034E-B278-30C5555A2DF6}" type="presParOf" srcId="{AA5380A2-4C9E-ED4C-A83B-ABD258C5A162}" destId="{D8122500-A8D0-8F4A-8215-DF14F1F98B6F}" srcOrd="0" destOrd="0" presId="urn:microsoft.com/office/officeart/2016/7/layout/VerticalDownArrowProcess"/>
    <dgm:cxn modelId="{75486D8C-759C-E143-BE8C-4199F489DD4B}" type="presParOf" srcId="{AA5380A2-4C9E-ED4C-A83B-ABD258C5A162}" destId="{2C43D810-B9D9-6A48-96AA-F0548C05BE8E}" srcOrd="1" destOrd="0" presId="urn:microsoft.com/office/officeart/2016/7/layout/VerticalDownArrowProcess"/>
    <dgm:cxn modelId="{C1F037A5-7309-694C-AC44-B3BB9FB21CCA}" type="presParOf" srcId="{AA5380A2-4C9E-ED4C-A83B-ABD258C5A162}" destId="{5AD8550D-BA84-1D45-B331-8AC51442920F}" srcOrd="2" destOrd="0" presId="urn:microsoft.com/office/officeart/2016/7/layout/VerticalDownArrowProcess"/>
    <dgm:cxn modelId="{92B9DAD3-A825-9D41-BDD6-8BE5BF5B0385}" type="presParOf" srcId="{B008E61E-6892-6445-A473-D413ED34C59E}" destId="{7F4992A3-277A-4D4E-BEDF-FDFEC26BEC29}" srcOrd="7" destOrd="0" presId="urn:microsoft.com/office/officeart/2016/7/layout/VerticalDownArrowProcess"/>
    <dgm:cxn modelId="{EFD4CB2B-1338-354B-A4C0-1CB414EAE7A3}" type="presParOf" srcId="{B008E61E-6892-6445-A473-D413ED34C59E}" destId="{D2D7A7A3-8500-B14B-8D3C-A83D608607AC}" srcOrd="8" destOrd="0" presId="urn:microsoft.com/office/officeart/2016/7/layout/VerticalDownArrowProcess"/>
    <dgm:cxn modelId="{C9A7A8C0-9F16-ED46-9065-AF4B7E1A8888}" type="presParOf" srcId="{D2D7A7A3-8500-B14B-8D3C-A83D608607AC}" destId="{FAEA82A4-F71C-5741-B966-856DB426EEB5}" srcOrd="0" destOrd="0" presId="urn:microsoft.com/office/officeart/2016/7/layout/VerticalDownArrowProcess"/>
    <dgm:cxn modelId="{5161EE32-0761-E143-94DD-88385F2F57FA}" type="presParOf" srcId="{D2D7A7A3-8500-B14B-8D3C-A83D608607AC}" destId="{E23B4131-E7BD-5245-8EAC-90977D309450}" srcOrd="1" destOrd="0" presId="urn:microsoft.com/office/officeart/2016/7/layout/VerticalDownArrowProcess"/>
    <dgm:cxn modelId="{B42A4B09-8F5A-2241-9792-CE11AEF984EA}" type="presParOf" srcId="{D2D7A7A3-8500-B14B-8D3C-A83D608607AC}" destId="{03D1F584-833B-AC42-9C2E-35255DA3FB8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0F5496-2D30-443D-8B9E-9FCAA7D6FA0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79E45F-4023-48D5-B18A-A62AD06071BC}">
      <dgm:prSet/>
      <dgm:spPr/>
      <dgm:t>
        <a:bodyPr/>
        <a:lstStyle/>
        <a:p>
          <a:r>
            <a:rPr lang="en-US" dirty="0"/>
            <a:t>Gaps represent opportunities for local businesses to expand or new businesses to fill a function. </a:t>
          </a:r>
        </a:p>
      </dgm:t>
    </dgm:pt>
    <dgm:pt modelId="{DB173BEC-19C2-47BF-80FA-C4A723136B97}" type="parTrans" cxnId="{DB9E40F9-7081-41D2-808C-E76736A6F469}">
      <dgm:prSet/>
      <dgm:spPr/>
      <dgm:t>
        <a:bodyPr/>
        <a:lstStyle/>
        <a:p>
          <a:endParaRPr lang="en-US"/>
        </a:p>
      </dgm:t>
    </dgm:pt>
    <dgm:pt modelId="{4FDE5D5C-66AD-4D7F-AAAB-E8426F729742}" type="sibTrans" cxnId="{DB9E40F9-7081-41D2-808C-E76736A6F469}">
      <dgm:prSet/>
      <dgm:spPr/>
      <dgm:t>
        <a:bodyPr/>
        <a:lstStyle/>
        <a:p>
          <a:endParaRPr lang="en-US"/>
        </a:p>
      </dgm:t>
    </dgm:pt>
    <dgm:pt modelId="{DD2F24C8-E9B5-4243-BA46-CC74C784F14D}">
      <dgm:prSet/>
      <dgm:spPr/>
      <dgm:t>
        <a:bodyPr/>
        <a:lstStyle/>
        <a:p>
          <a:r>
            <a:rPr lang="en-US" dirty="0"/>
            <a:t>What gaps, if addressed, will have the most impact?</a:t>
          </a:r>
        </a:p>
      </dgm:t>
    </dgm:pt>
    <dgm:pt modelId="{4633E17F-77E4-4148-BCAA-FC4E3FEC26B5}" type="parTrans" cxnId="{0CDAD50D-B734-410D-A0A7-EAA6E611F8C7}">
      <dgm:prSet/>
      <dgm:spPr/>
      <dgm:t>
        <a:bodyPr/>
        <a:lstStyle/>
        <a:p>
          <a:endParaRPr lang="en-US"/>
        </a:p>
      </dgm:t>
    </dgm:pt>
    <dgm:pt modelId="{4D6650E9-E66E-4B00-82C9-C52351454A59}" type="sibTrans" cxnId="{0CDAD50D-B734-410D-A0A7-EAA6E611F8C7}">
      <dgm:prSet/>
      <dgm:spPr/>
      <dgm:t>
        <a:bodyPr/>
        <a:lstStyle/>
        <a:p>
          <a:endParaRPr lang="en-US"/>
        </a:p>
      </dgm:t>
    </dgm:pt>
    <dgm:pt modelId="{30F600F4-E82A-4630-9125-2A34132CF772}">
      <dgm:prSet/>
      <dgm:spPr/>
      <dgm:t>
        <a:bodyPr/>
        <a:lstStyle/>
        <a:p>
          <a:r>
            <a:rPr lang="en-US" dirty="0"/>
            <a:t>Which challenges if addressed will have the greatest ripple through the chain? </a:t>
          </a:r>
        </a:p>
      </dgm:t>
    </dgm:pt>
    <dgm:pt modelId="{90565BEB-690B-460D-B88E-88C092C5F041}" type="parTrans" cxnId="{C2CCA572-2796-452A-BCD9-7B5E0C8AA515}">
      <dgm:prSet/>
      <dgm:spPr/>
      <dgm:t>
        <a:bodyPr/>
        <a:lstStyle/>
        <a:p>
          <a:endParaRPr lang="en-US"/>
        </a:p>
      </dgm:t>
    </dgm:pt>
    <dgm:pt modelId="{15485401-90CB-470F-8B3F-4ECD37D16912}" type="sibTrans" cxnId="{C2CCA572-2796-452A-BCD9-7B5E0C8AA515}">
      <dgm:prSet/>
      <dgm:spPr/>
      <dgm:t>
        <a:bodyPr/>
        <a:lstStyle/>
        <a:p>
          <a:endParaRPr lang="en-US"/>
        </a:p>
      </dgm:t>
    </dgm:pt>
    <dgm:pt modelId="{D193B0FA-BB63-4BAF-9267-7D24B66A2D0E}">
      <dgm:prSet/>
      <dgm:spPr/>
      <dgm:t>
        <a:bodyPr/>
        <a:lstStyle/>
        <a:p>
          <a:r>
            <a:rPr lang="en-US" dirty="0"/>
            <a:t>Which gaps/opportunities are feasible to address?</a:t>
          </a:r>
        </a:p>
      </dgm:t>
    </dgm:pt>
    <dgm:pt modelId="{6B49A7F6-8CBD-4A2B-9484-CC4311352F95}" type="parTrans" cxnId="{5ABA8A06-C439-43E5-9792-68F54642D7C7}">
      <dgm:prSet/>
      <dgm:spPr/>
      <dgm:t>
        <a:bodyPr/>
        <a:lstStyle/>
        <a:p>
          <a:endParaRPr lang="en-US"/>
        </a:p>
      </dgm:t>
    </dgm:pt>
    <dgm:pt modelId="{28589838-7154-44DB-BCE2-47AA1755A2C6}" type="sibTrans" cxnId="{5ABA8A06-C439-43E5-9792-68F54642D7C7}">
      <dgm:prSet/>
      <dgm:spPr/>
      <dgm:t>
        <a:bodyPr/>
        <a:lstStyle/>
        <a:p>
          <a:endParaRPr lang="en-US"/>
        </a:p>
      </dgm:t>
    </dgm:pt>
    <dgm:pt modelId="{AA8FAC58-F2BE-4454-B16E-95EFFD5C9B52}">
      <dgm:prSet/>
      <dgm:spPr/>
      <dgm:t>
        <a:bodyPr/>
        <a:lstStyle/>
        <a:p>
          <a:r>
            <a:rPr lang="en-US" dirty="0"/>
            <a:t>Where is the energy/excitement? </a:t>
          </a:r>
        </a:p>
      </dgm:t>
    </dgm:pt>
    <dgm:pt modelId="{4279FFF0-A981-4861-82AC-C0B7BD865A5E}" type="parTrans" cxnId="{DBC9D5E2-3B59-421C-B150-EF3FFC226A97}">
      <dgm:prSet/>
      <dgm:spPr/>
      <dgm:t>
        <a:bodyPr/>
        <a:lstStyle/>
        <a:p>
          <a:endParaRPr lang="en-US"/>
        </a:p>
      </dgm:t>
    </dgm:pt>
    <dgm:pt modelId="{6CB4B24B-6552-4279-92E3-A7D81A0C2188}" type="sibTrans" cxnId="{DBC9D5E2-3B59-421C-B150-EF3FFC226A97}">
      <dgm:prSet/>
      <dgm:spPr/>
      <dgm:t>
        <a:bodyPr/>
        <a:lstStyle/>
        <a:p>
          <a:endParaRPr lang="en-US"/>
        </a:p>
      </dgm:t>
    </dgm:pt>
    <dgm:pt modelId="{BCDEF878-26E6-4F47-9A24-27E5F174384B}" type="pres">
      <dgm:prSet presAssocID="{D50F5496-2D30-443D-8B9E-9FCAA7D6FA0F}" presName="vert0" presStyleCnt="0">
        <dgm:presLayoutVars>
          <dgm:dir/>
          <dgm:animOne val="branch"/>
          <dgm:animLvl val="lvl"/>
        </dgm:presLayoutVars>
      </dgm:prSet>
      <dgm:spPr/>
    </dgm:pt>
    <dgm:pt modelId="{21A9116D-8B80-4FE6-95EF-870AAB40630D}" type="pres">
      <dgm:prSet presAssocID="{BD79E45F-4023-48D5-B18A-A62AD06071BC}" presName="thickLine" presStyleLbl="alignNode1" presStyleIdx="0" presStyleCnt="5"/>
      <dgm:spPr/>
    </dgm:pt>
    <dgm:pt modelId="{C31371C7-94F4-4F3F-BAB8-9516E6B02037}" type="pres">
      <dgm:prSet presAssocID="{BD79E45F-4023-48D5-B18A-A62AD06071BC}" presName="horz1" presStyleCnt="0"/>
      <dgm:spPr/>
    </dgm:pt>
    <dgm:pt modelId="{F60D3744-B00D-4E35-B8A4-A3E8C417B242}" type="pres">
      <dgm:prSet presAssocID="{BD79E45F-4023-48D5-B18A-A62AD06071BC}" presName="tx1" presStyleLbl="revTx" presStyleIdx="0" presStyleCnt="5"/>
      <dgm:spPr/>
    </dgm:pt>
    <dgm:pt modelId="{5843DF4B-DA9C-4ADF-8876-5338195B6902}" type="pres">
      <dgm:prSet presAssocID="{BD79E45F-4023-48D5-B18A-A62AD06071BC}" presName="vert1" presStyleCnt="0"/>
      <dgm:spPr/>
    </dgm:pt>
    <dgm:pt modelId="{1ECDC125-0B94-4621-871D-108A821737F7}" type="pres">
      <dgm:prSet presAssocID="{DD2F24C8-E9B5-4243-BA46-CC74C784F14D}" presName="thickLine" presStyleLbl="alignNode1" presStyleIdx="1" presStyleCnt="5"/>
      <dgm:spPr/>
    </dgm:pt>
    <dgm:pt modelId="{E9589DB4-5636-40D5-B9A3-5D11AC4689BB}" type="pres">
      <dgm:prSet presAssocID="{DD2F24C8-E9B5-4243-BA46-CC74C784F14D}" presName="horz1" presStyleCnt="0"/>
      <dgm:spPr/>
    </dgm:pt>
    <dgm:pt modelId="{E97E25F7-496E-41EC-94BA-25D4752E7834}" type="pres">
      <dgm:prSet presAssocID="{DD2F24C8-E9B5-4243-BA46-CC74C784F14D}" presName="tx1" presStyleLbl="revTx" presStyleIdx="1" presStyleCnt="5"/>
      <dgm:spPr/>
    </dgm:pt>
    <dgm:pt modelId="{B2C81D71-3964-47CC-B016-10EA5225E1BD}" type="pres">
      <dgm:prSet presAssocID="{DD2F24C8-E9B5-4243-BA46-CC74C784F14D}" presName="vert1" presStyleCnt="0"/>
      <dgm:spPr/>
    </dgm:pt>
    <dgm:pt modelId="{650EADE7-32A2-4691-978C-461610BF05B6}" type="pres">
      <dgm:prSet presAssocID="{30F600F4-E82A-4630-9125-2A34132CF772}" presName="thickLine" presStyleLbl="alignNode1" presStyleIdx="2" presStyleCnt="5"/>
      <dgm:spPr/>
    </dgm:pt>
    <dgm:pt modelId="{FF600D1A-C017-458B-A0FE-8F924248C6D4}" type="pres">
      <dgm:prSet presAssocID="{30F600F4-E82A-4630-9125-2A34132CF772}" presName="horz1" presStyleCnt="0"/>
      <dgm:spPr/>
    </dgm:pt>
    <dgm:pt modelId="{DB93A51A-7490-483A-B344-10D3AAD594C1}" type="pres">
      <dgm:prSet presAssocID="{30F600F4-E82A-4630-9125-2A34132CF772}" presName="tx1" presStyleLbl="revTx" presStyleIdx="2" presStyleCnt="5"/>
      <dgm:spPr/>
    </dgm:pt>
    <dgm:pt modelId="{31B24B97-F249-483E-98F6-15F18687E8B9}" type="pres">
      <dgm:prSet presAssocID="{30F600F4-E82A-4630-9125-2A34132CF772}" presName="vert1" presStyleCnt="0"/>
      <dgm:spPr/>
    </dgm:pt>
    <dgm:pt modelId="{8FFCF146-F82F-48A7-BBC8-A42B39615EEC}" type="pres">
      <dgm:prSet presAssocID="{D193B0FA-BB63-4BAF-9267-7D24B66A2D0E}" presName="thickLine" presStyleLbl="alignNode1" presStyleIdx="3" presStyleCnt="5"/>
      <dgm:spPr/>
    </dgm:pt>
    <dgm:pt modelId="{4512232A-BEDF-4459-83F5-BDE1AEDD65DD}" type="pres">
      <dgm:prSet presAssocID="{D193B0FA-BB63-4BAF-9267-7D24B66A2D0E}" presName="horz1" presStyleCnt="0"/>
      <dgm:spPr/>
    </dgm:pt>
    <dgm:pt modelId="{2990A6CA-13B8-4B1D-AA38-778FDB29B9D4}" type="pres">
      <dgm:prSet presAssocID="{D193B0FA-BB63-4BAF-9267-7D24B66A2D0E}" presName="tx1" presStyleLbl="revTx" presStyleIdx="3" presStyleCnt="5"/>
      <dgm:spPr/>
    </dgm:pt>
    <dgm:pt modelId="{FFFADECE-886F-414D-ABE2-A303E8DE5784}" type="pres">
      <dgm:prSet presAssocID="{D193B0FA-BB63-4BAF-9267-7D24B66A2D0E}" presName="vert1" presStyleCnt="0"/>
      <dgm:spPr/>
    </dgm:pt>
    <dgm:pt modelId="{C581F9D8-BEED-43F3-8AC5-FB0488CA90BE}" type="pres">
      <dgm:prSet presAssocID="{AA8FAC58-F2BE-4454-B16E-95EFFD5C9B52}" presName="thickLine" presStyleLbl="alignNode1" presStyleIdx="4" presStyleCnt="5"/>
      <dgm:spPr/>
    </dgm:pt>
    <dgm:pt modelId="{4AE9B52A-58D5-42CE-960D-F25E03350150}" type="pres">
      <dgm:prSet presAssocID="{AA8FAC58-F2BE-4454-B16E-95EFFD5C9B52}" presName="horz1" presStyleCnt="0"/>
      <dgm:spPr/>
    </dgm:pt>
    <dgm:pt modelId="{88736503-9A4E-4C66-BA9E-2DD2EB13A3A1}" type="pres">
      <dgm:prSet presAssocID="{AA8FAC58-F2BE-4454-B16E-95EFFD5C9B52}" presName="tx1" presStyleLbl="revTx" presStyleIdx="4" presStyleCnt="5"/>
      <dgm:spPr/>
    </dgm:pt>
    <dgm:pt modelId="{5C8F333E-2FD9-483A-A305-09C3EC38D2C1}" type="pres">
      <dgm:prSet presAssocID="{AA8FAC58-F2BE-4454-B16E-95EFFD5C9B52}" presName="vert1" presStyleCnt="0"/>
      <dgm:spPr/>
    </dgm:pt>
  </dgm:ptLst>
  <dgm:cxnLst>
    <dgm:cxn modelId="{5ABA8A06-C439-43E5-9792-68F54642D7C7}" srcId="{D50F5496-2D30-443D-8B9E-9FCAA7D6FA0F}" destId="{D193B0FA-BB63-4BAF-9267-7D24B66A2D0E}" srcOrd="3" destOrd="0" parTransId="{6B49A7F6-8CBD-4A2B-9484-CC4311352F95}" sibTransId="{28589838-7154-44DB-BCE2-47AA1755A2C6}"/>
    <dgm:cxn modelId="{0CDAD50D-B734-410D-A0A7-EAA6E611F8C7}" srcId="{D50F5496-2D30-443D-8B9E-9FCAA7D6FA0F}" destId="{DD2F24C8-E9B5-4243-BA46-CC74C784F14D}" srcOrd="1" destOrd="0" parTransId="{4633E17F-77E4-4148-BCAA-FC4E3FEC26B5}" sibTransId="{4D6650E9-E66E-4B00-82C9-C52351454A59}"/>
    <dgm:cxn modelId="{99734A3F-C314-48E9-BCB4-1E8D24511FEF}" type="presOf" srcId="{BD79E45F-4023-48D5-B18A-A62AD06071BC}" destId="{F60D3744-B00D-4E35-B8A4-A3E8C417B242}" srcOrd="0" destOrd="0" presId="urn:microsoft.com/office/officeart/2008/layout/LinedList"/>
    <dgm:cxn modelId="{5E917D4B-66E9-4F23-93B9-68A4AC55AF94}" type="presOf" srcId="{D50F5496-2D30-443D-8B9E-9FCAA7D6FA0F}" destId="{BCDEF878-26E6-4F47-9A24-27E5F174384B}" srcOrd="0" destOrd="0" presId="urn:microsoft.com/office/officeart/2008/layout/LinedList"/>
    <dgm:cxn modelId="{C2CCA572-2796-452A-BCD9-7B5E0C8AA515}" srcId="{D50F5496-2D30-443D-8B9E-9FCAA7D6FA0F}" destId="{30F600F4-E82A-4630-9125-2A34132CF772}" srcOrd="2" destOrd="0" parTransId="{90565BEB-690B-460D-B88E-88C092C5F041}" sibTransId="{15485401-90CB-470F-8B3F-4ECD37D16912}"/>
    <dgm:cxn modelId="{D4432CA0-8844-4F40-9268-EEC13A35C395}" type="presOf" srcId="{30F600F4-E82A-4630-9125-2A34132CF772}" destId="{DB93A51A-7490-483A-B344-10D3AAD594C1}" srcOrd="0" destOrd="0" presId="urn:microsoft.com/office/officeart/2008/layout/LinedList"/>
    <dgm:cxn modelId="{F856E3B6-8ACB-43C1-947E-535E9A8BBF1D}" type="presOf" srcId="{D193B0FA-BB63-4BAF-9267-7D24B66A2D0E}" destId="{2990A6CA-13B8-4B1D-AA38-778FDB29B9D4}" srcOrd="0" destOrd="0" presId="urn:microsoft.com/office/officeart/2008/layout/LinedList"/>
    <dgm:cxn modelId="{3F841FDA-957E-458D-9794-D649D2D45D29}" type="presOf" srcId="{AA8FAC58-F2BE-4454-B16E-95EFFD5C9B52}" destId="{88736503-9A4E-4C66-BA9E-2DD2EB13A3A1}" srcOrd="0" destOrd="0" presId="urn:microsoft.com/office/officeart/2008/layout/LinedList"/>
    <dgm:cxn modelId="{DBC9D5E2-3B59-421C-B150-EF3FFC226A97}" srcId="{D50F5496-2D30-443D-8B9E-9FCAA7D6FA0F}" destId="{AA8FAC58-F2BE-4454-B16E-95EFFD5C9B52}" srcOrd="4" destOrd="0" parTransId="{4279FFF0-A981-4861-82AC-C0B7BD865A5E}" sibTransId="{6CB4B24B-6552-4279-92E3-A7D81A0C2188}"/>
    <dgm:cxn modelId="{ECD398EE-6369-4F00-A4CF-DA6E08CE450B}" type="presOf" srcId="{DD2F24C8-E9B5-4243-BA46-CC74C784F14D}" destId="{E97E25F7-496E-41EC-94BA-25D4752E7834}" srcOrd="0" destOrd="0" presId="urn:microsoft.com/office/officeart/2008/layout/LinedList"/>
    <dgm:cxn modelId="{DB9E40F9-7081-41D2-808C-E76736A6F469}" srcId="{D50F5496-2D30-443D-8B9E-9FCAA7D6FA0F}" destId="{BD79E45F-4023-48D5-B18A-A62AD06071BC}" srcOrd="0" destOrd="0" parTransId="{DB173BEC-19C2-47BF-80FA-C4A723136B97}" sibTransId="{4FDE5D5C-66AD-4D7F-AAAB-E8426F729742}"/>
    <dgm:cxn modelId="{C4AD9225-923A-48F5-ADF6-4F323DE5F7D1}" type="presParOf" srcId="{BCDEF878-26E6-4F47-9A24-27E5F174384B}" destId="{21A9116D-8B80-4FE6-95EF-870AAB40630D}" srcOrd="0" destOrd="0" presId="urn:microsoft.com/office/officeart/2008/layout/LinedList"/>
    <dgm:cxn modelId="{CD120514-4D24-4D67-B013-E0FCCBA8D47F}" type="presParOf" srcId="{BCDEF878-26E6-4F47-9A24-27E5F174384B}" destId="{C31371C7-94F4-4F3F-BAB8-9516E6B02037}" srcOrd="1" destOrd="0" presId="urn:microsoft.com/office/officeart/2008/layout/LinedList"/>
    <dgm:cxn modelId="{8E2DC3B4-7720-49EA-AC3F-068597023BBA}" type="presParOf" srcId="{C31371C7-94F4-4F3F-BAB8-9516E6B02037}" destId="{F60D3744-B00D-4E35-B8A4-A3E8C417B242}" srcOrd="0" destOrd="0" presId="urn:microsoft.com/office/officeart/2008/layout/LinedList"/>
    <dgm:cxn modelId="{F9B46C9A-60B7-4A17-9066-9631CBF039D6}" type="presParOf" srcId="{C31371C7-94F4-4F3F-BAB8-9516E6B02037}" destId="{5843DF4B-DA9C-4ADF-8876-5338195B6902}" srcOrd="1" destOrd="0" presId="urn:microsoft.com/office/officeart/2008/layout/LinedList"/>
    <dgm:cxn modelId="{DB35D7A1-6E24-4A60-AA93-577764093BFE}" type="presParOf" srcId="{BCDEF878-26E6-4F47-9A24-27E5F174384B}" destId="{1ECDC125-0B94-4621-871D-108A821737F7}" srcOrd="2" destOrd="0" presId="urn:microsoft.com/office/officeart/2008/layout/LinedList"/>
    <dgm:cxn modelId="{672BD896-0C9C-4988-AB75-B30CB6445C90}" type="presParOf" srcId="{BCDEF878-26E6-4F47-9A24-27E5F174384B}" destId="{E9589DB4-5636-40D5-B9A3-5D11AC4689BB}" srcOrd="3" destOrd="0" presId="urn:microsoft.com/office/officeart/2008/layout/LinedList"/>
    <dgm:cxn modelId="{DFF85C46-5EFA-437E-B5E8-EC7750571362}" type="presParOf" srcId="{E9589DB4-5636-40D5-B9A3-5D11AC4689BB}" destId="{E97E25F7-496E-41EC-94BA-25D4752E7834}" srcOrd="0" destOrd="0" presId="urn:microsoft.com/office/officeart/2008/layout/LinedList"/>
    <dgm:cxn modelId="{1E236E20-39E7-4C21-A756-26D7463FD25E}" type="presParOf" srcId="{E9589DB4-5636-40D5-B9A3-5D11AC4689BB}" destId="{B2C81D71-3964-47CC-B016-10EA5225E1BD}" srcOrd="1" destOrd="0" presId="urn:microsoft.com/office/officeart/2008/layout/LinedList"/>
    <dgm:cxn modelId="{DA0A9BC3-C8C5-41A0-8ACC-733061A30E25}" type="presParOf" srcId="{BCDEF878-26E6-4F47-9A24-27E5F174384B}" destId="{650EADE7-32A2-4691-978C-461610BF05B6}" srcOrd="4" destOrd="0" presId="urn:microsoft.com/office/officeart/2008/layout/LinedList"/>
    <dgm:cxn modelId="{1458BE56-A67F-49AF-92FD-6EEB14F1502F}" type="presParOf" srcId="{BCDEF878-26E6-4F47-9A24-27E5F174384B}" destId="{FF600D1A-C017-458B-A0FE-8F924248C6D4}" srcOrd="5" destOrd="0" presId="urn:microsoft.com/office/officeart/2008/layout/LinedList"/>
    <dgm:cxn modelId="{6FD8D414-11EA-4A8D-809A-824B141914D4}" type="presParOf" srcId="{FF600D1A-C017-458B-A0FE-8F924248C6D4}" destId="{DB93A51A-7490-483A-B344-10D3AAD594C1}" srcOrd="0" destOrd="0" presId="urn:microsoft.com/office/officeart/2008/layout/LinedList"/>
    <dgm:cxn modelId="{CCBC4890-3B14-460C-8746-AF2661E87328}" type="presParOf" srcId="{FF600D1A-C017-458B-A0FE-8F924248C6D4}" destId="{31B24B97-F249-483E-98F6-15F18687E8B9}" srcOrd="1" destOrd="0" presId="urn:microsoft.com/office/officeart/2008/layout/LinedList"/>
    <dgm:cxn modelId="{4C5E6AE3-B7EE-4F7D-8185-CAABB64043A3}" type="presParOf" srcId="{BCDEF878-26E6-4F47-9A24-27E5F174384B}" destId="{8FFCF146-F82F-48A7-BBC8-A42B39615EEC}" srcOrd="6" destOrd="0" presId="urn:microsoft.com/office/officeart/2008/layout/LinedList"/>
    <dgm:cxn modelId="{EDBC455F-F355-4AC9-BD35-88984995ACAB}" type="presParOf" srcId="{BCDEF878-26E6-4F47-9A24-27E5F174384B}" destId="{4512232A-BEDF-4459-83F5-BDE1AEDD65DD}" srcOrd="7" destOrd="0" presId="urn:microsoft.com/office/officeart/2008/layout/LinedList"/>
    <dgm:cxn modelId="{2C700E52-4353-4F08-8C58-A477C2A6FB41}" type="presParOf" srcId="{4512232A-BEDF-4459-83F5-BDE1AEDD65DD}" destId="{2990A6CA-13B8-4B1D-AA38-778FDB29B9D4}" srcOrd="0" destOrd="0" presId="urn:microsoft.com/office/officeart/2008/layout/LinedList"/>
    <dgm:cxn modelId="{F73C0B3B-5162-472F-AE56-B97CEA5E72CD}" type="presParOf" srcId="{4512232A-BEDF-4459-83F5-BDE1AEDD65DD}" destId="{FFFADECE-886F-414D-ABE2-A303E8DE5784}" srcOrd="1" destOrd="0" presId="urn:microsoft.com/office/officeart/2008/layout/LinedList"/>
    <dgm:cxn modelId="{4161DA3F-1F39-4DA0-AD50-65114F50E1B9}" type="presParOf" srcId="{BCDEF878-26E6-4F47-9A24-27E5F174384B}" destId="{C581F9D8-BEED-43F3-8AC5-FB0488CA90BE}" srcOrd="8" destOrd="0" presId="urn:microsoft.com/office/officeart/2008/layout/LinedList"/>
    <dgm:cxn modelId="{0D380BDB-CFD4-41A6-8821-4C2517A086CD}" type="presParOf" srcId="{BCDEF878-26E6-4F47-9A24-27E5F174384B}" destId="{4AE9B52A-58D5-42CE-960D-F25E03350150}" srcOrd="9" destOrd="0" presId="urn:microsoft.com/office/officeart/2008/layout/LinedList"/>
    <dgm:cxn modelId="{07A258F7-81D7-4F1E-9ABD-124CD6ACE8DB}" type="presParOf" srcId="{4AE9B52A-58D5-42CE-960D-F25E03350150}" destId="{88736503-9A4E-4C66-BA9E-2DD2EB13A3A1}" srcOrd="0" destOrd="0" presId="urn:microsoft.com/office/officeart/2008/layout/LinedList"/>
    <dgm:cxn modelId="{2DD2F4B7-23F5-4F9E-9C3E-613027AB94B8}" type="presParOf" srcId="{4AE9B52A-58D5-42CE-960D-F25E03350150}" destId="{5C8F333E-2FD9-483A-A305-09C3EC38D2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7756A-1C53-4781-A72E-2017A1FBC83B}">
      <dsp:nvSpPr>
        <dsp:cNvPr id="0" name=""/>
        <dsp:cNvSpPr/>
      </dsp:nvSpPr>
      <dsp:spPr>
        <a:xfrm>
          <a:off x="0" y="3532663"/>
          <a:ext cx="5111749" cy="23178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/>
            </a:rPr>
            <a:t>Market Opportunity - Great</a:t>
          </a:r>
          <a:r>
            <a:rPr lang="en-US" sz="2200" kern="1200"/>
            <a:t> potential to generate multiple forms of wealth </a:t>
          </a:r>
          <a:r>
            <a:rPr lang="en-US" sz="2200" kern="1200">
              <a:latin typeface="Calibri"/>
            </a:rPr>
            <a:t>locally  </a:t>
          </a:r>
        </a:p>
      </dsp:txBody>
      <dsp:txXfrm>
        <a:off x="0" y="3532663"/>
        <a:ext cx="5111749" cy="1251617"/>
      </dsp:txXfrm>
    </dsp:sp>
    <dsp:sp modelId="{96CDC516-3312-4683-8B3D-BF8E661E9BB9}">
      <dsp:nvSpPr>
        <dsp:cNvPr id="0" name=""/>
        <dsp:cNvSpPr/>
      </dsp:nvSpPr>
      <dsp:spPr>
        <a:xfrm>
          <a:off x="0" y="4737924"/>
          <a:ext cx="1277937" cy="10661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Tourism – rural bicycle tourism</a:t>
          </a:r>
        </a:p>
      </dsp:txBody>
      <dsp:txXfrm>
        <a:off x="0" y="4737924"/>
        <a:ext cx="1277937" cy="1066192"/>
      </dsp:txXfrm>
    </dsp:sp>
    <dsp:sp modelId="{BF136B22-EA43-4932-ADCC-287278196D5C}">
      <dsp:nvSpPr>
        <dsp:cNvPr id="0" name=""/>
        <dsp:cNvSpPr/>
      </dsp:nvSpPr>
      <dsp:spPr>
        <a:xfrm>
          <a:off x="1277937" y="4737924"/>
          <a:ext cx="1277937" cy="10661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Grains – malting barley for beer</a:t>
          </a:r>
        </a:p>
      </dsp:txBody>
      <dsp:txXfrm>
        <a:off x="1277937" y="4737924"/>
        <a:ext cx="1277937" cy="1066192"/>
      </dsp:txXfrm>
    </dsp:sp>
    <dsp:sp modelId="{A5B063DB-BF99-4FD6-B6A6-33F6D88D8208}">
      <dsp:nvSpPr>
        <dsp:cNvPr id="0" name=""/>
        <dsp:cNvSpPr/>
      </dsp:nvSpPr>
      <dsp:spPr>
        <a:xfrm>
          <a:off x="2555874" y="4737924"/>
          <a:ext cx="1277937" cy="10661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Biofuels – camelina based </a:t>
          </a:r>
          <a:r>
            <a:rPr lang="en-US" sz="1400" kern="1200">
              <a:latin typeface="Calibri"/>
            </a:rPr>
            <a:t>fuels</a:t>
          </a:r>
        </a:p>
      </dsp:txBody>
      <dsp:txXfrm>
        <a:off x="2555874" y="4737924"/>
        <a:ext cx="1277937" cy="1066192"/>
      </dsp:txXfrm>
    </dsp:sp>
    <dsp:sp modelId="{F6A4458E-6BB7-4F1A-A377-3F2682DA0E04}">
      <dsp:nvSpPr>
        <dsp:cNvPr id="0" name=""/>
        <dsp:cNvSpPr/>
      </dsp:nvSpPr>
      <dsp:spPr>
        <a:xfrm>
          <a:off x="3833812" y="4737924"/>
          <a:ext cx="1277937" cy="10661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"/>
            </a:rPr>
            <a:t>Textiles </a:t>
          </a:r>
          <a:r>
            <a:rPr lang="en-US" sz="1400" kern="1200"/>
            <a:t>– high end “green” Clothing production.</a:t>
          </a:r>
          <a:r>
            <a:rPr lang="en-US" sz="1400" kern="1200">
              <a:latin typeface="Calibri"/>
            </a:rPr>
            <a:t> </a:t>
          </a:r>
          <a:endParaRPr lang="en-US" sz="1400" kern="1200"/>
        </a:p>
      </dsp:txBody>
      <dsp:txXfrm>
        <a:off x="3833812" y="4737924"/>
        <a:ext cx="1277937" cy="1066192"/>
      </dsp:txXfrm>
    </dsp:sp>
    <dsp:sp modelId="{765FFEFE-3BFA-40DD-95E8-63438CDA318A}">
      <dsp:nvSpPr>
        <dsp:cNvPr id="0" name=""/>
        <dsp:cNvSpPr/>
      </dsp:nvSpPr>
      <dsp:spPr>
        <a:xfrm rot="10800000">
          <a:off x="0" y="2639"/>
          <a:ext cx="5111749" cy="356479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Sector – A grouping of businesses in the economy that </a:t>
          </a:r>
          <a:r>
            <a:rPr lang="en-US" sz="2200" kern="1200">
              <a:latin typeface="Calibri"/>
            </a:rPr>
            <a:t>share</a:t>
          </a:r>
          <a:r>
            <a:rPr lang="en-US" sz="2200" kern="1200"/>
            <a:t> related products/services.</a:t>
          </a:r>
        </a:p>
      </dsp:txBody>
      <dsp:txXfrm rot="10800000">
        <a:off x="0" y="2639"/>
        <a:ext cx="5111749" cy="2316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80708-FC1C-4782-8EDC-9A752B283EE4}">
      <dsp:nvSpPr>
        <dsp:cNvPr id="0" name=""/>
        <dsp:cNvSpPr/>
      </dsp:nvSpPr>
      <dsp:spPr>
        <a:xfrm>
          <a:off x="0" y="4800820"/>
          <a:ext cx="5111749" cy="1050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Stakeholder decision making process.</a:t>
          </a:r>
          <a:r>
            <a:rPr lang="en-US" sz="2400" kern="1200">
              <a:latin typeface="Calibri"/>
            </a:rPr>
            <a:t> </a:t>
          </a:r>
          <a:endParaRPr lang="en-US" sz="2400" kern="1200"/>
        </a:p>
      </dsp:txBody>
      <dsp:txXfrm>
        <a:off x="0" y="4800820"/>
        <a:ext cx="5111749" cy="1050302"/>
      </dsp:txXfrm>
    </dsp:sp>
    <dsp:sp modelId="{CBDB3CB4-02C3-4AD2-A652-014D058769BD}">
      <dsp:nvSpPr>
        <dsp:cNvPr id="0" name=""/>
        <dsp:cNvSpPr/>
      </dsp:nvSpPr>
      <dsp:spPr>
        <a:xfrm rot="10800000">
          <a:off x="0" y="3201210"/>
          <a:ext cx="5111749" cy="16153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Preliminary demand research</a:t>
          </a:r>
        </a:p>
      </dsp:txBody>
      <dsp:txXfrm rot="10800000">
        <a:off x="0" y="3201210"/>
        <a:ext cx="5111749" cy="1049615"/>
      </dsp:txXfrm>
    </dsp:sp>
    <dsp:sp modelId="{D76153BE-1BBA-4436-A6DA-2065F82FA635}">
      <dsp:nvSpPr>
        <dsp:cNvPr id="0" name=""/>
        <dsp:cNvSpPr/>
      </dsp:nvSpPr>
      <dsp:spPr>
        <a:xfrm rot="10800000">
          <a:off x="0" y="1601600"/>
          <a:ext cx="5111749" cy="16153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Compare market opportunities – criteria</a:t>
          </a:r>
          <a:r>
            <a:rPr lang="en-US" sz="2400" kern="1200">
              <a:latin typeface="Calibri"/>
            </a:rPr>
            <a:t> </a:t>
          </a:r>
          <a:endParaRPr lang="en-US" sz="2400" kern="1200"/>
        </a:p>
      </dsp:txBody>
      <dsp:txXfrm rot="10800000">
        <a:off x="0" y="1601600"/>
        <a:ext cx="5111749" cy="1049615"/>
      </dsp:txXfrm>
    </dsp:sp>
    <dsp:sp modelId="{08027600-DCEC-4F01-B997-61AABC5E2B8C}">
      <dsp:nvSpPr>
        <dsp:cNvPr id="0" name=""/>
        <dsp:cNvSpPr/>
      </dsp:nvSpPr>
      <dsp:spPr>
        <a:xfrm rot="10800000">
          <a:off x="0" y="1989"/>
          <a:ext cx="5111749" cy="16153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Define target groups and goals</a:t>
          </a:r>
          <a:r>
            <a:rPr lang="en-US" sz="2400" kern="1200">
              <a:latin typeface="Calibri"/>
            </a:rPr>
            <a:t>  </a:t>
          </a:r>
          <a:endParaRPr lang="en-US" sz="2400" kern="1200"/>
        </a:p>
      </dsp:txBody>
      <dsp:txXfrm rot="10800000">
        <a:off x="0" y="1989"/>
        <a:ext cx="5111749" cy="1049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CDC5F-0B2B-4B3D-8670-BAD33DF95275}">
      <dsp:nvSpPr>
        <dsp:cNvPr id="0" name=""/>
        <dsp:cNvSpPr/>
      </dsp:nvSpPr>
      <dsp:spPr>
        <a:xfrm>
          <a:off x="0" y="714"/>
          <a:ext cx="5111749" cy="1671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F8EA8-2594-459E-8EBE-69C56A58AA29}">
      <dsp:nvSpPr>
        <dsp:cNvPr id="0" name=""/>
        <dsp:cNvSpPr/>
      </dsp:nvSpPr>
      <dsp:spPr>
        <a:xfrm>
          <a:off x="505752" y="376894"/>
          <a:ext cx="919550" cy="9195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5AE85-4C09-494D-B166-FAD45A739698}">
      <dsp:nvSpPr>
        <dsp:cNvPr id="0" name=""/>
        <dsp:cNvSpPr/>
      </dsp:nvSpPr>
      <dsp:spPr>
        <a:xfrm>
          <a:off x="1931055" y="714"/>
          <a:ext cx="3180694" cy="167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44" tIns="176944" rIns="176944" bIns="1769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Talk with businesses </a:t>
          </a:r>
        </a:p>
      </dsp:txBody>
      <dsp:txXfrm>
        <a:off x="1931055" y="714"/>
        <a:ext cx="3180694" cy="1671909"/>
      </dsp:txXfrm>
    </dsp:sp>
    <dsp:sp modelId="{AD1159FD-74BF-41E3-B2BE-33660CD37D22}">
      <dsp:nvSpPr>
        <dsp:cNvPr id="0" name=""/>
        <dsp:cNvSpPr/>
      </dsp:nvSpPr>
      <dsp:spPr>
        <a:xfrm>
          <a:off x="0" y="2090601"/>
          <a:ext cx="5111749" cy="1671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EBA82-06CF-44E8-A173-F76B12881F64}">
      <dsp:nvSpPr>
        <dsp:cNvPr id="0" name=""/>
        <dsp:cNvSpPr/>
      </dsp:nvSpPr>
      <dsp:spPr>
        <a:xfrm>
          <a:off x="505752" y="2466781"/>
          <a:ext cx="919550" cy="9195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48FA6-881B-46A4-BF4C-6209183F7948}">
      <dsp:nvSpPr>
        <dsp:cNvPr id="0" name=""/>
        <dsp:cNvSpPr/>
      </dsp:nvSpPr>
      <dsp:spPr>
        <a:xfrm>
          <a:off x="1931055" y="2090601"/>
          <a:ext cx="3180694" cy="167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44" tIns="176944" rIns="176944" bIns="1769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are other sources of demand – scale, buyer types, added value, replacing imports.</a:t>
          </a:r>
        </a:p>
      </dsp:txBody>
      <dsp:txXfrm>
        <a:off x="1931055" y="2090601"/>
        <a:ext cx="3180694" cy="1671909"/>
      </dsp:txXfrm>
    </dsp:sp>
    <dsp:sp modelId="{A020B8AE-9523-4854-8104-77940C59B686}">
      <dsp:nvSpPr>
        <dsp:cNvPr id="0" name=""/>
        <dsp:cNvSpPr/>
      </dsp:nvSpPr>
      <dsp:spPr>
        <a:xfrm>
          <a:off x="0" y="4180488"/>
          <a:ext cx="5111749" cy="1671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40153-3BEC-4343-ACB9-9E2CF513CB90}">
      <dsp:nvSpPr>
        <dsp:cNvPr id="0" name=""/>
        <dsp:cNvSpPr/>
      </dsp:nvSpPr>
      <dsp:spPr>
        <a:xfrm>
          <a:off x="505752" y="4556668"/>
          <a:ext cx="919550" cy="9195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95656-40F9-46A1-AEB8-AAED73013EB3}">
      <dsp:nvSpPr>
        <dsp:cNvPr id="0" name=""/>
        <dsp:cNvSpPr/>
      </dsp:nvSpPr>
      <dsp:spPr>
        <a:xfrm>
          <a:off x="1931055" y="4180488"/>
          <a:ext cx="3180694" cy="167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44" tIns="176944" rIns="176944" bIns="1769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Talk with current and potential buyers (demand partners) </a:t>
          </a:r>
        </a:p>
      </dsp:txBody>
      <dsp:txXfrm>
        <a:off x="1931055" y="4180488"/>
        <a:ext cx="3180694" cy="1671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6BB32-4966-4734-9CE6-5C18F509C3E3}">
      <dsp:nvSpPr>
        <dsp:cNvPr id="0" name=""/>
        <dsp:cNvSpPr/>
      </dsp:nvSpPr>
      <dsp:spPr>
        <a:xfrm>
          <a:off x="0" y="3535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6C120-F9C0-4627-99EC-469FD1FF469E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D47AF-84AE-463A-8D1E-9BCABBC4490B}">
      <dsp:nvSpPr>
        <dsp:cNvPr id="0" name=""/>
        <dsp:cNvSpPr/>
      </dsp:nvSpPr>
      <dsp:spPr>
        <a:xfrm>
          <a:off x="869886" y="3535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Demand: </a:t>
          </a:r>
          <a:r>
            <a:rPr lang="en-US" sz="1500" kern="1200"/>
            <a:t>Final consumers/end market - Buyers</a:t>
          </a:r>
        </a:p>
      </dsp:txBody>
      <dsp:txXfrm>
        <a:off x="869886" y="3535"/>
        <a:ext cx="7359713" cy="753148"/>
      </dsp:txXfrm>
    </dsp:sp>
    <dsp:sp modelId="{D58636ED-D533-4F0F-8064-C4B02CA3F458}">
      <dsp:nvSpPr>
        <dsp:cNvPr id="0" name=""/>
        <dsp:cNvSpPr/>
      </dsp:nvSpPr>
      <dsp:spPr>
        <a:xfrm>
          <a:off x="0" y="944971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8FD52-B00C-419A-8301-B22FBF037DC5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698CF-E5EF-4DD5-B62F-3803F2A8AC61}">
      <dsp:nvSpPr>
        <dsp:cNvPr id="0" name=""/>
        <dsp:cNvSpPr/>
      </dsp:nvSpPr>
      <dsp:spPr>
        <a:xfrm>
          <a:off x="869886" y="944971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Functions: </a:t>
          </a:r>
          <a:r>
            <a:rPr lang="en-US" sz="1500" kern="1200"/>
            <a:t>Those things that have to happen to deliver the product or service</a:t>
          </a:r>
        </a:p>
      </dsp:txBody>
      <dsp:txXfrm>
        <a:off x="869886" y="944971"/>
        <a:ext cx="7359713" cy="753148"/>
      </dsp:txXfrm>
    </dsp:sp>
    <dsp:sp modelId="{7BA8448D-4437-42EB-BBD0-E15AD15F807D}">
      <dsp:nvSpPr>
        <dsp:cNvPr id="0" name=""/>
        <dsp:cNvSpPr/>
      </dsp:nvSpPr>
      <dsp:spPr>
        <a:xfrm>
          <a:off x="0" y="1886407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3592D-2FEE-4E79-96FE-9CCEB9F839A6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2CCE4-4BEF-4988-8BC1-C7CA8B904FD7}">
      <dsp:nvSpPr>
        <dsp:cNvPr id="0" name=""/>
        <dsp:cNvSpPr/>
      </dsp:nvSpPr>
      <dsp:spPr>
        <a:xfrm>
          <a:off x="869886" y="1886407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Transactional partners: </a:t>
          </a:r>
          <a:r>
            <a:rPr lang="en-US" sz="1500" kern="1200"/>
            <a:t>Those people, businesses, or organizations that play a direct role in sourcing, aggregating, distributing, processing, purchasing the product, etc. </a:t>
          </a:r>
        </a:p>
      </dsp:txBody>
      <dsp:txXfrm>
        <a:off x="869886" y="1886407"/>
        <a:ext cx="7359713" cy="753148"/>
      </dsp:txXfrm>
    </dsp:sp>
    <dsp:sp modelId="{5E7C309C-4DE6-4B48-8F8D-95075FB2F4F4}">
      <dsp:nvSpPr>
        <dsp:cNvPr id="0" name=""/>
        <dsp:cNvSpPr/>
      </dsp:nvSpPr>
      <dsp:spPr>
        <a:xfrm>
          <a:off x="0" y="2827842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CDE1A-1EBA-4CDF-A869-302AEFC4BD69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636B4-061A-4BC8-9ADF-7E04D283DDB3}">
      <dsp:nvSpPr>
        <dsp:cNvPr id="0" name=""/>
        <dsp:cNvSpPr/>
      </dsp:nvSpPr>
      <dsp:spPr>
        <a:xfrm>
          <a:off x="869886" y="2827842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Support partners: </a:t>
          </a:r>
          <a:r>
            <a:rPr lang="en-US" sz="1500" kern="1200"/>
            <a:t>Those people, businesses, or organizations that provide the infrastructure, technical assistance and support that helps the transactional partners to produce</a:t>
          </a:r>
        </a:p>
      </dsp:txBody>
      <dsp:txXfrm>
        <a:off x="869886" y="2827842"/>
        <a:ext cx="7359713" cy="753148"/>
      </dsp:txXfrm>
    </dsp:sp>
    <dsp:sp modelId="{29AB2346-0D5E-4C71-825B-907910AD8AC3}">
      <dsp:nvSpPr>
        <dsp:cNvPr id="0" name=""/>
        <dsp:cNvSpPr/>
      </dsp:nvSpPr>
      <dsp:spPr>
        <a:xfrm>
          <a:off x="0" y="3769278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96039-3383-43C8-AF7C-9E9F4CF2FD1E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54C3E-F0D9-4ADA-BF6F-4135AC2FCAD7}">
      <dsp:nvSpPr>
        <dsp:cNvPr id="0" name=""/>
        <dsp:cNvSpPr/>
      </dsp:nvSpPr>
      <dsp:spPr>
        <a:xfrm>
          <a:off x="869886" y="3769278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We are really talking about a Value Chain System!</a:t>
          </a:r>
          <a:endParaRPr lang="en-US" sz="1500" kern="1200"/>
        </a:p>
      </dsp:txBody>
      <dsp:txXfrm>
        <a:off x="869886" y="3769278"/>
        <a:ext cx="7359713" cy="7531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84A91-B290-5A42-9962-29ECA10D765A}">
      <dsp:nvSpPr>
        <dsp:cNvPr id="0" name=""/>
        <dsp:cNvSpPr/>
      </dsp:nvSpPr>
      <dsp:spPr>
        <a:xfrm>
          <a:off x="0" y="3886230"/>
          <a:ext cx="2057400" cy="6375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322" tIns="156464" rIns="146322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Step 5</a:t>
          </a:r>
        </a:p>
      </dsp:txBody>
      <dsp:txXfrm>
        <a:off x="0" y="3886230"/>
        <a:ext cx="2057400" cy="637568"/>
      </dsp:txXfrm>
    </dsp:sp>
    <dsp:sp modelId="{627BAA3C-3DD0-144D-95D6-310F58444226}">
      <dsp:nvSpPr>
        <dsp:cNvPr id="0" name=""/>
        <dsp:cNvSpPr/>
      </dsp:nvSpPr>
      <dsp:spPr>
        <a:xfrm>
          <a:off x="2057399" y="3886230"/>
          <a:ext cx="6172200" cy="6375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201" tIns="203200" rIns="125201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Rules/regulations and/or potential investors</a:t>
          </a:r>
        </a:p>
      </dsp:txBody>
      <dsp:txXfrm>
        <a:off x="2057399" y="3886230"/>
        <a:ext cx="6172200" cy="637568"/>
      </dsp:txXfrm>
    </dsp:sp>
    <dsp:sp modelId="{7A48DF20-C9C5-FD46-A4BA-C15E33B928F8}">
      <dsp:nvSpPr>
        <dsp:cNvPr id="0" name=""/>
        <dsp:cNvSpPr/>
      </dsp:nvSpPr>
      <dsp:spPr>
        <a:xfrm rot="10800000">
          <a:off x="0" y="2915214"/>
          <a:ext cx="2057400" cy="9805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322" tIns="156464" rIns="146322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Step 4</a:t>
          </a:r>
        </a:p>
      </dsp:txBody>
      <dsp:txXfrm rot="-10800000">
        <a:off x="0" y="2915214"/>
        <a:ext cx="2057400" cy="637377"/>
      </dsp:txXfrm>
    </dsp:sp>
    <dsp:sp modelId="{2288061C-8B6D-9849-A895-BE736B652F27}">
      <dsp:nvSpPr>
        <dsp:cNvPr id="0" name=""/>
        <dsp:cNvSpPr/>
      </dsp:nvSpPr>
      <dsp:spPr>
        <a:xfrm>
          <a:off x="2057399" y="2880923"/>
          <a:ext cx="6172200" cy="6373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201" tIns="203200" rIns="125201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Support partners</a:t>
          </a:r>
        </a:p>
      </dsp:txBody>
      <dsp:txXfrm>
        <a:off x="2057399" y="2880923"/>
        <a:ext cx="6172200" cy="637377"/>
      </dsp:txXfrm>
    </dsp:sp>
    <dsp:sp modelId="{2DD8040E-625A-CB47-A226-88BDB175BC8D}">
      <dsp:nvSpPr>
        <dsp:cNvPr id="0" name=""/>
        <dsp:cNvSpPr/>
      </dsp:nvSpPr>
      <dsp:spPr>
        <a:xfrm rot="10800000">
          <a:off x="0" y="1944197"/>
          <a:ext cx="2057400" cy="9805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322" tIns="156464" rIns="146322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Step 3</a:t>
          </a:r>
        </a:p>
      </dsp:txBody>
      <dsp:txXfrm rot="-10800000">
        <a:off x="0" y="1944197"/>
        <a:ext cx="2057400" cy="637377"/>
      </dsp:txXfrm>
    </dsp:sp>
    <dsp:sp modelId="{3009FF44-DB22-6B44-AC19-A5E691D92258}">
      <dsp:nvSpPr>
        <dsp:cNvPr id="0" name=""/>
        <dsp:cNvSpPr/>
      </dsp:nvSpPr>
      <dsp:spPr>
        <a:xfrm>
          <a:off x="2057399" y="1944197"/>
          <a:ext cx="6172200" cy="6373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201" tIns="203200" rIns="125201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Core functions and players behind those core functions.</a:t>
          </a:r>
        </a:p>
      </dsp:txBody>
      <dsp:txXfrm>
        <a:off x="2057399" y="1944197"/>
        <a:ext cx="6172200" cy="637377"/>
      </dsp:txXfrm>
    </dsp:sp>
    <dsp:sp modelId="{2C43D810-B9D9-6A48-96AA-F0548C05BE8E}">
      <dsp:nvSpPr>
        <dsp:cNvPr id="0" name=""/>
        <dsp:cNvSpPr/>
      </dsp:nvSpPr>
      <dsp:spPr>
        <a:xfrm rot="10800000">
          <a:off x="0" y="973180"/>
          <a:ext cx="2057400" cy="9805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322" tIns="156464" rIns="146322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Step 2</a:t>
          </a:r>
        </a:p>
      </dsp:txBody>
      <dsp:txXfrm rot="-10800000">
        <a:off x="0" y="973180"/>
        <a:ext cx="2057400" cy="637377"/>
      </dsp:txXfrm>
    </dsp:sp>
    <dsp:sp modelId="{5AD8550D-BA84-1D45-B331-8AC51442920F}">
      <dsp:nvSpPr>
        <dsp:cNvPr id="0" name=""/>
        <dsp:cNvSpPr/>
      </dsp:nvSpPr>
      <dsp:spPr>
        <a:xfrm>
          <a:off x="2057399" y="973180"/>
          <a:ext cx="6172200" cy="6373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201" tIns="203200" rIns="125201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Demand partners</a:t>
          </a:r>
        </a:p>
      </dsp:txBody>
      <dsp:txXfrm>
        <a:off x="2057399" y="973180"/>
        <a:ext cx="6172200" cy="637377"/>
      </dsp:txXfrm>
    </dsp:sp>
    <dsp:sp modelId="{E23B4131-E7BD-5245-8EAC-90977D309450}">
      <dsp:nvSpPr>
        <dsp:cNvPr id="0" name=""/>
        <dsp:cNvSpPr/>
      </dsp:nvSpPr>
      <dsp:spPr>
        <a:xfrm rot="10800000">
          <a:off x="0" y="2163"/>
          <a:ext cx="2057400" cy="9805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322" tIns="156464" rIns="146322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Step 1</a:t>
          </a:r>
        </a:p>
      </dsp:txBody>
      <dsp:txXfrm rot="-10800000">
        <a:off x="0" y="2163"/>
        <a:ext cx="2057400" cy="637377"/>
      </dsp:txXfrm>
    </dsp:sp>
    <dsp:sp modelId="{03D1F584-833B-AC42-9C2E-35255DA3FB86}">
      <dsp:nvSpPr>
        <dsp:cNvPr id="0" name=""/>
        <dsp:cNvSpPr/>
      </dsp:nvSpPr>
      <dsp:spPr>
        <a:xfrm>
          <a:off x="2057399" y="2163"/>
          <a:ext cx="6172200" cy="6373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201" tIns="203200" rIns="125201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Identify product or service</a:t>
          </a:r>
        </a:p>
      </dsp:txBody>
      <dsp:txXfrm>
        <a:off x="2057399" y="2163"/>
        <a:ext cx="6172200" cy="6373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9116D-8B80-4FE6-95EF-870AAB40630D}">
      <dsp:nvSpPr>
        <dsp:cNvPr id="0" name=""/>
        <dsp:cNvSpPr/>
      </dsp:nvSpPr>
      <dsp:spPr>
        <a:xfrm>
          <a:off x="0" y="714"/>
          <a:ext cx="51117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D3744-B00D-4E35-B8A4-A3E8C417B242}">
      <dsp:nvSpPr>
        <dsp:cNvPr id="0" name=""/>
        <dsp:cNvSpPr/>
      </dsp:nvSpPr>
      <dsp:spPr>
        <a:xfrm>
          <a:off x="0" y="714"/>
          <a:ext cx="5111749" cy="117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Gaps represent opportunities for local businesses to expand or new businesses to fill a function. </a:t>
          </a:r>
        </a:p>
      </dsp:txBody>
      <dsp:txXfrm>
        <a:off x="0" y="714"/>
        <a:ext cx="5111749" cy="1170336"/>
      </dsp:txXfrm>
    </dsp:sp>
    <dsp:sp modelId="{1ECDC125-0B94-4621-871D-108A821737F7}">
      <dsp:nvSpPr>
        <dsp:cNvPr id="0" name=""/>
        <dsp:cNvSpPr/>
      </dsp:nvSpPr>
      <dsp:spPr>
        <a:xfrm>
          <a:off x="0" y="1171051"/>
          <a:ext cx="51117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E25F7-496E-41EC-94BA-25D4752E7834}">
      <dsp:nvSpPr>
        <dsp:cNvPr id="0" name=""/>
        <dsp:cNvSpPr/>
      </dsp:nvSpPr>
      <dsp:spPr>
        <a:xfrm>
          <a:off x="0" y="1171051"/>
          <a:ext cx="5111749" cy="117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gaps, if addressed, will have the most impact?</a:t>
          </a:r>
        </a:p>
      </dsp:txBody>
      <dsp:txXfrm>
        <a:off x="0" y="1171051"/>
        <a:ext cx="5111749" cy="1170336"/>
      </dsp:txXfrm>
    </dsp:sp>
    <dsp:sp modelId="{650EADE7-32A2-4691-978C-461610BF05B6}">
      <dsp:nvSpPr>
        <dsp:cNvPr id="0" name=""/>
        <dsp:cNvSpPr/>
      </dsp:nvSpPr>
      <dsp:spPr>
        <a:xfrm>
          <a:off x="0" y="2341388"/>
          <a:ext cx="51117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3A51A-7490-483A-B344-10D3AAD594C1}">
      <dsp:nvSpPr>
        <dsp:cNvPr id="0" name=""/>
        <dsp:cNvSpPr/>
      </dsp:nvSpPr>
      <dsp:spPr>
        <a:xfrm>
          <a:off x="0" y="2341388"/>
          <a:ext cx="5111749" cy="117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Which challenges if addressed will have the greatest ripple through the chain? </a:t>
          </a:r>
        </a:p>
      </dsp:txBody>
      <dsp:txXfrm>
        <a:off x="0" y="2341388"/>
        <a:ext cx="5111749" cy="1170336"/>
      </dsp:txXfrm>
    </dsp:sp>
    <dsp:sp modelId="{8FFCF146-F82F-48A7-BBC8-A42B39615EEC}">
      <dsp:nvSpPr>
        <dsp:cNvPr id="0" name=""/>
        <dsp:cNvSpPr/>
      </dsp:nvSpPr>
      <dsp:spPr>
        <a:xfrm>
          <a:off x="0" y="3511724"/>
          <a:ext cx="51117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0A6CA-13B8-4B1D-AA38-778FDB29B9D4}">
      <dsp:nvSpPr>
        <dsp:cNvPr id="0" name=""/>
        <dsp:cNvSpPr/>
      </dsp:nvSpPr>
      <dsp:spPr>
        <a:xfrm>
          <a:off x="0" y="3511724"/>
          <a:ext cx="5111749" cy="117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Which gaps/opportunities are feasible to address?</a:t>
          </a:r>
        </a:p>
      </dsp:txBody>
      <dsp:txXfrm>
        <a:off x="0" y="3511724"/>
        <a:ext cx="5111749" cy="1170336"/>
      </dsp:txXfrm>
    </dsp:sp>
    <dsp:sp modelId="{C581F9D8-BEED-43F3-8AC5-FB0488CA90BE}">
      <dsp:nvSpPr>
        <dsp:cNvPr id="0" name=""/>
        <dsp:cNvSpPr/>
      </dsp:nvSpPr>
      <dsp:spPr>
        <a:xfrm>
          <a:off x="0" y="4682061"/>
          <a:ext cx="51117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36503-9A4E-4C66-BA9E-2DD2EB13A3A1}">
      <dsp:nvSpPr>
        <dsp:cNvPr id="0" name=""/>
        <dsp:cNvSpPr/>
      </dsp:nvSpPr>
      <dsp:spPr>
        <a:xfrm>
          <a:off x="0" y="4682061"/>
          <a:ext cx="5111749" cy="117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Where is the energy/excitement? </a:t>
          </a:r>
        </a:p>
      </dsp:txBody>
      <dsp:txXfrm>
        <a:off x="0" y="4682061"/>
        <a:ext cx="5111749" cy="1170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2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54B57527-CB80-4D4E-AACE-1CDA459E694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334F114-7A0D-4C0B-BE41-8E1C2A01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0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2871E553-8040-42F1-86CF-92EC191F729D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D37D8F31-ADD3-4C1D-8C08-9CE992CBB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9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Gaps - Which functions are already in place and which are not? How can you fill the gaps and produce multiple forms of wealth at the same time?</a:t>
            </a:r>
          </a:p>
          <a:p>
            <a:r>
              <a:rPr lang="en-US"/>
              <a:t>Barriers/Bottlenecks - Sometimes bottlenecks do not become apparent until you try to operate the value chain, but sometimes they are clear at the start. </a:t>
            </a:r>
          </a:p>
          <a:p>
            <a:r>
              <a:rPr lang="en-US"/>
              <a:t>Underutilized Resources including people on the margins - In mapping your value chain, you will begin to identify resources relevant to it, and some of them will likely be underutilized.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11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90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10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83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4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6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Carrie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Wealth building framework has three critical goals: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Create wealth broadly defined – includes 8 capitals. Aspire to do no harm to any.</a:t>
            </a:r>
            <a:endParaRPr lang="en-US" altLang="en-US" dirty="0">
              <a:cs typeface="Calibri"/>
            </a:endParaRPr>
          </a:p>
          <a:p>
            <a:r>
              <a:rPr lang="en-US" dirty="0"/>
              <a:t>Root wealth in place – pay attention to who owns, controls and influences the wealth that’s created. Root wealth in local </a:t>
            </a:r>
            <a:r>
              <a:rPr lang="en-US" dirty="0" err="1"/>
              <a:t>peoploe</a:t>
            </a:r>
            <a:r>
              <a:rPr lang="en-US" dirty="0"/>
              <a:t>, places and firms through local ownership, control and influence. </a:t>
            </a:r>
            <a:endParaRPr lang="en-US" dirty="0"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altLang="en-US" dirty="0"/>
              <a:t>Build lasting livelihoods especially for people and firms on the margins – intentionally including economically-marginalized residents.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Use a </a:t>
            </a:r>
            <a:r>
              <a:rPr lang="en-US" b="1" dirty="0"/>
              <a:t>systems approach </a:t>
            </a:r>
            <a:r>
              <a:rPr lang="en-US" dirty="0"/>
              <a:t>– Wealth Creation Value Chains – to build value in </a:t>
            </a:r>
            <a:r>
              <a:rPr lang="en-US" b="1" dirty="0"/>
              <a:t>existing and emerging sectors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>
              <a:spcBef>
                <a:spcPct val="0"/>
              </a:spcBef>
            </a:pPr>
            <a:endParaRPr lang="en-US" altLang="en-US" dirty="0">
              <a:cs typeface="Calibri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F03F1F4F-218A-479B-97D1-A2B0E28E4410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85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  <a:p>
            <a:r>
              <a:rPr lang="en-US" dirty="0"/>
              <a:t>Regarding transportation: ‘We want a fixed route bus system.’</a:t>
            </a:r>
          </a:p>
          <a:p>
            <a:pPr lvl="1"/>
            <a:r>
              <a:rPr lang="en-US" b="1" i="1" dirty="0">
                <a:solidFill>
                  <a:srgbClr val="3E6792"/>
                </a:solidFill>
              </a:rPr>
              <a:t>We have public transportation challenges.</a:t>
            </a:r>
          </a:p>
          <a:p>
            <a:pPr lvl="1"/>
            <a:endParaRPr lang="en-US" b="1" i="1" dirty="0">
              <a:solidFill>
                <a:srgbClr val="3E6792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Who is demanding the service?</a:t>
            </a:r>
          </a:p>
          <a:p>
            <a:pPr lvl="1"/>
            <a:r>
              <a:rPr lang="en-US" dirty="0"/>
              <a:t>Who would utilize the service?</a:t>
            </a:r>
          </a:p>
          <a:p>
            <a:pPr lvl="1"/>
            <a:r>
              <a:rPr lang="en-US" dirty="0"/>
              <a:t>Who might provide the service?</a:t>
            </a:r>
          </a:p>
          <a:p>
            <a:pPr lvl="1"/>
            <a:r>
              <a:rPr lang="en-US" dirty="0"/>
              <a:t>Who can support the service?</a:t>
            </a:r>
          </a:p>
          <a:p>
            <a:pPr lvl="1"/>
            <a:r>
              <a:rPr lang="en-US" dirty="0"/>
              <a:t>Where would the service go?</a:t>
            </a:r>
          </a:p>
          <a:p>
            <a:pPr lvl="1"/>
            <a:r>
              <a:rPr lang="en-US" dirty="0"/>
              <a:t>When would the service operate?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71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Size depends on: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Small enough to be manageable but large enough to have an impact. 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Narrow the focus. You can adjust focus as you go.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Geography influences focus. 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Assets and Economic activity. 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Manage stakeholders energy and time. 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Wider area over time. 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Think about scale from beginning</a:t>
            </a:r>
          </a:p>
          <a:p>
            <a:pPr marL="171450" indent="-1714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Balance: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Geographic area of assets/economic activity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Value chain challenges and opportunities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Stakeholder commitment and management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Identified markets.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75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Define target groups and goals  - who benefits? What assets do they have? What do they need? Local ownership opportunities? Improving livelihoods?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Compare market opportunities – criteria on next slide.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Preliminary demand research – start thinking about which opportunities have demand.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Stakeholder decision making process – facilitate a discussion to make a decision.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5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Once you’ve narrowed down opportunities.</a:t>
            </a:r>
          </a:p>
          <a:p>
            <a:r>
              <a:rPr lang="en-US"/>
              <a:t>Needs and desires vs. market demand.</a:t>
            </a:r>
          </a:p>
          <a:p>
            <a:r>
              <a:rPr lang="en-US"/>
              <a:t>Desire to buy a product and an ability pay for it.</a:t>
            </a:r>
          </a:p>
          <a:p>
            <a:r>
              <a:rPr lang="en-US"/>
              <a:t>What are existing businesses selling to whom at what prices? What other markets have they tried in the past? Other market opportunities they haven’t seriously considered.</a:t>
            </a:r>
          </a:p>
          <a:p>
            <a:r>
              <a:rPr lang="en-US"/>
              <a:t>Other sources of demand – scale, buyer types, added value, replacing imports.</a:t>
            </a:r>
          </a:p>
          <a:p>
            <a:r>
              <a:rPr lang="en-US"/>
              <a:t>Talk with current and potential buyers (demand partners) – what do they want? Challenges and opportunities with regional businesses? Potential business partners?</a:t>
            </a:r>
          </a:p>
          <a:p>
            <a:r>
              <a:rPr lang="en-US"/>
              <a:t>Secondary info on sector.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56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Gaps are outlined. At a workshop, gaps were prioritized – these have red dots. Working groups were developed for these priorities. </a:t>
            </a:r>
          </a:p>
          <a:p>
            <a:r>
              <a:rPr lang="en-US"/>
              <a:t>Assets are identified.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1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Carrie - Market opportunities are in the gaps or bottlenecks that private industry might provide, and projects fulfill the same role, but with a public benefit rather than a private sector role.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Feasibility for market opportunities will mean things that can be accomplished, even if you start small, and that you can align inputs and investments to accomplish. For public sector-supported projects, feasibility will include support from the public and leaders, availability of grant funding and match, </a:t>
            </a:r>
            <a:r>
              <a:rPr lang="en-US"/>
              <a:t>environmental impact, or other factors.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Projects. </a:t>
            </a:r>
          </a:p>
          <a:p>
            <a:pPr lvl="0"/>
            <a:r>
              <a:rPr lang="en-US" dirty="0"/>
              <a:t>Investigate the underlying case of the challenge.</a:t>
            </a:r>
          </a:p>
          <a:p>
            <a:pPr lvl="0"/>
            <a:r>
              <a:rPr lang="en-US" dirty="0"/>
              <a:t>Determine what stakeholders need to be involved.</a:t>
            </a:r>
          </a:p>
          <a:p>
            <a:pPr lvl="0"/>
            <a:r>
              <a:rPr lang="en-US" dirty="0"/>
              <a:t>Gaps represent opportunities for local businesses to expand or new businesses to fill a function. </a:t>
            </a:r>
          </a:p>
          <a:p>
            <a:pPr lvl="0"/>
            <a:r>
              <a:rPr lang="en-US" dirty="0"/>
              <a:t>What gaps, if addressed, will have the most impact?</a:t>
            </a:r>
          </a:p>
          <a:p>
            <a:pPr lvl="0"/>
            <a:r>
              <a:rPr lang="en-US" dirty="0"/>
              <a:t>Which challenges if addressed will have the greatest ripple through the chain? </a:t>
            </a:r>
          </a:p>
          <a:p>
            <a:pPr lvl="0"/>
            <a:r>
              <a:rPr lang="en-US" dirty="0"/>
              <a:t>Which gaps/opportunities are feasible to address?</a:t>
            </a:r>
          </a:p>
          <a:p>
            <a:pPr lvl="0"/>
            <a:r>
              <a:rPr lang="en-US" dirty="0"/>
              <a:t>Where is the energy/excitement?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Support stakeholders to develop solutions.</a:t>
            </a:r>
          </a:p>
          <a:p>
            <a:pPr lvl="0"/>
            <a:r>
              <a:rPr lang="en-US" dirty="0"/>
              <a:t>Make decisions based on goals and wealth creation principles.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4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70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255520"/>
            <a:ext cx="9144000" cy="399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>
            <a:lvl1pPr>
              <a:defRPr>
                <a:solidFill>
                  <a:srgbClr val="70946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0946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69D7D-E1A6-433A-D358-D12E9483F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43" y="6366063"/>
            <a:ext cx="2133601" cy="4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2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1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CD727-80FE-F002-4BFA-73B2ED94C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43" y="6366063"/>
            <a:ext cx="2133601" cy="4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6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0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4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370320"/>
            <a:ext cx="1676400" cy="33528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7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3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4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70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FDBD7-DCF5-E697-9743-6FC3331701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43" y="6366063"/>
            <a:ext cx="2133601" cy="4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6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althworks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do.org/wealthcreati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tiff"/><Relationship Id="rId4" Type="http://schemas.openxmlformats.org/officeDocument/2006/relationships/hyperlink" Target="http://www.wealthworks.org/connect/hub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levy@nado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kissel@nado.org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://www.nado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680" y="857250"/>
            <a:ext cx="9225359" cy="1903646"/>
          </a:xfrm>
          <a:custGeom>
            <a:avLst/>
            <a:gdLst/>
            <a:ahLst/>
            <a:cxnLst/>
            <a:rect l="l" t="t" r="r" b="b"/>
            <a:pathLst>
              <a:path w="18450717" h="3807291">
                <a:moveTo>
                  <a:pt x="0" y="0"/>
                </a:moveTo>
                <a:lnTo>
                  <a:pt x="18450718" y="0"/>
                </a:lnTo>
                <a:lnTo>
                  <a:pt x="18450718" y="3807291"/>
                </a:lnTo>
                <a:lnTo>
                  <a:pt x="0" y="38072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63" r="-463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" name="Freeform 3"/>
          <p:cNvSpPr/>
          <p:nvPr/>
        </p:nvSpPr>
        <p:spPr>
          <a:xfrm rot="-10800000">
            <a:off x="0" y="4321484"/>
            <a:ext cx="9144000" cy="1878339"/>
          </a:xfrm>
          <a:custGeom>
            <a:avLst/>
            <a:gdLst/>
            <a:ahLst/>
            <a:cxnLst/>
            <a:rect l="l" t="t" r="r" b="b"/>
            <a:pathLst>
              <a:path w="18288000" h="3756677">
                <a:moveTo>
                  <a:pt x="0" y="0"/>
                </a:moveTo>
                <a:lnTo>
                  <a:pt x="18288000" y="0"/>
                </a:lnTo>
                <a:lnTo>
                  <a:pt x="18288000" y="3756678"/>
                </a:lnTo>
                <a:lnTo>
                  <a:pt x="0" y="37566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35" r="-235"/>
            </a:stretch>
          </a:blipFill>
        </p:spPr>
        <p:txBody>
          <a:bodyPr/>
          <a:lstStyle/>
          <a:p>
            <a:endParaRPr lang="en-US" sz="900"/>
          </a:p>
        </p:txBody>
      </p:sp>
      <p:grpSp>
        <p:nvGrpSpPr>
          <p:cNvPr id="4" name="Group 4"/>
          <p:cNvGrpSpPr/>
          <p:nvPr/>
        </p:nvGrpSpPr>
        <p:grpSpPr>
          <a:xfrm>
            <a:off x="564582" y="1659249"/>
            <a:ext cx="8014837" cy="3539503"/>
            <a:chOff x="0" y="0"/>
            <a:chExt cx="5587686" cy="24676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87686" cy="2467627"/>
            </a:xfrm>
            <a:custGeom>
              <a:avLst/>
              <a:gdLst/>
              <a:ahLst/>
              <a:cxnLst/>
              <a:rect l="l" t="t" r="r" b="b"/>
              <a:pathLst>
                <a:path w="5587686" h="2467627">
                  <a:moveTo>
                    <a:pt x="0" y="0"/>
                  </a:moveTo>
                  <a:lnTo>
                    <a:pt x="5587686" y="0"/>
                  </a:lnTo>
                  <a:lnTo>
                    <a:pt x="5587686" y="2467627"/>
                  </a:lnTo>
                  <a:lnTo>
                    <a:pt x="0" y="2467627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7A8096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5587686" cy="249620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145"/>
                </a:lnSpc>
              </a:pPr>
              <a:endParaRPr sz="900"/>
            </a:p>
          </p:txBody>
        </p:sp>
      </p:grpSp>
      <p:sp>
        <p:nvSpPr>
          <p:cNvPr id="7" name="Freeform 7"/>
          <p:cNvSpPr/>
          <p:nvPr/>
        </p:nvSpPr>
        <p:spPr>
          <a:xfrm>
            <a:off x="3344957" y="2282349"/>
            <a:ext cx="2454087" cy="478547"/>
          </a:xfrm>
          <a:custGeom>
            <a:avLst/>
            <a:gdLst/>
            <a:ahLst/>
            <a:cxnLst/>
            <a:rect l="l" t="t" r="r" b="b"/>
            <a:pathLst>
              <a:path w="4908173" h="957094">
                <a:moveTo>
                  <a:pt x="0" y="0"/>
                </a:moveTo>
                <a:lnTo>
                  <a:pt x="4908172" y="0"/>
                </a:lnTo>
                <a:lnTo>
                  <a:pt x="4908172" y="957094"/>
                </a:lnTo>
                <a:lnTo>
                  <a:pt x="0" y="9570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8" name="TextBox 8"/>
          <p:cNvSpPr txBox="1"/>
          <p:nvPr/>
        </p:nvSpPr>
        <p:spPr>
          <a:xfrm>
            <a:off x="2106944" y="3260188"/>
            <a:ext cx="493011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4"/>
              </a:lnSpc>
            </a:pPr>
            <a:r>
              <a:rPr lang="en-US" sz="1673" spc="167" dirty="0">
                <a:solidFill>
                  <a:srgbClr val="7A8096"/>
                </a:solidFill>
                <a:latin typeface="Agrandir Bold"/>
                <a:ea typeface="Agrandir Bold"/>
                <a:cs typeface="Agrandir Bold"/>
                <a:sym typeface="Agrandir Bold"/>
              </a:rPr>
              <a:t>Value Chain Mapping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25219" y="3819048"/>
            <a:ext cx="3093563" cy="202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5"/>
              </a:lnSpc>
            </a:pPr>
            <a:r>
              <a:rPr lang="en-US" sz="1147" spc="115" dirty="0">
                <a:solidFill>
                  <a:srgbClr val="7A8096"/>
                </a:solidFill>
                <a:latin typeface="Economica"/>
                <a:ea typeface="Economica"/>
                <a:cs typeface="Economica"/>
                <a:sym typeface="Economica"/>
              </a:rPr>
              <a:t>SUBTITLE OR TAGLINE HERE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 Chain Example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308" y="1905000"/>
            <a:ext cx="8382000" cy="3290336"/>
          </a:xfrm>
        </p:spPr>
      </p:pic>
    </p:spTree>
    <p:extLst>
      <p:ext uri="{BB962C8B-B14F-4D97-AF65-F5344CB8AC3E}">
        <p14:creationId xmlns:p14="http://schemas.microsoft.com/office/powerpoint/2010/main" val="110012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7AF1D4-BB96-0442-A1AD-46100BA0A0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48" y="0"/>
            <a:ext cx="1821052" cy="13120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27CA3-2BAE-7A47-A73A-9F16E392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366854-46E8-4978-982F-4D5679C90726}" type="datetimeFigureOut">
              <a:rPr lang="en-US" smtClean="0"/>
              <a:pPr/>
              <a:t>7/31/2024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2BB77-6AD1-6547-A40A-E2815FF5A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94" y="1034798"/>
            <a:ext cx="8610636" cy="505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2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26E3-1753-C6DD-802A-245656B1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/>
              <a:t>Network Map (Tourism)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CF8B1083-0230-8D9E-77DC-D246694B5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4BDCF8-2324-5ED9-5B60-1860DC43E57F}"/>
              </a:ext>
            </a:extLst>
          </p:cNvPr>
          <p:cNvSpPr/>
          <p:nvPr/>
        </p:nvSpPr>
        <p:spPr>
          <a:xfrm>
            <a:off x="1411031" y="1082207"/>
            <a:ext cx="1728537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Individual tourists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5D009F-2892-4E2E-3E20-4DCE811137C7}"/>
              </a:ext>
            </a:extLst>
          </p:cNvPr>
          <p:cNvSpPr/>
          <p:nvPr/>
        </p:nvSpPr>
        <p:spPr>
          <a:xfrm>
            <a:off x="3444681" y="1162544"/>
            <a:ext cx="1728537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Recreation Clubs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B68514-3A69-B203-894D-E5D959530146}"/>
              </a:ext>
            </a:extLst>
          </p:cNvPr>
          <p:cNvSpPr/>
          <p:nvPr/>
        </p:nvSpPr>
        <p:spPr>
          <a:xfrm>
            <a:off x="5891462" y="1118413"/>
            <a:ext cx="1728537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Special Interest Groups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25E23E-BEA0-A5C5-33BA-B6AF1309681C}"/>
              </a:ext>
            </a:extLst>
          </p:cNvPr>
          <p:cNvSpPr/>
          <p:nvPr/>
        </p:nvSpPr>
        <p:spPr>
          <a:xfrm>
            <a:off x="768098" y="2087570"/>
            <a:ext cx="1728537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Lodging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230FEE-4C9F-EB7B-E7EF-5F9ACD260B4C}"/>
              </a:ext>
            </a:extLst>
          </p:cNvPr>
          <p:cNvSpPr/>
          <p:nvPr/>
        </p:nvSpPr>
        <p:spPr>
          <a:xfrm>
            <a:off x="2711592" y="2220119"/>
            <a:ext cx="19583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Restaurants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39B4FA-6335-93E3-165F-5BD0DFB6ABE4}"/>
              </a:ext>
            </a:extLst>
          </p:cNvPr>
          <p:cNvSpPr/>
          <p:nvPr/>
        </p:nvSpPr>
        <p:spPr>
          <a:xfrm>
            <a:off x="4872354" y="2076944"/>
            <a:ext cx="19583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 businesses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C3944AE-2241-D2AB-B279-87F923240E9D}"/>
              </a:ext>
            </a:extLst>
          </p:cNvPr>
          <p:cNvSpPr/>
          <p:nvPr/>
        </p:nvSpPr>
        <p:spPr>
          <a:xfrm>
            <a:off x="7174230" y="1843986"/>
            <a:ext cx="19583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Festivals/</a:t>
            </a:r>
            <a:br>
              <a:rPr lang="en-US"/>
            </a:br>
            <a:r>
              <a:rPr lang="en-US"/>
              <a:t>events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AE3F8A3-159E-EDCF-4F3F-BAC1835D1DBE}"/>
              </a:ext>
            </a:extLst>
          </p:cNvPr>
          <p:cNvSpPr/>
          <p:nvPr/>
        </p:nvSpPr>
        <p:spPr>
          <a:xfrm>
            <a:off x="6728460" y="3062574"/>
            <a:ext cx="19583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Artists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8D5A56-2FE4-6F1A-3E8A-B6DB0DE064A6}"/>
              </a:ext>
            </a:extLst>
          </p:cNvPr>
          <p:cNvSpPr/>
          <p:nvPr/>
        </p:nvSpPr>
        <p:spPr>
          <a:xfrm>
            <a:off x="2771200" y="3403211"/>
            <a:ext cx="1610762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Farmers Markets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EDB5A85-E6A0-CFBC-93BC-37D72D496795}"/>
              </a:ext>
            </a:extLst>
          </p:cNvPr>
          <p:cNvSpPr/>
          <p:nvPr/>
        </p:nvSpPr>
        <p:spPr>
          <a:xfrm>
            <a:off x="4767663" y="3150219"/>
            <a:ext cx="1212889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Ranch/Farm Stays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4D5382-19C2-9261-EE25-07F43952657D}"/>
              </a:ext>
            </a:extLst>
          </p:cNvPr>
          <p:cNvSpPr/>
          <p:nvPr/>
        </p:nvSpPr>
        <p:spPr>
          <a:xfrm>
            <a:off x="970400" y="3272001"/>
            <a:ext cx="1610762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food producers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392179-3D2F-BCE7-D56D-E13649A9AE89}"/>
              </a:ext>
            </a:extLst>
          </p:cNvPr>
          <p:cNvSpPr/>
          <p:nvPr/>
        </p:nvSpPr>
        <p:spPr>
          <a:xfrm>
            <a:off x="1171072" y="4576570"/>
            <a:ext cx="195834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Econ. Dev. Agencies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D084E8F-A480-0E80-CFC1-0E464C849708}"/>
              </a:ext>
            </a:extLst>
          </p:cNvPr>
          <p:cNvSpPr/>
          <p:nvPr/>
        </p:nvSpPr>
        <p:spPr>
          <a:xfrm>
            <a:off x="3329779" y="4456457"/>
            <a:ext cx="195834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Financial institutions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05107D2-9701-EBB5-329F-55F9384EEE6F}"/>
              </a:ext>
            </a:extLst>
          </p:cNvPr>
          <p:cNvSpPr/>
          <p:nvPr/>
        </p:nvSpPr>
        <p:spPr>
          <a:xfrm>
            <a:off x="5595733" y="4296368"/>
            <a:ext cx="195834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Tourism Bureaus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FCD6EBE-2DE7-4161-BF2B-BBB23AF05ED6}"/>
              </a:ext>
            </a:extLst>
          </p:cNvPr>
          <p:cNvSpPr/>
          <p:nvPr/>
        </p:nvSpPr>
        <p:spPr>
          <a:xfrm>
            <a:off x="2465511" y="5370857"/>
            <a:ext cx="195834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Food Safety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0056A1-1D7C-B04D-7B81-A560FA2D44B6}"/>
              </a:ext>
            </a:extLst>
          </p:cNvPr>
          <p:cNvSpPr/>
          <p:nvPr/>
        </p:nvSpPr>
        <p:spPr>
          <a:xfrm>
            <a:off x="4931022" y="5354281"/>
            <a:ext cx="195834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Employment Laws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466D048-754B-360B-43E6-902A5E3F961D}"/>
              </a:ext>
            </a:extLst>
          </p:cNvPr>
          <p:cNvSpPr/>
          <p:nvPr/>
        </p:nvSpPr>
        <p:spPr>
          <a:xfrm>
            <a:off x="0" y="5317304"/>
            <a:ext cx="195834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Building codes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4EDA031-575F-0BEB-0C1F-3D46C9B4C62B}"/>
              </a:ext>
            </a:extLst>
          </p:cNvPr>
          <p:cNvSpPr/>
          <p:nvPr/>
        </p:nvSpPr>
        <p:spPr>
          <a:xfrm>
            <a:off x="7123470" y="5006735"/>
            <a:ext cx="195834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Land Use Regulations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4B91D4-E162-082E-F627-2F07362006AA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2886430" y="1862696"/>
            <a:ext cx="403774" cy="4026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F9E98F-8071-6E3B-E62D-0E0174E0ADF5}"/>
              </a:ext>
            </a:extLst>
          </p:cNvPr>
          <p:cNvCxnSpPr>
            <a:cxnSpLocks/>
            <a:endCxn id="19" idx="7"/>
          </p:cNvCxnSpPr>
          <p:nvPr/>
        </p:nvCxnSpPr>
        <p:spPr>
          <a:xfrm flipH="1">
            <a:off x="2243497" y="1996607"/>
            <a:ext cx="299397" cy="2248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98E3C9-0902-FB0E-4C0E-9D54F59183A8}"/>
              </a:ext>
            </a:extLst>
          </p:cNvPr>
          <p:cNvCxnSpPr>
            <a:cxnSpLocks/>
            <a:endCxn id="30" idx="7"/>
          </p:cNvCxnSpPr>
          <p:nvPr/>
        </p:nvCxnSpPr>
        <p:spPr>
          <a:xfrm flipH="1">
            <a:off x="2345271" y="1929652"/>
            <a:ext cx="351502" cy="1476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C85032-CBE2-E40B-B5EB-E973D276244C}"/>
              </a:ext>
            </a:extLst>
          </p:cNvPr>
          <p:cNvCxnSpPr>
            <a:cxnSpLocks/>
          </p:cNvCxnSpPr>
          <p:nvPr/>
        </p:nvCxnSpPr>
        <p:spPr>
          <a:xfrm flipH="1">
            <a:off x="3604232" y="2015962"/>
            <a:ext cx="243395" cy="2119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933B17A-1F13-958A-9163-57C4215B9D26}"/>
              </a:ext>
            </a:extLst>
          </p:cNvPr>
          <p:cNvCxnSpPr>
            <a:cxnSpLocks/>
          </p:cNvCxnSpPr>
          <p:nvPr/>
        </p:nvCxnSpPr>
        <p:spPr>
          <a:xfrm>
            <a:off x="4412120" y="2096080"/>
            <a:ext cx="747026" cy="1094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573C105-7367-899B-52DF-B6AA38469F4C}"/>
              </a:ext>
            </a:extLst>
          </p:cNvPr>
          <p:cNvCxnSpPr>
            <a:cxnSpLocks/>
            <a:stCxn id="13" idx="5"/>
            <a:endCxn id="25" idx="1"/>
          </p:cNvCxnSpPr>
          <p:nvPr/>
        </p:nvCxnSpPr>
        <p:spPr>
          <a:xfrm>
            <a:off x="4920080" y="1943033"/>
            <a:ext cx="239066" cy="267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5F1A187-C260-C894-6736-0D675E9A2FC4}"/>
              </a:ext>
            </a:extLst>
          </p:cNvPr>
          <p:cNvCxnSpPr>
            <a:cxnSpLocks/>
          </p:cNvCxnSpPr>
          <p:nvPr/>
        </p:nvCxnSpPr>
        <p:spPr>
          <a:xfrm flipH="1">
            <a:off x="5788494" y="1852066"/>
            <a:ext cx="243395" cy="2119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26B7566-A4EC-5571-A1DF-03A9BE68D957}"/>
              </a:ext>
            </a:extLst>
          </p:cNvPr>
          <p:cNvCxnSpPr>
            <a:cxnSpLocks/>
          </p:cNvCxnSpPr>
          <p:nvPr/>
        </p:nvCxnSpPr>
        <p:spPr>
          <a:xfrm>
            <a:off x="7572130" y="1653146"/>
            <a:ext cx="239066" cy="267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8714526-97EE-FF22-DFF4-3BF9661DB9D4}"/>
              </a:ext>
            </a:extLst>
          </p:cNvPr>
          <p:cNvCxnSpPr>
            <a:cxnSpLocks/>
          </p:cNvCxnSpPr>
          <p:nvPr/>
        </p:nvCxnSpPr>
        <p:spPr>
          <a:xfrm>
            <a:off x="6772269" y="2008435"/>
            <a:ext cx="718275" cy="10541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1C8D0DE-EC87-6502-ACA2-BE16740ACC3C}"/>
              </a:ext>
            </a:extLst>
          </p:cNvPr>
          <p:cNvCxnSpPr>
            <a:cxnSpLocks/>
          </p:cNvCxnSpPr>
          <p:nvPr/>
        </p:nvCxnSpPr>
        <p:spPr>
          <a:xfrm flipH="1">
            <a:off x="3891436" y="2032813"/>
            <a:ext cx="3091597" cy="1380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D44D846-2469-D7F6-EDB9-8F9A9C2B2CBD}"/>
              </a:ext>
            </a:extLst>
          </p:cNvPr>
          <p:cNvCxnSpPr>
            <a:cxnSpLocks/>
          </p:cNvCxnSpPr>
          <p:nvPr/>
        </p:nvCxnSpPr>
        <p:spPr>
          <a:xfrm>
            <a:off x="8428759" y="2761280"/>
            <a:ext cx="204126" cy="22724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60870CF-485A-9392-36D2-3F21721E975D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6574903" y="2722516"/>
            <a:ext cx="1213918" cy="15738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89A0EBF-F5FA-226E-706D-3E9084896E45}"/>
              </a:ext>
            </a:extLst>
          </p:cNvPr>
          <p:cNvCxnSpPr>
            <a:cxnSpLocks/>
            <a:endCxn id="28" idx="7"/>
          </p:cNvCxnSpPr>
          <p:nvPr/>
        </p:nvCxnSpPr>
        <p:spPr>
          <a:xfrm flipH="1">
            <a:off x="4146071" y="2894021"/>
            <a:ext cx="1183553" cy="643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6BC9473-4220-6A8F-20A8-94DEA6080AFA}"/>
              </a:ext>
            </a:extLst>
          </p:cNvPr>
          <p:cNvCxnSpPr>
            <a:cxnSpLocks/>
            <a:stCxn id="25" idx="5"/>
          </p:cNvCxnSpPr>
          <p:nvPr/>
        </p:nvCxnSpPr>
        <p:spPr>
          <a:xfrm flipH="1">
            <a:off x="5922672" y="2857433"/>
            <a:ext cx="621230" cy="600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17CCDFB-05B5-13D7-615F-530A3E6768D7}"/>
              </a:ext>
            </a:extLst>
          </p:cNvPr>
          <p:cNvCxnSpPr>
            <a:cxnSpLocks/>
            <a:stCxn id="30" idx="4"/>
            <a:endCxn id="34" idx="0"/>
          </p:cNvCxnSpPr>
          <p:nvPr/>
        </p:nvCxnSpPr>
        <p:spPr>
          <a:xfrm>
            <a:off x="1775781" y="4186401"/>
            <a:ext cx="1668900" cy="1184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79F22BD-BCF7-669D-1823-115DA50E5EFE}"/>
              </a:ext>
            </a:extLst>
          </p:cNvPr>
          <p:cNvCxnSpPr>
            <a:cxnSpLocks/>
            <a:stCxn id="30" idx="5"/>
            <a:endCxn id="31" idx="7"/>
          </p:cNvCxnSpPr>
          <p:nvPr/>
        </p:nvCxnSpPr>
        <p:spPr>
          <a:xfrm>
            <a:off x="2345271" y="4052490"/>
            <a:ext cx="497349" cy="6579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A6D3906-7DB7-2D6D-A5F4-0860BA9A9CC5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467174" y="3967372"/>
            <a:ext cx="1149397" cy="622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D8D0723-DA16-B64B-8B40-3DA595682B91}"/>
              </a:ext>
            </a:extLst>
          </p:cNvPr>
          <p:cNvCxnSpPr>
            <a:cxnSpLocks/>
          </p:cNvCxnSpPr>
          <p:nvPr/>
        </p:nvCxnSpPr>
        <p:spPr>
          <a:xfrm>
            <a:off x="2081473" y="4135593"/>
            <a:ext cx="2894840" cy="15582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66FF94C-8884-0C0D-50A4-A076DF552FBC}"/>
              </a:ext>
            </a:extLst>
          </p:cNvPr>
          <p:cNvCxnSpPr>
            <a:cxnSpLocks/>
          </p:cNvCxnSpPr>
          <p:nvPr/>
        </p:nvCxnSpPr>
        <p:spPr>
          <a:xfrm flipH="1">
            <a:off x="4246436" y="3843032"/>
            <a:ext cx="621230" cy="600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245B4D4-3901-D12C-D5F8-AC445418FCBD}"/>
              </a:ext>
            </a:extLst>
          </p:cNvPr>
          <p:cNvCxnSpPr>
            <a:cxnSpLocks/>
          </p:cNvCxnSpPr>
          <p:nvPr/>
        </p:nvCxnSpPr>
        <p:spPr>
          <a:xfrm>
            <a:off x="5645945" y="4028576"/>
            <a:ext cx="690150" cy="267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88C4718-7DC8-2661-4C31-E094B6CFD9C0}"/>
              </a:ext>
            </a:extLst>
          </p:cNvPr>
          <p:cNvCxnSpPr>
            <a:cxnSpLocks/>
            <a:stCxn id="19" idx="5"/>
          </p:cNvCxnSpPr>
          <p:nvPr/>
        </p:nvCxnSpPr>
        <p:spPr>
          <a:xfrm>
            <a:off x="2243497" y="2868059"/>
            <a:ext cx="3402448" cy="172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3D7C0C5-B0D5-8AE5-A518-AC4228DED106}"/>
              </a:ext>
            </a:extLst>
          </p:cNvPr>
          <p:cNvCxnSpPr>
            <a:cxnSpLocks/>
            <a:stCxn id="28" idx="5"/>
          </p:cNvCxnSpPr>
          <p:nvPr/>
        </p:nvCxnSpPr>
        <p:spPr>
          <a:xfrm>
            <a:off x="4146071" y="4183700"/>
            <a:ext cx="1466124" cy="517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ACD132-965B-9624-1178-B9E93DE0AA24}"/>
              </a:ext>
            </a:extLst>
          </p:cNvPr>
          <p:cNvCxnSpPr>
            <a:cxnSpLocks/>
            <a:stCxn id="29" idx="4"/>
          </p:cNvCxnSpPr>
          <p:nvPr/>
        </p:nvCxnSpPr>
        <p:spPr>
          <a:xfrm flipH="1">
            <a:off x="584699" y="4064619"/>
            <a:ext cx="4789409" cy="12896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2D107C8-27AA-8810-9CA9-C8EB5B6BCE41}"/>
              </a:ext>
            </a:extLst>
          </p:cNvPr>
          <p:cNvCxnSpPr>
            <a:cxnSpLocks/>
          </p:cNvCxnSpPr>
          <p:nvPr/>
        </p:nvCxnSpPr>
        <p:spPr>
          <a:xfrm>
            <a:off x="5418313" y="4074337"/>
            <a:ext cx="89291" cy="1359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103F510-50A7-1F24-95EF-984B7C0B6750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5845576" y="3906637"/>
            <a:ext cx="2257064" cy="110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56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7A74-6991-E980-9206-9DD253FF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4100"/>
              <a:t>Mapping and Analyzing a Value Chain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BAC4DBF-2B28-429D-F98C-99A494164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B9E0A14-D6B2-A4F3-B699-B1ECE9A0D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1465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CA71D24-2095-02C1-95E5-4F57BFB03EFB}"/>
              </a:ext>
            </a:extLst>
          </p:cNvPr>
          <p:cNvSpPr txBox="1"/>
          <p:nvPr/>
        </p:nvSpPr>
        <p:spPr>
          <a:xfrm>
            <a:off x="8610601" y="246101"/>
            <a:ext cx="30804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00677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3EC3-58E6-6262-F87A-4577D7AC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/>
              <a:t>Gaps and Opportunities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63C5425-29E6-7DDB-0AF1-593FB1087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0ED21B1-240B-B2AB-8B92-34E4F5BA54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035233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White jigsaw puzzle and one final piece being added">
            <a:extLst>
              <a:ext uri="{FF2B5EF4-FFF2-40B4-BE49-F238E27FC236}">
                <a16:creationId xmlns:a16="http://schemas.microsoft.com/office/drawing/2014/main" id="{938A0E3B-3EA0-4CD5-83D8-BA17EE5C0B9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56" y="1731388"/>
            <a:ext cx="3349557" cy="2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48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>
                <a:cs typeface="Candara"/>
              </a:rPr>
              <a:t>Remember our Goal</a:t>
            </a:r>
            <a:endParaRPr lang="en-US" sz="3600" b="1" u="sng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3800" b="1">
                <a:solidFill>
                  <a:srgbClr val="9A0000"/>
                </a:solidFill>
              </a:rPr>
              <a:t>Build rooted wealth, community prosperity, </a:t>
            </a:r>
          </a:p>
          <a:p>
            <a:pPr algn="ctr">
              <a:buNone/>
            </a:pPr>
            <a:r>
              <a:rPr lang="en-US" sz="3800" b="1">
                <a:solidFill>
                  <a:srgbClr val="9A0000"/>
                </a:solidFill>
              </a:rPr>
              <a:t>lasting livelihoods.</a:t>
            </a:r>
          </a:p>
          <a:p>
            <a:pPr>
              <a:buNone/>
            </a:pPr>
            <a:endParaRPr lang="en-US"/>
          </a:p>
          <a:p>
            <a:pPr>
              <a:lnSpc>
                <a:spcPct val="120000"/>
              </a:lnSpc>
              <a:spcBef>
                <a:spcPts val="576"/>
              </a:spcBef>
              <a:buNone/>
            </a:pPr>
            <a:r>
              <a:rPr lang="en-US"/>
              <a:t>Look for ways to build wealth by…</a:t>
            </a:r>
          </a:p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en-US" b="1">
                <a:solidFill>
                  <a:srgbClr val="9A0000"/>
                </a:solidFill>
              </a:rPr>
              <a:t>Filling a gap </a:t>
            </a:r>
            <a:r>
              <a:rPr lang="en-US"/>
              <a:t>in the value chain (e.g., creating a waste oil recycling business)</a:t>
            </a:r>
          </a:p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en-US" b="1">
                <a:solidFill>
                  <a:srgbClr val="9A0000"/>
                </a:solidFill>
              </a:rPr>
              <a:t>Removing a barrier </a:t>
            </a:r>
            <a:r>
              <a:rPr lang="en-US"/>
              <a:t>(e.g., providing GAP certification to minority farmers)</a:t>
            </a:r>
          </a:p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en-US"/>
              <a:t>Building multiple capitals that are </a:t>
            </a:r>
            <a:r>
              <a:rPr lang="en-US" b="1">
                <a:solidFill>
                  <a:srgbClr val="9A0000"/>
                </a:solidFill>
              </a:rPr>
              <a:t>rooted in place </a:t>
            </a:r>
            <a:r>
              <a:rPr lang="en-US"/>
              <a:t>(e.g., creating a green building program at the community college)</a:t>
            </a:r>
          </a:p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en-US"/>
              <a:t>Finding ways to </a:t>
            </a:r>
            <a:r>
              <a:rPr lang="en-US" b="1">
                <a:solidFill>
                  <a:srgbClr val="9A0000"/>
                </a:solidFill>
              </a:rPr>
              <a:t>include residents on the economic margins </a:t>
            </a:r>
            <a:r>
              <a:rPr lang="en-US"/>
              <a:t>in the activity (e.g., providing entrepreneurial training to self-employed, low income contractors to build green houses)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62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EC422-BA37-6A8B-B6E5-B96717B12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F2555-2E2A-5967-5720-2725FC1C2D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7858"/>
            <a:ext cx="9909728" cy="4525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AD7BD0-D74F-FA5A-975D-27BC1298C945}"/>
              </a:ext>
            </a:extLst>
          </p:cNvPr>
          <p:cNvSpPr txBox="1"/>
          <p:nvPr/>
        </p:nvSpPr>
        <p:spPr>
          <a:xfrm>
            <a:off x="725214" y="274638"/>
            <a:ext cx="711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WealthWorks Website - www.wealthworks.org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36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8C01B-6974-24A4-A607-9E795CC3B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E5FDB-6D18-1C81-4FF2-C86B96126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3" y="1095410"/>
            <a:ext cx="7772400" cy="57625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6F3B93-7EC8-0F02-A057-3A30C8CE9974}"/>
              </a:ext>
            </a:extLst>
          </p:cNvPr>
          <p:cNvSpPr txBox="1"/>
          <p:nvPr/>
        </p:nvSpPr>
        <p:spPr>
          <a:xfrm>
            <a:off x="725214" y="274638"/>
            <a:ext cx="7114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NADO Wealth Creation Website – </a:t>
            </a:r>
            <a:r>
              <a:rPr lang="en-US" sz="2800" dirty="0">
                <a:hlinkClick r:id="rId4"/>
              </a:rPr>
              <a:t>www.nado.org/wealthcreation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82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2600" y="17463"/>
            <a:ext cx="8661400" cy="1289050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tx1"/>
                </a:solidFill>
                <a:latin typeface="Calibri"/>
                <a:cs typeface="Calibri"/>
              </a:rPr>
              <a:t>WealthWorks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Regional Hubs</a:t>
            </a:r>
          </a:p>
        </p:txBody>
      </p:sp>
      <p:pic>
        <p:nvPicPr>
          <p:cNvPr id="8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11213" y="1717675"/>
            <a:ext cx="8332787" cy="3856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5534" y="6342387"/>
            <a:ext cx="468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http://www.wealthworks.org/connect/hubs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102" y="5654795"/>
            <a:ext cx="2469997" cy="5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For More Information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1E30A0-1C82-599A-18B6-1C03E44447F0}"/>
              </a:ext>
            </a:extLst>
          </p:cNvPr>
          <p:cNvSpPr txBox="1"/>
          <p:nvPr/>
        </p:nvSpPr>
        <p:spPr>
          <a:xfrm>
            <a:off x="685800" y="1752600"/>
            <a:ext cx="2183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Melissa Levy</a:t>
            </a:r>
          </a:p>
          <a:p>
            <a:r>
              <a:rPr lang="en-US"/>
              <a:t>NADO</a:t>
            </a:r>
          </a:p>
          <a:p>
            <a:r>
              <a:rPr lang="en-US">
                <a:hlinkClick r:id="rId3"/>
              </a:rPr>
              <a:t>mlevy@nado.org</a:t>
            </a:r>
            <a:endParaRPr lang="en-US"/>
          </a:p>
          <a:p>
            <a:r>
              <a:rPr lang="en-US">
                <a:hlinkClick r:id="rId4"/>
              </a:rPr>
              <a:t>www.nado.org</a:t>
            </a:r>
            <a:endParaRPr lang="en-US"/>
          </a:p>
          <a:p>
            <a:endParaRPr lang="en-US"/>
          </a:p>
        </p:txBody>
      </p:sp>
      <p:pic>
        <p:nvPicPr>
          <p:cNvPr id="15" name="Picture 14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50241EB6-F859-E4D0-5C18-2A97878775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94" y="3747477"/>
            <a:ext cx="8229600" cy="20310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6230CD-CBCB-F953-D399-C6D97241723C}"/>
              </a:ext>
            </a:extLst>
          </p:cNvPr>
          <p:cNvSpPr txBox="1"/>
          <p:nvPr/>
        </p:nvSpPr>
        <p:spPr>
          <a:xfrm>
            <a:off x="3654973" y="1750597"/>
            <a:ext cx="2183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Carrie Kissel</a:t>
            </a:r>
          </a:p>
          <a:p>
            <a:r>
              <a:rPr lang="en-US" dirty="0"/>
              <a:t>NADO</a:t>
            </a:r>
          </a:p>
          <a:p>
            <a:r>
              <a:rPr lang="en-US" dirty="0">
                <a:hlinkClick r:id="rId6"/>
              </a:rPr>
              <a:t>ckissel@nado.org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www.nado.org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+mj-lt"/>
              </a:rPr>
              <a:t>Principles of Wealth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7819" y="2514600"/>
            <a:ext cx="4495800" cy="1676400"/>
          </a:xfrm>
        </p:spPr>
        <p:txBody>
          <a:bodyPr rtlCol="0">
            <a:normAutofit/>
          </a:bodyPr>
          <a:lstStyle/>
          <a:p>
            <a:pPr marL="741363" indent="-74136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/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/>
              <a:t>#2 – Root wealth in local people, places and firms through </a:t>
            </a:r>
            <a:r>
              <a:rPr lang="en-US" sz="2400" b="1"/>
              <a:t>local ownership, control and influence.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/>
          </a:p>
        </p:txBody>
      </p:sp>
      <p:pic>
        <p:nvPicPr>
          <p:cNvPr id="301060" name="Picture 5" descr="1 - capital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1" name="Picture 6" descr="1 - livelihood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29" y="4114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2" name="Picture 7" descr="1 - ownership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75" y="2514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63" name="TextBox 9"/>
          <p:cNvSpPr txBox="1">
            <a:spLocks noChangeArrowheads="1"/>
          </p:cNvSpPr>
          <p:nvPr/>
        </p:nvSpPr>
        <p:spPr bwMode="auto">
          <a:xfrm>
            <a:off x="2438400" y="1363662"/>
            <a:ext cx="350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5FCC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ADA7A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8847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cs typeface="Arial" pitchFamily="34" charset="0"/>
              </a:rPr>
              <a:t>#1 – </a:t>
            </a:r>
            <a:r>
              <a:rPr lang="en-US" altLang="en-US" b="1">
                <a:cs typeface="Arial" pitchFamily="34" charset="0"/>
              </a:rPr>
              <a:t>Create wealth</a:t>
            </a:r>
            <a:r>
              <a:rPr lang="en-US" altLang="en-US">
                <a:cs typeface="Arial" pitchFamily="34" charset="0"/>
              </a:rPr>
              <a:t>, broadly defined, and aspire to do no harm.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>
              <a:solidFill>
                <a:srgbClr val="547980"/>
              </a:solidFill>
              <a:cs typeface="Arial" pitchFamily="34" charset="0"/>
            </a:endParaRPr>
          </a:p>
        </p:txBody>
      </p:sp>
      <p:sp>
        <p:nvSpPr>
          <p:cNvPr id="301064" name="TextBox 10"/>
          <p:cNvSpPr txBox="1">
            <a:spLocks noChangeArrowheads="1"/>
          </p:cNvSpPr>
          <p:nvPr/>
        </p:nvSpPr>
        <p:spPr bwMode="auto">
          <a:xfrm>
            <a:off x="2286000" y="4321175"/>
            <a:ext cx="4038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5FCC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ADA7A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8847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cs typeface="Arial" pitchFamily="34" charset="0"/>
              </a:rPr>
              <a:t>#3 – Build </a:t>
            </a:r>
            <a:r>
              <a:rPr lang="en-US" altLang="en-US" b="1">
                <a:cs typeface="Arial" pitchFamily="34" charset="0"/>
              </a:rPr>
              <a:t>lasting livelihoods </a:t>
            </a:r>
            <a:r>
              <a:rPr lang="en-US" altLang="en-US">
                <a:cs typeface="Arial" pitchFamily="34" charset="0"/>
              </a:rPr>
              <a:t>by intentionally including people and firms on the economic margins.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>
              <a:solidFill>
                <a:srgbClr val="547980"/>
              </a:solidFill>
              <a:cs typeface="Arial" pitchFamily="34" charset="0"/>
            </a:endParaRPr>
          </a:p>
        </p:txBody>
      </p:sp>
      <p:sp>
        <p:nvSpPr>
          <p:cNvPr id="13323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B8400-AB04-4387-8286-3C5EAE74C0EA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1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u="sng">
                <a:latin typeface="+mn-lt"/>
                <a:cs typeface="Candara"/>
              </a:rPr>
              <a:t>#4: Tie wealth to place and connect regionally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769620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solidFill>
                  <a:srgbClr val="9A0000"/>
                </a:solidFill>
              </a:rPr>
              <a:t>Wealth Creation Value Chains connect local production to regional demand to bring fresh money into rural communities, </a:t>
            </a:r>
            <a:r>
              <a:rPr lang="en-US" sz="2400" b="1" u="sng">
                <a:solidFill>
                  <a:srgbClr val="9A0000"/>
                </a:solidFill>
              </a:rPr>
              <a:t>defined as</a:t>
            </a:r>
            <a:r>
              <a:rPr lang="en-US" sz="2400" b="1">
                <a:solidFill>
                  <a:srgbClr val="9A0000"/>
                </a:solidFill>
              </a:rPr>
              <a:t>: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62000" y="2819400"/>
            <a:ext cx="80772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0375" marR="0" lvl="0" indent="-45720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9BAB28"/>
              </a:buClr>
              <a:buSzTx/>
              <a:tabLst/>
              <a:defRPr/>
            </a:pPr>
            <a:r>
              <a:rPr lang="en-US" sz="2400">
                <a:solidFill>
                  <a:srgbClr val="000000"/>
                </a:solidFill>
              </a:rPr>
              <a:t>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network of people, businesses,</a:t>
            </a:r>
          </a:p>
          <a:p>
            <a:pPr marL="460375" marR="0" lvl="0" indent="-45720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9BAB28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institutions, and non-profits </a:t>
            </a:r>
          </a:p>
          <a:p>
            <a:pPr marL="460375" marR="0" lvl="0" indent="-45720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9BAB28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collaborate to meet market demand </a:t>
            </a:r>
          </a:p>
          <a:p>
            <a:pPr marL="460375" marR="0" lvl="0" indent="-45720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9BAB28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specific products or services – </a:t>
            </a:r>
          </a:p>
          <a:p>
            <a:pPr marL="460375" marR="0" lvl="0" indent="-45720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9BAB28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advancing individual self-interest  </a:t>
            </a:r>
          </a:p>
          <a:p>
            <a:pPr marL="460375" marR="0" lvl="0" indent="-45720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9BAB28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 together creating greater local wealth.</a:t>
            </a:r>
          </a:p>
          <a:p>
            <a:pPr marL="460375" marR="0" lvl="0" indent="-45720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7CBC-3726-8A37-1AEA-885ABE682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wealth creation in economies or in project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2678C9-32FF-616F-6DCE-2BBC0A386D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Start with </a:t>
            </a:r>
            <a:r>
              <a:rPr lang="en-US" altLang="en-US" sz="2400" b="1" dirty="0">
                <a:solidFill>
                  <a:srgbClr val="960000"/>
                </a:solidFill>
              </a:rPr>
              <a:t>market demand</a:t>
            </a:r>
            <a:r>
              <a:rPr lang="en-US" altLang="en-US" sz="2400" b="1" dirty="0">
                <a:solidFill>
                  <a:srgbClr val="002060"/>
                </a:solidFill>
              </a:rPr>
              <a:t>!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Choose opportunities with the greatest “wealth-building” </a:t>
            </a:r>
            <a:r>
              <a:rPr lang="en-US" sz="2400" b="1" dirty="0">
                <a:solidFill>
                  <a:srgbClr val="960000"/>
                </a:solidFill>
              </a:rPr>
              <a:t>potential</a:t>
            </a:r>
            <a:endParaRPr lang="en-US" altLang="en-US" sz="2400" b="1" dirty="0">
              <a:solidFill>
                <a:srgbClr val="96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Connect community assets to real </a:t>
            </a:r>
            <a:r>
              <a:rPr lang="en-US" altLang="en-US" sz="2400" b="1" dirty="0">
                <a:solidFill>
                  <a:srgbClr val="960000"/>
                </a:solidFill>
              </a:rPr>
              <a:t>market demand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Start by serving local demand – it may be more flexible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Find regional customers / demand partners to bring initiative to scale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Map process and partners from input to end customer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2400" dirty="0"/>
              <a:t>Filling </a:t>
            </a:r>
            <a:r>
              <a:rPr lang="en-US" altLang="en-US" sz="2400" b="1" dirty="0">
                <a:solidFill>
                  <a:srgbClr val="960000"/>
                </a:solidFill>
              </a:rPr>
              <a:t>gaps</a:t>
            </a:r>
            <a:r>
              <a:rPr lang="en-US" altLang="en-US" sz="2400" b="1" dirty="0">
                <a:solidFill>
                  <a:schemeClr val="tx2"/>
                </a:solidFill>
              </a:rPr>
              <a:t> </a:t>
            </a:r>
            <a:r>
              <a:rPr lang="en-US" altLang="en-US" sz="2400" dirty="0"/>
              <a:t>creates opportunities for new entrepreneurs</a:t>
            </a:r>
            <a:endParaRPr lang="en-US" altLang="en-US" sz="2400" b="1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E6AD91-D1EC-82C1-CC4B-CCA5E9C75E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Start with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transportation demand</a:t>
            </a:r>
            <a:r>
              <a:rPr lang="en-US" dirty="0"/>
              <a:t>!</a:t>
            </a:r>
          </a:p>
          <a:p>
            <a:r>
              <a:rPr lang="en-US" dirty="0"/>
              <a:t>Choose opportunities with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potential</a:t>
            </a:r>
            <a:r>
              <a:rPr lang="en-US" dirty="0"/>
              <a:t> to support physical mobility &amp; social mobility</a:t>
            </a:r>
          </a:p>
          <a:p>
            <a:r>
              <a:rPr lang="en-US" dirty="0"/>
              <a:t>Connect to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real needs from existing transportation users</a:t>
            </a:r>
            <a:r>
              <a:rPr lang="en-US" dirty="0"/>
              <a:t>, then look for opportunities to grow into potential users</a:t>
            </a:r>
          </a:p>
          <a:p>
            <a:r>
              <a:rPr lang="en-US" dirty="0"/>
              <a:t>Map process and partners from project inputs to project implementation</a:t>
            </a:r>
          </a:p>
          <a:p>
            <a:r>
              <a:rPr lang="en-US" dirty="0"/>
              <a:t>Filling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gaps </a:t>
            </a:r>
            <a:r>
              <a:rPr lang="en-US" dirty="0"/>
              <a:t>creates a public good and supports other community and economic development or quality of life outcomes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6343A-CBCE-E9D6-17F5-9FE07DC5A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239173-59E2-37AD-2F67-A7E5807A8305}"/>
              </a:ext>
            </a:extLst>
          </p:cNvPr>
          <p:cNvCxnSpPr>
            <a:cxnSpLocks/>
          </p:cNvCxnSpPr>
          <p:nvPr/>
        </p:nvCxnSpPr>
        <p:spPr>
          <a:xfrm>
            <a:off x="4524081" y="1517715"/>
            <a:ext cx="0" cy="428919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93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3FD2-1A50-77CA-17A7-5173CB5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/>
              <a:t>Defining a Market Opportunity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46E952A-3EE1-5EC1-A47B-706FA44A8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4AE05C97-1F86-D53D-E291-332907980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4FFC48F-E306-AB6D-30B0-71E83C7B84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050548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9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AF4C-C205-487B-16D5-95FBF7794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/>
              <a:t>Select market opportunity</a:t>
            </a:r>
            <a:br>
              <a:rPr lang="en-US"/>
            </a:b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3166BA-E6D1-4A0A-0882-5BA2C8642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7D2F80D-30CC-16E2-D331-AAAFC01DF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E0D873D-AFBD-131C-E40A-FD5886B86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65387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323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0DA92-F614-46D7-30F6-789A22CA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 Market Opportunities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CF77AF6-B49A-539E-33A7-519680A2F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178385"/>
              </p:ext>
            </p:extLst>
          </p:nvPr>
        </p:nvGraphicFramePr>
        <p:xfrm>
          <a:off x="381000" y="1219200"/>
          <a:ext cx="8229600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749617138"/>
                    </a:ext>
                  </a:extLst>
                </a:gridCol>
                <a:gridCol w="3611880">
                  <a:extLst>
                    <a:ext uri="{9D8B030D-6E8A-4147-A177-3AD203B41FA5}">
                      <a16:colId xmlns:a16="http://schemas.microsoft.com/office/drawing/2014/main" val="304376762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96623571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45626908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77747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/>
                        <a:t>Rating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539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2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/>
                        <a:t>Relevance to 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# of people form target group with potential to be active in the sector/value 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91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Potential for target group to own businesses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720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/>
                        <a:t>Wealth building potential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Market demand with potential for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50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# of new jobs or businesses that can be created.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57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Potential to increase ownership &amp; control over local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73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Potential to build multiple forms of community wealth.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399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/>
                        <a:t>Feasibility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Demand partners identified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26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Willingness of market players to adopt new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43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Prospects for attracting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90273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BB458-48AC-9753-53E0-53851EDB2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4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B53E1-8F0C-2911-D0C7-33B0B405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/>
              <a:t>Preliminary Demand Research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E5EC8C7-8D09-6851-EF10-A1355F012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DF2CA88-1605-6A99-007F-0FCE8F573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A00BDBF-6382-2410-CF32-E81B862E9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41775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241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u="sng"/>
              <a:t>Connecting a Value Chain</a:t>
            </a:r>
            <a:endParaRPr lang="en-US" b="1" u="sng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72C1565-88F8-DBCD-C55A-A6DF2B661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4687DA9-95FA-6263-D137-D3F22FC49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7821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08153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2013 05 3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2013 05 30</Template>
  <TotalTime>1715</TotalTime>
  <Words>1600</Words>
  <Application>Microsoft Office PowerPoint</Application>
  <PresentationFormat>On-screen Show (4:3)</PresentationFormat>
  <Paragraphs>211</Paragraphs>
  <Slides>19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Agrandir Bold</vt:lpstr>
      <vt:lpstr>Arial</vt:lpstr>
      <vt:lpstr>Calibri</vt:lpstr>
      <vt:lpstr>Candara</vt:lpstr>
      <vt:lpstr>Economica</vt:lpstr>
      <vt:lpstr>Powerpoint 2013 05 30</vt:lpstr>
      <vt:lpstr>PowerPoint Presentation</vt:lpstr>
      <vt:lpstr>Principles of Wealth Creation</vt:lpstr>
      <vt:lpstr>#4: Tie wealth to place and connect regionally</vt:lpstr>
      <vt:lpstr>Using wealth creation in economies or in project development</vt:lpstr>
      <vt:lpstr>Defining a Market Opportunity</vt:lpstr>
      <vt:lpstr>Select market opportunity </vt:lpstr>
      <vt:lpstr>Compare Market Opportunities</vt:lpstr>
      <vt:lpstr>Preliminary Demand Research</vt:lpstr>
      <vt:lpstr>Connecting a Value Chain</vt:lpstr>
      <vt:lpstr>Value Chain Example</vt:lpstr>
      <vt:lpstr>PowerPoint Presentation</vt:lpstr>
      <vt:lpstr>Network Map (Tourism)</vt:lpstr>
      <vt:lpstr>Mapping and Analyzing a Value Chain</vt:lpstr>
      <vt:lpstr>Gaps and Opportunities</vt:lpstr>
      <vt:lpstr>Remember our Goal</vt:lpstr>
      <vt:lpstr>PowerPoint Presentation</vt:lpstr>
      <vt:lpstr>PowerPoint Presentation</vt:lpstr>
      <vt:lpstr>WealthWorks Regional Hubs</vt:lpstr>
      <vt:lpstr>For More Information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 Markley</dc:creator>
  <cp:lastModifiedBy>Carrie Kissel</cp:lastModifiedBy>
  <cp:revision>40</cp:revision>
  <cp:lastPrinted>2023-08-10T19:15:20Z</cp:lastPrinted>
  <dcterms:created xsi:type="dcterms:W3CDTF">2014-09-09T11:43:06Z</dcterms:created>
  <dcterms:modified xsi:type="dcterms:W3CDTF">2024-08-01T02:04:51Z</dcterms:modified>
</cp:coreProperties>
</file>