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Libre Baskerville Italics" charset="1" panose="02000000000000000000"/>
      <p:regular r:id="rId17"/>
    </p:embeddedFont>
    <p:embeddedFont>
      <p:font typeface="Open Sans SemiCondensed Italics" charset="1" panose="00000000000000000000"/>
      <p:regular r:id="rId18"/>
    </p:embeddedFont>
    <p:embeddedFont>
      <p:font typeface="Libre Baskerville" charset="1" panose="02000000000000000000"/>
      <p:regular r:id="rId19"/>
    </p:embeddedFont>
    <p:embeddedFont>
      <p:font typeface="Open Sans SemiCondense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E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2277100" y="1028700"/>
            <a:ext cx="4982200" cy="8229600"/>
            <a:chOff x="0" y="0"/>
            <a:chExt cx="384429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4302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843020">
                  <a:moveTo>
                    <a:pt x="1205230" y="0"/>
                  </a:moveTo>
                  <a:lnTo>
                    <a:pt x="2637790" y="0"/>
                  </a:lnTo>
                  <a:cubicBezTo>
                    <a:pt x="3303270" y="0"/>
                    <a:pt x="3843020" y="539750"/>
                    <a:pt x="3843020" y="1205230"/>
                  </a:cubicBezTo>
                  <a:lnTo>
                    <a:pt x="3843020" y="6350000"/>
                  </a:lnTo>
                  <a:lnTo>
                    <a:pt x="384302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1205230"/>
                  </a:lnTo>
                  <a:cubicBezTo>
                    <a:pt x="0" y="539750"/>
                    <a:pt x="539750" y="0"/>
                    <a:pt x="1205230" y="0"/>
                  </a:cubicBezTo>
                  <a:close/>
                </a:path>
              </a:pathLst>
            </a:custGeom>
            <a:blipFill>
              <a:blip r:embed="rId2"/>
              <a:stretch>
                <a:fillRect l="-44195" t="0" r="-7638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19171" y="3229621"/>
            <a:ext cx="10931875" cy="112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72"/>
              </a:lnSpc>
            </a:pPr>
            <a:r>
              <a:rPr lang="en-US" sz="7200" i="true">
                <a:solidFill>
                  <a:srgbClr val="377A4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Cultivating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9171" y="5713573"/>
            <a:ext cx="1093187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i="true">
                <a:solidFill>
                  <a:srgbClr val="000000"/>
                </a:solidFill>
                <a:latin typeface="Open Sans SemiCondensed Italics"/>
                <a:ea typeface="Open Sans SemiCondensed Italics"/>
                <a:cs typeface="Open Sans SemiCondensed Italics"/>
                <a:sym typeface="Open Sans SemiCondensed Italics"/>
              </a:rPr>
              <a:t>Engaging Appalachia’s Emerging Leaders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9171" y="4317756"/>
            <a:ext cx="10931875" cy="112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72"/>
              </a:lnSpc>
            </a:pPr>
            <a:r>
              <a:rPr lang="en-US" sz="7200">
                <a:solidFill>
                  <a:srgbClr val="377A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LEADERSHIP</a:t>
            </a:r>
          </a:p>
        </p:txBody>
      </p:sp>
      <p:sp>
        <p:nvSpPr>
          <p:cNvPr name="AutoShape 7" id="7"/>
          <p:cNvSpPr/>
          <p:nvPr/>
        </p:nvSpPr>
        <p:spPr>
          <a:xfrm>
            <a:off x="-7132" y="6988970"/>
            <a:ext cx="11958177" cy="9753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11955812" y="0"/>
            <a:ext cx="0" cy="11958181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0926911" y="7280120"/>
            <a:ext cx="757438" cy="757438"/>
          </a:xfrm>
          <a:custGeom>
            <a:avLst/>
            <a:gdLst/>
            <a:ahLst/>
            <a:cxnLst/>
            <a:rect r="r" b="b" t="t" l="l"/>
            <a:pathLst>
              <a:path h="757438" w="757438">
                <a:moveTo>
                  <a:pt x="0" y="0"/>
                </a:moveTo>
                <a:lnTo>
                  <a:pt x="757439" y="0"/>
                </a:lnTo>
                <a:lnTo>
                  <a:pt x="757439" y="757439"/>
                </a:lnTo>
                <a:lnTo>
                  <a:pt x="0" y="7574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916498"/>
            <a:ext cx="3721573" cy="2065473"/>
          </a:xfrm>
          <a:custGeom>
            <a:avLst/>
            <a:gdLst/>
            <a:ahLst/>
            <a:cxnLst/>
            <a:rect r="r" b="b" t="t" l="l"/>
            <a:pathLst>
              <a:path h="2065473" w="3721573">
                <a:moveTo>
                  <a:pt x="0" y="0"/>
                </a:moveTo>
                <a:lnTo>
                  <a:pt x="3721573" y="0"/>
                </a:lnTo>
                <a:lnTo>
                  <a:pt x="3721573" y="2065473"/>
                </a:lnTo>
                <a:lnTo>
                  <a:pt x="0" y="20654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19171" y="7716602"/>
            <a:ext cx="7076621" cy="1725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Kennedy Webb</a:t>
            </a:r>
          </a:p>
          <a:p>
            <a:pPr algn="l">
              <a:lnSpc>
                <a:spcPts val="4620"/>
              </a:lnSpc>
            </a:pPr>
            <a:r>
              <a:rPr lang="en-US" sz="3300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Ohio Mid-Eastern 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Governments Association (OMEGA)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E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0" y="3543222"/>
            <a:ext cx="1828800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6642135" y="411535"/>
            <a:ext cx="1234330" cy="1234330"/>
          </a:xfrm>
          <a:custGeom>
            <a:avLst/>
            <a:gdLst/>
            <a:ahLst/>
            <a:cxnLst/>
            <a:rect r="r" b="b" t="t" l="l"/>
            <a:pathLst>
              <a:path h="1234330" w="1234330">
                <a:moveTo>
                  <a:pt x="0" y="0"/>
                </a:moveTo>
                <a:lnTo>
                  <a:pt x="1234330" y="0"/>
                </a:lnTo>
                <a:lnTo>
                  <a:pt x="1234330" y="1234330"/>
                </a:lnTo>
                <a:lnTo>
                  <a:pt x="0" y="123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26672" y="3697751"/>
            <a:ext cx="4096575" cy="6244779"/>
          </a:xfrm>
          <a:custGeom>
            <a:avLst/>
            <a:gdLst/>
            <a:ahLst/>
            <a:cxnLst/>
            <a:rect r="r" b="b" t="t" l="l"/>
            <a:pathLst>
              <a:path h="6244779" w="4096575">
                <a:moveTo>
                  <a:pt x="0" y="0"/>
                </a:moveTo>
                <a:lnTo>
                  <a:pt x="4096575" y="0"/>
                </a:lnTo>
                <a:lnTo>
                  <a:pt x="4096575" y="6244779"/>
                </a:lnTo>
                <a:lnTo>
                  <a:pt x="0" y="6244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329793" y="1015576"/>
            <a:ext cx="10340175" cy="2189508"/>
            <a:chOff x="0" y="0"/>
            <a:chExt cx="13786900" cy="291934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6461359" cy="1460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377A4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Good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818351" y="0"/>
              <a:ext cx="6654201" cy="1460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 i="true">
                  <a:solidFill>
                    <a:srgbClr val="377A40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Leaders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14347" y="1458844"/>
              <a:ext cx="13472553" cy="1460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377A4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have GRACE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668762" y="5097758"/>
            <a:ext cx="8337288" cy="769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43"/>
              </a:lnSpc>
              <a:spcBef>
                <a:spcPct val="0"/>
              </a:spcBef>
            </a:pPr>
            <a:r>
              <a:rPr lang="en-US" sz="5036" i="true">
                <a:solidFill>
                  <a:srgbClr val="0B0A0A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Respect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33412" y="6257348"/>
            <a:ext cx="8337288" cy="769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43"/>
              </a:lnSpc>
              <a:spcBef>
                <a:spcPct val="0"/>
              </a:spcBef>
            </a:pPr>
            <a:r>
              <a:rPr lang="en-US" sz="5036" i="true">
                <a:solidFill>
                  <a:srgbClr val="0B0A0A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47973" y="7416937"/>
            <a:ext cx="8337288" cy="769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43"/>
              </a:lnSpc>
              <a:spcBef>
                <a:spcPct val="0"/>
              </a:spcBef>
            </a:pPr>
            <a:r>
              <a:rPr lang="en-US" sz="5036" i="true">
                <a:solidFill>
                  <a:srgbClr val="0B0A0A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Compassion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6090" y="3938339"/>
            <a:ext cx="8757910" cy="769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43"/>
              </a:lnSpc>
              <a:spcBef>
                <a:spcPct val="0"/>
              </a:spcBef>
            </a:pPr>
            <a:r>
              <a:rPr lang="en-US" sz="5036" i="true">
                <a:solidFill>
                  <a:srgbClr val="0B0A0A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Generousity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99880" y="8509852"/>
            <a:ext cx="8337288" cy="769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43"/>
              </a:lnSpc>
              <a:spcBef>
                <a:spcPct val="0"/>
              </a:spcBef>
            </a:pPr>
            <a:r>
              <a:rPr lang="en-US" sz="5036" i="true">
                <a:solidFill>
                  <a:srgbClr val="0B0A0A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Energy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E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0" y="3993110"/>
            <a:ext cx="1828800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703840" y="1028700"/>
            <a:ext cx="6209087" cy="4346361"/>
            <a:chOff x="0" y="0"/>
            <a:chExt cx="6350000" cy="4445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4445000"/>
            </a:xfrm>
            <a:custGeom>
              <a:avLst/>
              <a:gdLst/>
              <a:ahLst/>
              <a:cxnLst/>
              <a:rect r="r" b="b" t="t" l="l"/>
              <a:pathLst>
                <a:path h="4445000" w="6350000">
                  <a:moveTo>
                    <a:pt x="0" y="3429000"/>
                  </a:move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lnTo>
                    <a:pt x="5334000" y="0"/>
                  </a:lnTo>
                  <a:cubicBezTo>
                    <a:pt x="5895340" y="0"/>
                    <a:pt x="6350000" y="454660"/>
                    <a:pt x="6350000" y="1016000"/>
                  </a:cubicBezTo>
                  <a:lnTo>
                    <a:pt x="6350000" y="3429000"/>
                  </a:lnTo>
                  <a:cubicBezTo>
                    <a:pt x="6350000" y="3990340"/>
                    <a:pt x="5895340" y="4445000"/>
                    <a:pt x="5334000" y="4445000"/>
                  </a:cubicBezTo>
                  <a:lnTo>
                    <a:pt x="1016000" y="4445000"/>
                  </a:lnTo>
                  <a:cubicBezTo>
                    <a:pt x="454660" y="4445000"/>
                    <a:pt x="0" y="3990340"/>
                    <a:pt x="0" y="342900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-22337"/>
              </a:stretch>
            </a:blipFill>
          </p:spPr>
        </p:sp>
      </p:grpSp>
      <p:sp>
        <p:nvSpPr>
          <p:cNvPr name="AutoShape 5" id="5"/>
          <p:cNvSpPr/>
          <p:nvPr/>
        </p:nvSpPr>
        <p:spPr>
          <a:xfrm flipV="true">
            <a:off x="0" y="6693930"/>
            <a:ext cx="1828800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5400000">
            <a:off x="746184" y="4329883"/>
            <a:ext cx="6209087" cy="4346361"/>
            <a:chOff x="0" y="0"/>
            <a:chExt cx="6350000" cy="4445000"/>
          </a:xfrm>
        </p:grpSpPr>
        <p:sp>
          <p:nvSpPr>
            <p:cNvPr name="Freeform 7" id="7"/>
            <p:cNvSpPr/>
            <p:nvPr/>
          </p:nvSpPr>
          <p:spPr>
            <a:xfrm flipH="false" flipV="false" rot="-5400000">
              <a:off x="952500" y="-952500"/>
              <a:ext cx="444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4445000">
                  <a:moveTo>
                    <a:pt x="1016000" y="0"/>
                  </a:moveTo>
                  <a:lnTo>
                    <a:pt x="3429000" y="0"/>
                  </a:lnTo>
                  <a:cubicBezTo>
                    <a:pt x="3990340" y="0"/>
                    <a:pt x="4445000" y="454660"/>
                    <a:pt x="4445000" y="1016000"/>
                  </a:cubicBezTo>
                  <a:lnTo>
                    <a:pt x="4445000" y="5334000"/>
                  </a:lnTo>
                  <a:cubicBezTo>
                    <a:pt x="4445000" y="5895340"/>
                    <a:pt x="3990340" y="6350000"/>
                    <a:pt x="3429000" y="6350000"/>
                  </a:cubicBezTo>
                  <a:lnTo>
                    <a:pt x="1016000" y="6350000"/>
                  </a:lnTo>
                  <a:cubicBezTo>
                    <a:pt x="454660" y="6350000"/>
                    <a:pt x="0" y="5895340"/>
                    <a:pt x="0" y="5334000"/>
                  </a:cubicBez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close/>
                </a:path>
              </a:pathLst>
            </a:custGeom>
            <a:blipFill>
              <a:blip r:embed="rId3"/>
              <a:stretch>
                <a:fillRect l="-19949" t="0" r="-12465" b="-39289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703840" y="6802079"/>
            <a:ext cx="521458" cy="521458"/>
          </a:xfrm>
          <a:custGeom>
            <a:avLst/>
            <a:gdLst/>
            <a:ahLst/>
            <a:cxnLst/>
            <a:rect r="r" b="b" t="t" l="l"/>
            <a:pathLst>
              <a:path h="521458" w="521458">
                <a:moveTo>
                  <a:pt x="0" y="0"/>
                </a:moveTo>
                <a:lnTo>
                  <a:pt x="521458" y="0"/>
                </a:lnTo>
                <a:lnTo>
                  <a:pt x="521458" y="521458"/>
                </a:lnTo>
                <a:lnTo>
                  <a:pt x="0" y="521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703840" y="7452893"/>
            <a:ext cx="521458" cy="521458"/>
          </a:xfrm>
          <a:custGeom>
            <a:avLst/>
            <a:gdLst/>
            <a:ahLst/>
            <a:cxnLst/>
            <a:rect r="r" b="b" t="t" l="l"/>
            <a:pathLst>
              <a:path h="521458" w="521458">
                <a:moveTo>
                  <a:pt x="0" y="0"/>
                </a:moveTo>
                <a:lnTo>
                  <a:pt x="521458" y="0"/>
                </a:lnTo>
                <a:lnTo>
                  <a:pt x="521458" y="521458"/>
                </a:lnTo>
                <a:lnTo>
                  <a:pt x="0" y="521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431167" y="6735404"/>
            <a:ext cx="7553378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kwebb@omegadistrict.org</a:t>
            </a:r>
          </a:p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 u="none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www.omegadistrict.org</a:t>
            </a:r>
          </a:p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713669" y="4913189"/>
            <a:ext cx="860662" cy="860662"/>
          </a:xfrm>
          <a:custGeom>
            <a:avLst/>
            <a:gdLst/>
            <a:ahLst/>
            <a:cxnLst/>
            <a:rect r="r" b="b" t="t" l="l"/>
            <a:pathLst>
              <a:path h="860662" w="860662">
                <a:moveTo>
                  <a:pt x="0" y="0"/>
                </a:moveTo>
                <a:lnTo>
                  <a:pt x="860662" y="0"/>
                </a:lnTo>
                <a:lnTo>
                  <a:pt x="860662" y="860662"/>
                </a:lnTo>
                <a:lnTo>
                  <a:pt x="0" y="860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432554" y="8170189"/>
            <a:ext cx="1859618" cy="1859618"/>
            <a:chOff x="0" y="0"/>
            <a:chExt cx="2479491" cy="247949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79491" cy="2479491"/>
            </a:xfrm>
            <a:custGeom>
              <a:avLst/>
              <a:gdLst/>
              <a:ahLst/>
              <a:cxnLst/>
              <a:rect r="r" b="b" t="t" l="l"/>
              <a:pathLst>
                <a:path h="2479491" w="2479491">
                  <a:moveTo>
                    <a:pt x="0" y="0"/>
                  </a:moveTo>
                  <a:lnTo>
                    <a:pt x="2479491" y="0"/>
                  </a:lnTo>
                  <a:lnTo>
                    <a:pt x="2479491" y="2479491"/>
                  </a:lnTo>
                  <a:lnTo>
                    <a:pt x="0" y="247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713365" y="8170189"/>
            <a:ext cx="547393" cy="547393"/>
          </a:xfrm>
          <a:custGeom>
            <a:avLst/>
            <a:gdLst/>
            <a:ahLst/>
            <a:cxnLst/>
            <a:rect r="r" b="b" t="t" l="l"/>
            <a:pathLst>
              <a:path h="547393" w="547393">
                <a:moveTo>
                  <a:pt x="0" y="0"/>
                </a:moveTo>
                <a:lnTo>
                  <a:pt x="547394" y="0"/>
                </a:lnTo>
                <a:lnTo>
                  <a:pt x="547394" y="547393"/>
                </a:lnTo>
                <a:lnTo>
                  <a:pt x="0" y="5473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509560"/>
            <a:ext cx="6329902" cy="2503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80"/>
              </a:lnSpc>
            </a:pPr>
            <a:r>
              <a:rPr lang="en-US" sz="7200" i="true">
                <a:solidFill>
                  <a:srgbClr val="377A4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Thank you for your time!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E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" y="6037148"/>
            <a:ext cx="18287996" cy="4762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520815" y="3010204"/>
            <a:ext cx="5246370" cy="6053887"/>
            <a:chOff x="0" y="0"/>
            <a:chExt cx="812800" cy="9379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937906"/>
            </a:xfrm>
            <a:custGeom>
              <a:avLst/>
              <a:gdLst/>
              <a:ahLst/>
              <a:cxnLst/>
              <a:rect r="r" b="b" t="t" l="l"/>
              <a:pathLst>
                <a:path h="93790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37906"/>
                  </a:lnTo>
                  <a:lnTo>
                    <a:pt x="0" y="937906"/>
                  </a:lnTo>
                  <a:close/>
                </a:path>
              </a:pathLst>
            </a:custGeom>
            <a:blipFill>
              <a:blip r:embed="rId2"/>
              <a:stretch>
                <a:fillRect l="-1060" t="0" r="-106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4088728" y="9096375"/>
            <a:ext cx="10110545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B0A0A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Belmont, Carroll, Columbiana, Coshocton, Guernsey, Harrison, Holmes, Jefferson, Muskingum, &amp; Tuscarawas Counties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664467" y="440694"/>
            <a:ext cx="15994840" cy="2355183"/>
            <a:chOff x="0" y="0"/>
            <a:chExt cx="21326453" cy="314024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350922"/>
              <a:ext cx="21326453" cy="121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200"/>
                </a:lnSpc>
              </a:pPr>
              <a:r>
                <a:rPr lang="en-US" sz="6000">
                  <a:solidFill>
                    <a:srgbClr val="0B0A0A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Who is</a:t>
              </a:r>
            </a:p>
          </p:txBody>
        </p:sp>
        <p:grpSp>
          <p:nvGrpSpPr>
            <p:cNvPr name="Group 8" id="8"/>
            <p:cNvGrpSpPr/>
            <p:nvPr/>
          </p:nvGrpSpPr>
          <p:grpSpPr>
            <a:xfrm rot="0">
              <a:off x="12799727" y="0"/>
              <a:ext cx="5049841" cy="1921044"/>
              <a:chOff x="0" y="0"/>
              <a:chExt cx="997500" cy="37946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97500" cy="379466"/>
              </a:xfrm>
              <a:custGeom>
                <a:avLst/>
                <a:gdLst/>
                <a:ahLst/>
                <a:cxnLst/>
                <a:rect r="r" b="b" t="t" l="l"/>
                <a:pathLst>
                  <a:path h="379466" w="997500">
                    <a:moveTo>
                      <a:pt x="498750" y="0"/>
                    </a:moveTo>
                    <a:cubicBezTo>
                      <a:pt x="223298" y="0"/>
                      <a:pt x="0" y="84946"/>
                      <a:pt x="0" y="189733"/>
                    </a:cubicBezTo>
                    <a:cubicBezTo>
                      <a:pt x="0" y="294519"/>
                      <a:pt x="223298" y="379466"/>
                      <a:pt x="498750" y="379466"/>
                    </a:cubicBezTo>
                    <a:cubicBezTo>
                      <a:pt x="774202" y="379466"/>
                      <a:pt x="997500" y="294519"/>
                      <a:pt x="997500" y="189733"/>
                    </a:cubicBezTo>
                    <a:cubicBezTo>
                      <a:pt x="997500" y="84946"/>
                      <a:pt x="774202" y="0"/>
                      <a:pt x="4987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93516" y="-50150"/>
                <a:ext cx="810468" cy="39404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00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10314234" y="233533"/>
              <a:ext cx="7116151" cy="121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7200"/>
                </a:lnSpc>
              </a:pPr>
              <a:r>
                <a:rPr lang="en-US" sz="6000" i="true">
                  <a:solidFill>
                    <a:srgbClr val="0B0A0A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OMEGA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8040345" y="1921044"/>
              <a:ext cx="10440695" cy="121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200"/>
                </a:lnSpc>
              </a:pPr>
              <a:r>
                <a:rPr lang="en-US" sz="6000">
                  <a:solidFill>
                    <a:srgbClr val="0B0A0A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and what do we do?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E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4364597" y="-835591"/>
            <a:ext cx="0" cy="11958181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3" y="4938614"/>
            <a:ext cx="18287996" cy="4762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809517" y="334315"/>
            <a:ext cx="4809185" cy="9618370"/>
            <a:chOff x="0" y="0"/>
            <a:chExt cx="3175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1587500" y="6350000"/>
                  </a:moveTo>
                  <a:lnTo>
                    <a:pt x="1587500" y="6350000"/>
                  </a:lnTo>
                  <a:cubicBezTo>
                    <a:pt x="711200" y="6350000"/>
                    <a:pt x="0" y="5638800"/>
                    <a:pt x="0" y="4762500"/>
                  </a:cubicBezTo>
                  <a:lnTo>
                    <a:pt x="0" y="1587500"/>
                  </a:lnTo>
                  <a:cubicBezTo>
                    <a:pt x="0" y="711200"/>
                    <a:pt x="711200" y="0"/>
                    <a:pt x="1587500" y="0"/>
                  </a:cubicBezTo>
                  <a:lnTo>
                    <a:pt x="1587500" y="0"/>
                  </a:lnTo>
                  <a:cubicBezTo>
                    <a:pt x="2463800" y="0"/>
                    <a:pt x="3175000" y="711200"/>
                    <a:pt x="3175000" y="1587500"/>
                  </a:cubicBezTo>
                  <a:lnTo>
                    <a:pt x="3175000" y="4762500"/>
                  </a:lnTo>
                  <a:cubicBezTo>
                    <a:pt x="3175000" y="5638800"/>
                    <a:pt x="2463800" y="6350000"/>
                    <a:pt x="1587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44584" t="0" r="-15415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7441917" y="2076136"/>
            <a:ext cx="8951471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  <a:spcBef>
                <a:spcPct val="0"/>
              </a:spcBef>
            </a:pPr>
            <a:r>
              <a:rPr lang="en-US" sz="6000" i="true">
                <a:solidFill>
                  <a:srgbClr val="377A4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Know your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41917" y="5526664"/>
            <a:ext cx="7484492" cy="1889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Attire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Communication style </a:t>
            </a:r>
          </a:p>
          <a:p>
            <a:pPr algn="l" marL="777234" indent="-388617" lvl="1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Approach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441917" y="2990536"/>
            <a:ext cx="8951471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377A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Constituency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77A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409116" y="4865041"/>
            <a:ext cx="11958177" cy="9753"/>
          </a:xfrm>
          <a:prstGeom prst="line">
            <a:avLst/>
          </a:prstGeom>
          <a:ln cap="flat" w="9525">
            <a:solidFill>
              <a:srgbClr val="FDA8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11544302" y="-18401"/>
            <a:ext cx="0" cy="11958181"/>
          </a:xfrm>
          <a:prstGeom prst="line">
            <a:avLst/>
          </a:prstGeom>
          <a:ln cap="flat" w="9525">
            <a:solidFill>
              <a:srgbClr val="FDA8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435508" y="328934"/>
            <a:ext cx="860662" cy="860662"/>
          </a:xfrm>
          <a:custGeom>
            <a:avLst/>
            <a:gdLst/>
            <a:ahLst/>
            <a:cxnLst/>
            <a:rect r="r" b="b" t="t" l="l"/>
            <a:pathLst>
              <a:path h="860662" w="860662">
                <a:moveTo>
                  <a:pt x="0" y="0"/>
                </a:moveTo>
                <a:lnTo>
                  <a:pt x="860661" y="0"/>
                </a:lnTo>
                <a:lnTo>
                  <a:pt x="860661" y="860662"/>
                </a:lnTo>
                <a:lnTo>
                  <a:pt x="0" y="860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82465" y="3072644"/>
            <a:ext cx="5886391" cy="4767977"/>
          </a:xfrm>
          <a:custGeom>
            <a:avLst/>
            <a:gdLst/>
            <a:ahLst/>
            <a:cxnLst/>
            <a:rect r="r" b="b" t="t" l="l"/>
            <a:pathLst>
              <a:path h="4767977" w="5886391">
                <a:moveTo>
                  <a:pt x="0" y="0"/>
                </a:moveTo>
                <a:lnTo>
                  <a:pt x="5886391" y="0"/>
                </a:lnTo>
                <a:lnTo>
                  <a:pt x="5886391" y="4767977"/>
                </a:lnTo>
                <a:lnTo>
                  <a:pt x="0" y="4767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5303437"/>
            <a:ext cx="991076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59"/>
              </a:lnSpc>
              <a:spcBef>
                <a:spcPct val="0"/>
              </a:spcBef>
            </a:pPr>
            <a:r>
              <a:rPr lang="en-US" sz="3799" i="true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PRIORITIES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080158"/>
            <a:ext cx="9910765" cy="3804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Work Environment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Understanding/Supportive Management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Work Life Balance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Mental Health 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Opportunities for Growth 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Feeling of being Valued and Appreciated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19196" y="1883241"/>
            <a:ext cx="8951471" cy="2009775"/>
            <a:chOff x="0" y="0"/>
            <a:chExt cx="11935294" cy="26797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11935294" cy="121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200"/>
                </a:lnSpc>
                <a:spcBef>
                  <a:spcPct val="0"/>
                </a:spcBef>
              </a:pPr>
              <a:r>
                <a:rPr lang="en-US" sz="6000" i="true">
                  <a:solidFill>
                    <a:srgbClr val="FFFFFF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Intergenerational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219200"/>
              <a:ext cx="11935294" cy="1460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Collaboration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E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3720762" y="1042987"/>
            <a:ext cx="0" cy="11958181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191750" y="2190750"/>
            <a:ext cx="7067550" cy="7067550"/>
            <a:chOff x="0" y="0"/>
            <a:chExt cx="13716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7994" y="0"/>
                  </a:moveTo>
                  <a:lnTo>
                    <a:pt x="6858008" y="0"/>
                  </a:lnTo>
                  <a:lnTo>
                    <a:pt x="6858008" y="0"/>
                  </a:lnTo>
                  <a:cubicBezTo>
                    <a:pt x="10645573" y="1"/>
                    <a:pt x="13716000" y="3070429"/>
                    <a:pt x="13716000" y="6857994"/>
                  </a:cubicBezTo>
                  <a:lnTo>
                    <a:pt x="13716000" y="1371600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13716000"/>
                  </a:lnTo>
                  <a:lnTo>
                    <a:pt x="0" y="6857994"/>
                  </a:lnTo>
                  <a:cubicBezTo>
                    <a:pt x="0" y="3070428"/>
                    <a:pt x="3070428" y="0"/>
                    <a:pt x="6857994" y="0"/>
                  </a:cubicBezTo>
                  <a:close/>
                </a:path>
              </a:pathLst>
            </a:custGeom>
            <a:blipFill>
              <a:blip r:embed="rId2"/>
              <a:stretch>
                <a:fillRect l="-30312" t="-56378" r="-33016" b="-61658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2226469"/>
            <a:ext cx="8791960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 i="true">
                <a:solidFill>
                  <a:srgbClr val="377A4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Training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076825"/>
            <a:ext cx="7846698" cy="252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COMPCO Training Facility - Salem, OH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An opportunity for intergenerational collaboration 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Impact of Mentorship &amp; Training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1" y="1033462"/>
            <a:ext cx="18287996" cy="4762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028700" y="3321844"/>
            <a:ext cx="8791960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377A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 Mentorship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85" r="0" b="-16585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E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624656" y="-233101"/>
            <a:ext cx="0" cy="11958181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-3338288" y="8328700"/>
            <a:ext cx="11958177" cy="9753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734307" y="-233101"/>
            <a:ext cx="9558729" cy="10716004"/>
          </a:xfrm>
          <a:custGeom>
            <a:avLst/>
            <a:gdLst/>
            <a:ahLst/>
            <a:cxnLst/>
            <a:rect r="r" b="b" t="t" l="l"/>
            <a:pathLst>
              <a:path h="10716004" w="9558729">
                <a:moveTo>
                  <a:pt x="0" y="0"/>
                </a:moveTo>
                <a:lnTo>
                  <a:pt x="9558729" y="0"/>
                </a:lnTo>
                <a:lnTo>
                  <a:pt x="9558729" y="10716004"/>
                </a:lnTo>
                <a:lnTo>
                  <a:pt x="0" y="10716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 l="0" t="-9466" r="0" b="-946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34307" y="4084188"/>
            <a:ext cx="9553693" cy="6202812"/>
          </a:xfrm>
          <a:custGeom>
            <a:avLst/>
            <a:gdLst/>
            <a:ahLst/>
            <a:cxnLst/>
            <a:rect r="r" b="b" t="t" l="l"/>
            <a:pathLst>
              <a:path h="6202812" w="9553693">
                <a:moveTo>
                  <a:pt x="0" y="0"/>
                </a:moveTo>
                <a:lnTo>
                  <a:pt x="9553693" y="0"/>
                </a:lnTo>
                <a:lnTo>
                  <a:pt x="9553693" y="6202812"/>
                </a:lnTo>
                <a:lnTo>
                  <a:pt x="0" y="6202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308" r="0" b="-130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585516"/>
            <a:ext cx="7308422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 i="true">
                <a:solidFill>
                  <a:srgbClr val="377A4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What makes 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917314"/>
            <a:ext cx="6653643" cy="252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What does NOT impact ability 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Calling to lead 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Helping your team succeed </a:t>
            </a:r>
          </a:p>
          <a:p>
            <a:pPr algn="l" marL="777234" indent="-388617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 SemiCondensed"/>
                <a:ea typeface="Open Sans SemiCondensed"/>
                <a:cs typeface="Open Sans SemiCondensed"/>
                <a:sym typeface="Open Sans SemiCondensed"/>
              </a:rPr>
              <a:t>Power and its impact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680891"/>
            <a:ext cx="7308422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377A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Good Leader?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77A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7136923" y="3494849"/>
            <a:ext cx="10122377" cy="4048951"/>
            <a:chOff x="0" y="0"/>
            <a:chExt cx="6350000" cy="254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2159000"/>
                  </a:moveTo>
                  <a:lnTo>
                    <a:pt x="0" y="381000"/>
                  </a:lnTo>
                  <a:cubicBezTo>
                    <a:pt x="0" y="170180"/>
                    <a:pt x="170180" y="0"/>
                    <a:pt x="381000" y="0"/>
                  </a:cubicBezTo>
                  <a:lnTo>
                    <a:pt x="5969000" y="0"/>
                  </a:lnTo>
                  <a:cubicBezTo>
                    <a:pt x="6179820" y="0"/>
                    <a:pt x="6350000" y="170180"/>
                    <a:pt x="6350000" y="381000"/>
                  </a:cubicBezTo>
                  <a:lnTo>
                    <a:pt x="6350000" y="2159000"/>
                  </a:lnTo>
                  <a:cubicBezTo>
                    <a:pt x="6350000" y="2369820"/>
                    <a:pt x="6179820" y="2540000"/>
                    <a:pt x="5969000" y="2540000"/>
                  </a:cubicBezTo>
                  <a:lnTo>
                    <a:pt x="381000" y="2540000"/>
                  </a:lnTo>
                  <a:cubicBezTo>
                    <a:pt x="170180" y="2540000"/>
                    <a:pt x="0" y="2369820"/>
                    <a:pt x="0" y="2159000"/>
                  </a:cubicBezTo>
                  <a:close/>
                </a:path>
              </a:pathLst>
            </a:custGeom>
            <a:blipFill>
              <a:blip r:embed="rId2"/>
              <a:stretch>
                <a:fillRect l="0" t="-43636" r="0" b="-43636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83213" y="1028700"/>
            <a:ext cx="6053711" cy="219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 i="true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Three Tools of Leadership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4276725"/>
            <a:ext cx="5053532" cy="4800600"/>
            <a:chOff x="0" y="0"/>
            <a:chExt cx="6738043" cy="6400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6099289" cy="1155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840"/>
                </a:lnSpc>
                <a:spcBef>
                  <a:spcPct val="0"/>
                </a:spcBef>
              </a:pPr>
              <a:r>
                <a:rPr lang="en-US" sz="5700" i="true">
                  <a:solidFill>
                    <a:srgbClr val="FDA800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01. Humility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044700"/>
              <a:ext cx="6099289" cy="2311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840"/>
                </a:lnSpc>
                <a:spcBef>
                  <a:spcPct val="0"/>
                </a:spcBef>
              </a:pPr>
              <a:r>
                <a:rPr lang="en-US" sz="5700" i="true">
                  <a:solidFill>
                    <a:srgbClr val="FDA800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02. Fighting Complacency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245100"/>
              <a:ext cx="6738043" cy="1155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840"/>
                </a:lnSpc>
                <a:spcBef>
                  <a:spcPct val="0"/>
                </a:spcBef>
              </a:pPr>
              <a:r>
                <a:rPr lang="en-US" sz="5700" i="true">
                  <a:solidFill>
                    <a:srgbClr val="FDA800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03. GRACE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E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" y="3608420"/>
            <a:ext cx="18287996" cy="4762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9148762" y="3617945"/>
            <a:ext cx="0" cy="11958181"/>
          </a:xfrm>
          <a:prstGeom prst="line">
            <a:avLst/>
          </a:prstGeom>
          <a:ln cap="flat" w="9525">
            <a:solidFill>
              <a:srgbClr val="377A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254407" y="1552806"/>
            <a:ext cx="6739608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377A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Fighting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557515" y="4525324"/>
            <a:ext cx="6557785" cy="4469064"/>
            <a:chOff x="0" y="0"/>
            <a:chExt cx="8743713" cy="59587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52466" y="0"/>
              <a:ext cx="5038780" cy="3564937"/>
            </a:xfrm>
            <a:custGeom>
              <a:avLst/>
              <a:gdLst/>
              <a:ahLst/>
              <a:cxnLst/>
              <a:rect r="r" b="b" t="t" l="l"/>
              <a:pathLst>
                <a:path h="3564937" w="5038780">
                  <a:moveTo>
                    <a:pt x="0" y="0"/>
                  </a:moveTo>
                  <a:lnTo>
                    <a:pt x="5038781" y="0"/>
                  </a:lnTo>
                  <a:lnTo>
                    <a:pt x="5038781" y="3564937"/>
                  </a:lnTo>
                  <a:lnTo>
                    <a:pt x="0" y="3564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4555683"/>
              <a:ext cx="8743713" cy="1403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285"/>
                </a:lnSpc>
                <a:spcBef>
                  <a:spcPct val="0"/>
                </a:spcBef>
              </a:pPr>
              <a:r>
                <a:rPr lang="en-US" sz="6904" i="true">
                  <a:solidFill>
                    <a:srgbClr val="000000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Nokia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182225" y="3993941"/>
            <a:ext cx="6454346" cy="5000447"/>
            <a:chOff x="0" y="0"/>
            <a:chExt cx="8605795" cy="66672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836749" y="0"/>
              <a:ext cx="5113708" cy="5113708"/>
            </a:xfrm>
            <a:custGeom>
              <a:avLst/>
              <a:gdLst/>
              <a:ahLst/>
              <a:cxnLst/>
              <a:rect r="r" b="b" t="t" l="l"/>
              <a:pathLst>
                <a:path h="5113708" w="5113708">
                  <a:moveTo>
                    <a:pt x="0" y="0"/>
                  </a:moveTo>
                  <a:lnTo>
                    <a:pt x="5113708" y="0"/>
                  </a:lnTo>
                  <a:lnTo>
                    <a:pt x="5113708" y="5113708"/>
                  </a:lnTo>
                  <a:lnTo>
                    <a:pt x="0" y="5113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5286325"/>
              <a:ext cx="8605795" cy="13809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155"/>
                </a:lnSpc>
                <a:spcBef>
                  <a:spcPct val="0"/>
                </a:spcBef>
              </a:pPr>
              <a:r>
                <a:rPr lang="en-US" sz="6795" i="true">
                  <a:solidFill>
                    <a:srgbClr val="000000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Yahoo!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9350844" y="1552806"/>
            <a:ext cx="6682750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 i="true">
                <a:solidFill>
                  <a:srgbClr val="377A4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Complacency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FC962BD627F4EA76B28DDC6E46AD9" ma:contentTypeVersion="18" ma:contentTypeDescription="Create a new document." ma:contentTypeScope="" ma:versionID="1b3349cfe4e30f2f0ed150aa6a98c9e0">
  <xsd:schema xmlns:xsd="http://www.w3.org/2001/XMLSchema" xmlns:xs="http://www.w3.org/2001/XMLSchema" xmlns:p="http://schemas.microsoft.com/office/2006/metadata/properties" xmlns:ns2="03dfb928-5554-4a87-8e9a-edea6c8e3105" xmlns:ns3="d876ab5d-c363-4cb9-b177-8b68990486e8" targetNamespace="http://schemas.microsoft.com/office/2006/metadata/properties" ma:root="true" ma:fieldsID="ae046be87a6e9bc3ae4b93cf525dea45" ns2:_="" ns3:_="">
    <xsd:import namespace="03dfb928-5554-4a87-8e9a-edea6c8e3105"/>
    <xsd:import namespace="d876ab5d-c363-4cb9-b177-8b6899048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fb928-5554-4a87-8e9a-edea6c8e3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b9d03e-f63d-43c7-9a43-349d0cf1a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ab5d-c363-4cb9-b177-8b6899048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38cad6-e624-4609-8f59-2c75c4e321dd}" ma:internalName="TaxCatchAll" ma:showField="CatchAllData" ma:web="d876ab5d-c363-4cb9-b177-8b68990486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ab5d-c363-4cb9-b177-8b68990486e8" xsi:nil="true"/>
    <lcf76f155ced4ddcb4097134ff3c332f xmlns="03dfb928-5554-4a87-8e9a-edea6c8e31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DE9940-6508-42F3-8984-9D5E0A34090D}"/>
</file>

<file path=customXml/itemProps2.xml><?xml version="1.0" encoding="utf-8"?>
<ds:datastoreItem xmlns:ds="http://schemas.openxmlformats.org/officeDocument/2006/customXml" ds:itemID="{8C59A1CD-7AB7-43FD-AC39-312D11B13761}"/>
</file>

<file path=customXml/itemProps3.xml><?xml version="1.0" encoding="utf-8"?>
<ds:datastoreItem xmlns:ds="http://schemas.openxmlformats.org/officeDocument/2006/customXml" ds:itemID="{02E58150-E50F-48E0-9ACA-54163C2F5A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DDAA/NADO - Kennedy Webb</dc:title>
  <cp:revision>1</cp:revision>
  <dcterms:created xsi:type="dcterms:W3CDTF">2006-08-16T00:00:00Z</dcterms:created>
  <dcterms:modified xsi:type="dcterms:W3CDTF">2011-08-01T06:04:30Z</dcterms:modified>
  <dc:identifier>DAGghWCxS3M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0x010100BFFFC962BD627F4EA76B28DDC6E46AD9</vt:lpwstr>
  </property>
</Properties>
</file>