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6"/>
  </p:notesMasterIdLst>
  <p:handoutMasterIdLst>
    <p:handoutMasterId r:id="rId27"/>
  </p:handoutMasterIdLst>
  <p:sldIdLst>
    <p:sldId id="256" r:id="rId5"/>
    <p:sldId id="309" r:id="rId6"/>
    <p:sldId id="323" r:id="rId7"/>
    <p:sldId id="324" r:id="rId8"/>
    <p:sldId id="325" r:id="rId9"/>
    <p:sldId id="326" r:id="rId10"/>
    <p:sldId id="331" r:id="rId11"/>
    <p:sldId id="329" r:id="rId12"/>
    <p:sldId id="327" r:id="rId13"/>
    <p:sldId id="317" r:id="rId14"/>
    <p:sldId id="340" r:id="rId15"/>
    <p:sldId id="332" r:id="rId16"/>
    <p:sldId id="341" r:id="rId17"/>
    <p:sldId id="339" r:id="rId18"/>
    <p:sldId id="333" r:id="rId19"/>
    <p:sldId id="334" r:id="rId20"/>
    <p:sldId id="335" r:id="rId21"/>
    <p:sldId id="336" r:id="rId22"/>
    <p:sldId id="337" r:id="rId23"/>
    <p:sldId id="338" r:id="rId24"/>
    <p:sldId id="3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575" autoAdjust="0"/>
  </p:normalViewPr>
  <p:slideViewPr>
    <p:cSldViewPr snapToGrid="0">
      <p:cViewPr varScale="1">
        <p:scale>
          <a:sx n="98" d="100"/>
          <a:sy n="98" d="100"/>
        </p:scale>
        <p:origin x="96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132FF3-00C3-45FE-8501-B8F9D16571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83E6F-356D-4DFE-9AA3-675AB0448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10618-3E38-4CD7-8875-0133B3A8EF5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9CB11-025B-45E9-A55D-3FB3C383E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03088-6A83-46E0-9E61-CCAF7C2285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23264-6C96-4D2A-B867-76FEADB5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3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FA7AE-61BF-43B4-B36F-68C449FF107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C81A1-5F9C-4C15-B6E5-49FBACAD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6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20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F32D-4D31-1BE0-C1A6-1336789C0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0D0DE-A0E7-83D5-F116-6422A8502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653CE-5E0A-F8F9-53E2-3AE152D00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C352-259F-049B-CF68-154FCD254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F0575-6A7B-B2FD-D079-A3069006F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32C84-BEF7-7B21-A5F1-42846402B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58C3DD-7BB6-CDD5-485E-D36D641AE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79A2C-D86B-5937-4798-86C2B9BF0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4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7C888-844B-A366-E5DA-8E304347D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C71B1-9155-5BFC-4C02-B2EC5D1A3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90613A-8126-1731-A9E4-662E3197B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CD9B2-308E-B87A-8E84-47ED4868C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20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1AB4D-A114-870E-299C-D0FE011E4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3BD6F-B465-C0AE-DAE0-B620A15DE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7F6FFC-A919-FACA-BD06-DA15C0B3D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F51A0-D795-4A39-BED6-B63A115F0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27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8A204-2551-5450-FD2D-0E427E0B0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94FE6-260C-D6BC-34EE-D2F9D2C71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1B7CC-C9F2-06B8-E1F6-93FAC1196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8FF45-9DEF-2155-73A9-2C85642A3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6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13895-0060-AD79-3B14-483A79C88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79126-179A-021D-D3B3-982B9C1E6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4F2E0-FEDB-F4AF-F51E-EB78E6913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0738-F252-A86F-E450-A0A166BBE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72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517F6-D64E-6668-EB5A-9274ECBB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4D18D-D2C5-3349-EACE-9AECA639D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9EC37-09E9-EA40-762F-6A453AE0A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02C02-E360-D333-66FC-C9EFD8C87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73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239B-A360-20E3-4B50-C47FA5FC2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BA7ED-F7BE-24CC-5708-9A7057202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270FA-2EA8-B9D0-67FF-36AD624D7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0C36E-AC42-DFB7-9F82-2A7083639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2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B52EE-08BC-9B32-8411-F5069A17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7E0F7-5501-A208-5B97-A312F079D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9307E9-3DAA-3581-74E4-EABCBEEEA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FE41-B33E-E80E-FFCC-B0710D46D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08B3-B2A8-E315-458E-D572EC93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35F677-65ED-B7D6-D2AD-89CC66BDA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4CB7DD-68A5-BDFA-1098-33EE1F883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D9E6F-0B61-A871-D708-143036A72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3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4B9A-A026-2852-72F5-7D19B3FEF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C48E5-9A97-F31E-1E54-C5EF8117A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70B6C-BCCB-0AB2-FB0F-AF0DFCDC4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80F20-E958-FFB4-8229-CA3DE1E06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8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65396-CE48-25B2-01A4-5A9EF6C09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E41017-491A-83D6-9537-8E8942D4B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56C834-766B-B22F-CF0E-B412B4622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AEF2A-1A82-35DA-8B26-8D06F01CC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7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2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C82FB-C218-115D-5BE9-72F5DE0FB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FABE46-AC18-A74C-73E0-738C828AD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4433D-1493-386C-23B5-AE8E1876E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E615B-9ECC-6265-17F7-7EC6B2124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13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51E65-1B64-3920-C5BC-F34265098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53F61-30CF-109F-B062-D1D48310D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645AA-AF0B-9B47-EE10-6360C8039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73358-4D1A-DB35-5C4C-A5EA89415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Bottom Right">
            <a:extLst>
              <a:ext uri="{FF2B5EF4-FFF2-40B4-BE49-F238E27FC236}">
                <a16:creationId xmlns:a16="http://schemas.microsoft.com/office/drawing/2014/main" id="{0CBC73C8-CC60-49A5-BC76-BA8E43BB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A2B94463-7088-4D2A-B55D-9C55F9570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785D7F3-06BB-480E-A58D-A8E0EB87C4D4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8AE46A-A447-444D-9163-96E61EC4876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997203-3E59-4097-B832-06B249C676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5D4D033-43E9-4776-9E25-97767380D8C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E52F424-D385-43AD-AE40-3D95019231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E32ABCD-6C91-4A5F-BB61-8B3C026C908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6ABE3A6-D624-4D18-A43B-D87C674811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2787DC-EEA3-46C0-9CD4-1AB906DB4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67AAA19-C621-4D54-B748-5A06F4417C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1" y="3003970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9" name="Top Right">
            <a:extLst>
              <a:ext uri="{FF2B5EF4-FFF2-40B4-BE49-F238E27FC236}">
                <a16:creationId xmlns:a16="http://schemas.microsoft.com/office/drawing/2014/main" id="{3E5EBBCF-761D-49AA-8960-D06A3484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F7E5D2-CFBA-4149-A9B1-32047212E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8B55E1C-675E-425D-8EDF-AEA4D6B3475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CA9AA7-FBFD-40D2-BF04-E2E0B1BD63F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09EC90-AF39-4D10-9018-0FFB283B91F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F263181-1CB8-4DF1-94C2-E217E733B5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1408EA-002C-4A55-8451-03A0FCEC52B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E51D71-EB7F-46DD-AE4A-E64644F646A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1E4470-A9CC-4FE2-9249-F71E89C4FB2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653DE96-35D3-4AA3-B11A-A5882CC7A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5996619" cy="222607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aseline="0"/>
            </a:lvl1pPr>
          </a:lstStyle>
          <a:p>
            <a:pPr algn="l"/>
            <a:r>
              <a:rPr lang="en-US" sz="5400">
                <a:cs typeface="Posterama" panose="020B0504020200020000" pitchFamily="34" charset="0"/>
              </a:rPr>
              <a:t>Click to edit Master title style</a:t>
            </a:r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1C011E4-9F9C-45C6-9C1F-7A9F3721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040" y="1597426"/>
            <a:ext cx="3370134" cy="4414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grpSp>
        <p:nvGrpSpPr>
          <p:cNvPr id="21" name="Cross">
            <a:extLst>
              <a:ext uri="{FF2B5EF4-FFF2-40B4-BE49-F238E27FC236}">
                <a16:creationId xmlns:a16="http://schemas.microsoft.com/office/drawing/2014/main" id="{51E372DC-98EB-4EBC-9D4C-A21D11837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" y="6150811"/>
            <a:ext cx="118872" cy="118872"/>
            <a:chOff x="1175347" y="3733800"/>
            <a:chExt cx="118872" cy="11887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73A0CF-667C-4499-98A9-03752E3C37AF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D99060-086B-40C6-A8B9-2768DB548A03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58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BBD4F959-5EA4-4F76-B85B-21D723B3B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EA59C57-9D10-43F2-A117-CF056B0EE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FBE050-1863-42EC-8923-85153480329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3B1833D-57B2-41AD-9621-7D5A33B7927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6CF914-CBD8-4950-AC92-B6D0618B953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115E25-746D-4185-9005-7A0A71516E6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669368-7C2F-4AAB-8948-A821629A7F5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CA60BEC-2BDB-42C0-8A61-4653057BEE3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734BC0-49E3-41A4-AB17-D87FF2D36F9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2113BB3-DE71-4C25-A6D0-241EC8A2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D0D7D96-3677-493A-BA3B-CCC0ACA7D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5388" y="2107496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164B7E-5CDD-4C49-94D6-CBB9803D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81" y="2717782"/>
            <a:ext cx="4745568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FDEE985A-E675-4CC8-AB6B-94F735668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FC5E817-3F3A-422C-88A5-0EDF0234D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aphic 157">
              <a:extLst>
                <a:ext uri="{FF2B5EF4-FFF2-40B4-BE49-F238E27FC236}">
                  <a16:creationId xmlns:a16="http://schemas.microsoft.com/office/drawing/2014/main" id="{121B83E4-00E3-40BA-9880-8A0D84CD3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B568EA9-E3D2-4FE2-A215-56181CD8DC0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86325F6-B50A-451C-9242-76F44D08BCD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BD3EC36-E2A2-4E31-9B9A-DB99BCB1FFC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0C0B52-C62D-4870-95FC-E7220087499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A1BC770-E7E8-4B4C-9E44-AF28FF3478C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DFC082B-D4DC-4554-BD0D-A01C683AD833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CEA946C-6AE4-4E0A-9096-BA3FFF9956E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0D7998-F951-4D21-85A4-F7F8086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9B5560C7-50D0-4CC5-AD89-48007BB98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612" y="2107388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8AD3389-AD6B-43DD-A8D3-747CC56384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05" y="2717674"/>
            <a:ext cx="4745568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32" name="Date Placeholder 8">
            <a:extLst>
              <a:ext uri="{FF2B5EF4-FFF2-40B4-BE49-F238E27FC236}">
                <a16:creationId xmlns:a16="http://schemas.microsoft.com/office/drawing/2014/main" id="{20D0392A-9FDF-463E-8831-4E691425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33" name="Footer Placeholder 9">
            <a:extLst>
              <a:ext uri="{FF2B5EF4-FFF2-40B4-BE49-F238E27FC236}">
                <a16:creationId xmlns:a16="http://schemas.microsoft.com/office/drawing/2014/main" id="{1DDEDA5B-5F9E-4C6B-A89B-05B29AF7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10">
            <a:extLst>
              <a:ext uri="{FF2B5EF4-FFF2-40B4-BE49-F238E27FC236}">
                <a16:creationId xmlns:a16="http://schemas.microsoft.com/office/drawing/2014/main" id="{C8ED2EA9-7B76-428A-B33B-166EFA24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0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op Left">
            <a:extLst>
              <a:ext uri="{FF2B5EF4-FFF2-40B4-BE49-F238E27FC236}">
                <a16:creationId xmlns:a16="http://schemas.microsoft.com/office/drawing/2014/main" id="{F814A4FB-5C5F-4FBA-8692-F2853E8F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80A145-1B2A-495B-BB8D-3217B443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984DC62-D617-4E12-A239-CDDF4B6B262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A564AC-EDDB-4E4E-BDB1-E48BAD8588E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9464CE0-3907-4E76-AFE6-DE1A516EDF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3B21B9-2870-497E-829A-0CC4F70084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09A199D-FF1B-459F-930B-A6D196E86E3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7E0149D-5979-466E-A1C2-993EA08A650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FDA39F-7BD7-4DDD-9428-51E38CD97ED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B1A75F4-7B0E-4667-A4CC-A89FC6C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BD1F0F39-9F6D-4B25-8117-CC1868D8F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44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61A9F3-10B2-440F-8037-9098D468B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37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42796FA7-0B8D-4A6A-B372-11F871284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9DEDEF-994C-4A05-BAA2-67F5BD834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BB94129B-E855-47D6-9855-B7BBA9196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51AB20C-DF56-47C5-896F-0DB80D03FDC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FDCBD64-0658-4106-89B1-85886D501AF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4A46042-D02F-49E2-94BE-4343D185C10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BB3FF94-2A73-4E66-B0F7-52680ACEE50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F248489-3035-4F9D-B606-06A95BB4E16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689AA6E-4D9C-4F1F-8400-646DBC1DEB4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D905AEC-08D4-41F2-AD1B-63851B36493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99A04F-CD3E-4093-A4F6-84E34675C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CAD7B113-A329-4BA2-AFE9-605C0245BE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061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6DC0D7-6E45-4762-A081-2A9D1DF03B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2954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2827B4A-2F73-4A8C-9EB2-DE175123E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6137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274DFA3-F7E2-4525-B0FD-F36F75AC670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16030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25" name="Date Placeholder 8">
            <a:extLst>
              <a:ext uri="{FF2B5EF4-FFF2-40B4-BE49-F238E27FC236}">
                <a16:creationId xmlns:a16="http://schemas.microsoft.com/office/drawing/2014/main" id="{D7DADA0B-95F3-437B-BB04-284E506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6" name="Footer Placeholder 9">
            <a:extLst>
              <a:ext uri="{FF2B5EF4-FFF2-40B4-BE49-F238E27FC236}">
                <a16:creationId xmlns:a16="http://schemas.microsoft.com/office/drawing/2014/main" id="{79EB3AB4-7EA2-4CAC-A6BD-9D885C89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10">
            <a:extLst>
              <a:ext uri="{FF2B5EF4-FFF2-40B4-BE49-F238E27FC236}">
                <a16:creationId xmlns:a16="http://schemas.microsoft.com/office/drawing/2014/main" id="{5F4C612D-28B2-4621-BF60-4C517747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5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562BD150-E869-44AC-B0E8-35618F7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F918A15-3E7F-42BB-83AB-473EF76AB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1AA9D900-7A0C-4788-85E0-9329B727A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9D0A43-40DB-4967-BF0C-05CB54D3DF2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6C7E54F-930C-4B8D-9CE6-DCC37269B13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4F6F66D-CC67-443B-9CB5-FFD695ED45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B392295-CB7C-4805-B4B1-AC7531AC270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1ADCAAB-0B5C-4495-8D5D-32C87A21407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02E2A1-7B5F-4C33-98CD-98E24B61EF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77F4AD-5552-4A2F-A3FA-67834BF96FB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17EE90C-247C-4F8E-9B86-BD7E31F12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85E1522-3C37-44A6-81DC-1BF369AF0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r>
              <a:rPr lang="en-US" sz="5400">
                <a:cs typeface="Posterama" panose="020B0504020200020000" pitchFamily="34" charset="0"/>
              </a:rPr>
              <a:t>Click to edit Master title style</a:t>
            </a:r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5048357E-69C2-4F32-8C47-3D84340F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63" name="Date Placeholder 8">
            <a:extLst>
              <a:ext uri="{FF2B5EF4-FFF2-40B4-BE49-F238E27FC236}">
                <a16:creationId xmlns:a16="http://schemas.microsoft.com/office/drawing/2014/main" id="{0CB3C12F-97EC-48F0-B4FC-924D91EC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64" name="Footer Placeholder 9">
            <a:extLst>
              <a:ext uri="{FF2B5EF4-FFF2-40B4-BE49-F238E27FC236}">
                <a16:creationId xmlns:a16="http://schemas.microsoft.com/office/drawing/2014/main" id="{E3780E67-8AD7-4AB6-880C-281395A8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10">
            <a:extLst>
              <a:ext uri="{FF2B5EF4-FFF2-40B4-BE49-F238E27FC236}">
                <a16:creationId xmlns:a16="http://schemas.microsoft.com/office/drawing/2014/main" id="{28F5F854-E7C5-4C18-A6E1-ECEF9BDE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22FBEE11-58B3-429A-8DAC-6A64A61338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2" y="0"/>
            <a:ext cx="11084189" cy="3854030"/>
          </a:xfrm>
          <a:custGeom>
            <a:avLst/>
            <a:gdLst>
              <a:gd name="connsiteX0" fmla="*/ 0 w 11084189"/>
              <a:gd name="connsiteY0" fmla="*/ 0 h 3854030"/>
              <a:gd name="connsiteX1" fmla="*/ 11084189 w 11084189"/>
              <a:gd name="connsiteY1" fmla="*/ 0 h 3854030"/>
              <a:gd name="connsiteX2" fmla="*/ 11061525 w 11084189"/>
              <a:gd name="connsiteY2" fmla="*/ 105743 h 3854030"/>
              <a:gd name="connsiteX3" fmla="*/ 5542094 w 11084189"/>
              <a:gd name="connsiteY3" fmla="*/ 3854030 h 3854030"/>
              <a:gd name="connsiteX4" fmla="*/ 22663 w 11084189"/>
              <a:gd name="connsiteY4" fmla="*/ 105743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3360105-7353-4ECE-84E2-90AB638A3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5AB2A0-6800-4AD4-A205-3E8C1112BC3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B26919-92C3-4374-AE4E-4317D65064C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6716C0-CAC5-41FA-B385-EBA8AFFDF12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7C1332-4CF7-41C1-ACC4-6C23744D478F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35C136-D3C6-42F1-840C-EE7B2BA3776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98CB80-2DAC-44B7-B719-6DF8BC2DBB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0613FF3-B071-4C0E-B6E7-6815CCCC403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Cross">
            <a:extLst>
              <a:ext uri="{FF2B5EF4-FFF2-40B4-BE49-F238E27FC236}">
                <a16:creationId xmlns:a16="http://schemas.microsoft.com/office/drawing/2014/main" id="{54409833-5EAC-4A40-B5BB-DE8282DD8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48476" y="143843"/>
            <a:ext cx="118872" cy="118872"/>
            <a:chOff x="1175347" y="3733800"/>
            <a:chExt cx="118872" cy="1188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9F7703-741D-4FB8-8620-F3BBFF5A015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34E00B-1518-4EAC-A170-4D2B5C23F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Cross">
            <a:extLst>
              <a:ext uri="{FF2B5EF4-FFF2-40B4-BE49-F238E27FC236}">
                <a16:creationId xmlns:a16="http://schemas.microsoft.com/office/drawing/2014/main" id="{CFFED490-4247-4E3E-8A2E-5AF8A14E6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00876" y="296243"/>
            <a:ext cx="118872" cy="118872"/>
            <a:chOff x="1175347" y="3733800"/>
            <a:chExt cx="118872" cy="118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78251-A149-4A27-9D43-C6E87A300F23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ADD3F7-FA3D-4A72-B8B3-3FCBBFCB0AC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5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op left">
            <a:extLst>
              <a:ext uri="{FF2B5EF4-FFF2-40B4-BE49-F238E27FC236}">
                <a16:creationId xmlns:a16="http://schemas.microsoft.com/office/drawing/2014/main" id="{58A4F778-D8DF-42FD-B154-2F4B2C20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793C3B-AAD0-4446-A423-B0EB8EE2A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344207-297F-4959-8A55-69CE467B3CBD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79A031-8D8F-4167-9AC1-FF906757718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30E3E1-76BD-4378-9E7C-7302E4B84D7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8C42F67-50FC-4C12-B07D-7FD30B62543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AD1C10-DF74-4C65-AF7B-89386448D4E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2D9D2C3-0C72-4401-8548-E2CACA3C95C5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3142937-438B-42B5-8B58-B26BD92F1544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E9F08BF-E500-4B58-9AA3-B4517E83C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6DE93ED8-FDE6-418E-A743-2B368C71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25190812-FA8A-4CB5-85A8-5DDFF8C94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1F1284C-D9B2-48EC-BDCE-6CF4C076ECB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FDF02DB-02A4-4942-BD34-3F4903DA12A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39432B6-8074-4F72-BB48-F48015CAE04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017DF18-3257-471E-AFD3-39EB68FE2DF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7360442-04D2-49F1-BBE1-ED7C5CA0FF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937ECC2-1561-4705-919F-243AFFCE843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AF7D52A-2FC7-4627-955A-6CB0E5E7ABF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3C81E55-0711-4E01-975D-4649E53C8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8782B20B-E447-47CC-93DB-B076EAC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D5185B59-89FE-4275-B159-E5FEA474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5452" y="2384474"/>
            <a:ext cx="5608088" cy="37857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 typeface="Avenir Next LT Pro" panose="020B0504020202020204" pitchFamily="34" charset="0"/>
              <a:buChar char="+"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9079FD8C-6441-4214-93DC-E9E3BB4158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2325" y="558800"/>
            <a:ext cx="4818063" cy="2779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2" name="Picture Placeholder 59">
            <a:extLst>
              <a:ext uri="{FF2B5EF4-FFF2-40B4-BE49-F238E27FC236}">
                <a16:creationId xmlns:a16="http://schemas.microsoft.com/office/drawing/2014/main" id="{8BDEDA7F-304A-4A6E-8DB7-B842B551B2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69150" y="3503613"/>
            <a:ext cx="4818063" cy="2666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7" name="Date Placeholder 8">
            <a:extLst>
              <a:ext uri="{FF2B5EF4-FFF2-40B4-BE49-F238E27FC236}">
                <a16:creationId xmlns:a16="http://schemas.microsoft.com/office/drawing/2014/main" id="{786FFFB1-44AF-407C-A246-5AC9C17D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58" name="Footer Placeholder 9">
            <a:extLst>
              <a:ext uri="{FF2B5EF4-FFF2-40B4-BE49-F238E27FC236}">
                <a16:creationId xmlns:a16="http://schemas.microsoft.com/office/drawing/2014/main" id="{556011BF-48D6-437C-A8D4-087E1EB7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9" name="Slide Number Placeholder 10">
            <a:extLst>
              <a:ext uri="{FF2B5EF4-FFF2-40B4-BE49-F238E27FC236}">
                <a16:creationId xmlns:a16="http://schemas.microsoft.com/office/drawing/2014/main" id="{975D7D2C-6BE7-4A0B-B546-9C9CE46F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E111E959-AE2E-40A4-98AD-7D52A195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0908BA80-B05F-4958-9382-A0D941024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5B7426F-B5A6-48C2-AA98-B1B4903DB48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6088CEA-297B-452F-B8C9-4FE4B30AD86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0A58A3D-F03E-45B2-B6F2-3B23998696A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4551D63-42D8-4E16-B803-BCDF887E3B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32D482B-70A4-4367-9129-156A4E10BA2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03B5FA3-C7DC-40A8-903C-5CEB2D9F39F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18C48C9-D302-4DF3-9905-1C77DADBB06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D0B3BD-DDF6-4C74-88B5-F16A89D4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4" name="Top Left">
            <a:extLst>
              <a:ext uri="{FF2B5EF4-FFF2-40B4-BE49-F238E27FC236}">
                <a16:creationId xmlns:a16="http://schemas.microsoft.com/office/drawing/2014/main" id="{8087FF2B-AA37-46BB-98C5-51A0DBC1C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6EA10B1-B913-4692-AC3E-121374FD7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B1778E-37F1-4D06-A0C1-E121F48AB54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5F5AAFE-F598-42CC-8D85-36011CE9D1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D3678A3-EBA1-461E-B7FE-B58776C95C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8543F0A-65E2-4F14-975F-3AA8B5B17417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6925965-04E0-4184-8AE3-0FFE4EF318F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25961F-048D-4994-8055-83DE34C836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656CFD-98C0-4307-A549-3341C5CFFB7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E66F049-1B70-4977-BDD1-C26AD988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531" y="158840"/>
            <a:ext cx="4790032" cy="277946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7018E2A7-B977-427A-AFCB-3A4836EB4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947" y="168275"/>
            <a:ext cx="4790032" cy="263225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0" name="Picture Placeholder 86">
            <a:extLst>
              <a:ext uri="{FF2B5EF4-FFF2-40B4-BE49-F238E27FC236}">
                <a16:creationId xmlns:a16="http://schemas.microsoft.com/office/drawing/2014/main" id="{ED450ADD-E6EC-4121-B563-F50E064A49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8741" y="2938306"/>
            <a:ext cx="11812017" cy="3915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1" name="Date Placeholder 8">
            <a:extLst>
              <a:ext uri="{FF2B5EF4-FFF2-40B4-BE49-F238E27FC236}">
                <a16:creationId xmlns:a16="http://schemas.microsoft.com/office/drawing/2014/main" id="{9DDE65E2-ADF9-4ECD-93DA-3242E5FF340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92" name="Footer Placeholder 9">
            <a:extLst>
              <a:ext uri="{FF2B5EF4-FFF2-40B4-BE49-F238E27FC236}">
                <a16:creationId xmlns:a16="http://schemas.microsoft.com/office/drawing/2014/main" id="{5B7FAD18-E3EE-4498-AEAC-7217CE6DA7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3" name="Slide Number Placeholder 10">
            <a:extLst>
              <a:ext uri="{FF2B5EF4-FFF2-40B4-BE49-F238E27FC236}">
                <a16:creationId xmlns:a16="http://schemas.microsoft.com/office/drawing/2014/main" id="{5894C940-55FC-4B08-99A8-DD2254FABC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9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ottom Right">
            <a:extLst>
              <a:ext uri="{FF2B5EF4-FFF2-40B4-BE49-F238E27FC236}">
                <a16:creationId xmlns:a16="http://schemas.microsoft.com/office/drawing/2014/main" id="{B023FEDE-FD35-413E-A6E6-2F36BD0D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3" name="Graphic 157">
              <a:extLst>
                <a:ext uri="{FF2B5EF4-FFF2-40B4-BE49-F238E27FC236}">
                  <a16:creationId xmlns:a16="http://schemas.microsoft.com/office/drawing/2014/main" id="{F296456E-2618-4FC5-BBF1-98139316B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BF8EDC0-C078-4225-BC74-92C170331E3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D11E24B-6171-4BA5-9124-771EEDEA4B01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6B79974-93CA-440A-90D6-341091F806E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C593E8A-F480-4181-9BFA-78603CBA776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032549-12BB-4057-B2CF-E2C2F6B5ABE5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3798276-B98D-42F7-AF59-B30CDDB4C98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548A05F-8BF4-489F-9169-CDD749ADB38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87E2E0-CC03-4A51-9ADC-3A8F0F814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" name="Top left">
            <a:extLst>
              <a:ext uri="{FF2B5EF4-FFF2-40B4-BE49-F238E27FC236}">
                <a16:creationId xmlns:a16="http://schemas.microsoft.com/office/drawing/2014/main" id="{F971CDD8-150B-43CA-B0B4-453E99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3FB31C0-83A2-4CA9-9E10-759376BB8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7AD3F4D-9E8E-4CDB-8839-1190B87F504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05B4CB-A75C-4E77-9C9C-E8505441548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6F2C58A-0001-4403-961A-8D72894A87E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666267-BD43-43DF-B0BB-96735BF82B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B6C40E-1E26-456A-98BF-FD02DE25BBB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9DD0F3-80C9-4BAD-BE68-DF9B78B367F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374254-F113-4FB1-A938-2CBE5B37558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C91688C-CA2F-423F-87BC-5CF5F4A66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581561" cy="315541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en-US" sz="5400">
                <a:cs typeface="Posterama" panose="020B0504020200020000" pitchFamily="34" charset="0"/>
              </a:rPr>
              <a:t>Click to edit Master title style</a:t>
            </a:r>
            <a:endParaRPr lang="en-US" sz="5400" dirty="0">
              <a:cs typeface="Posterama" panose="020B0504020200020000" pitchFamily="34" charset="0"/>
            </a:endParaRPr>
          </a:p>
        </p:txBody>
      </p:sp>
      <p:grpSp>
        <p:nvGrpSpPr>
          <p:cNvPr id="28" name="Cross">
            <a:extLst>
              <a:ext uri="{FF2B5EF4-FFF2-40B4-BE49-F238E27FC236}">
                <a16:creationId xmlns:a16="http://schemas.microsoft.com/office/drawing/2014/main" id="{DE90EA9D-D33A-4461-8A51-988087AE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48013" y="3330979"/>
            <a:ext cx="118872" cy="118872"/>
            <a:chOff x="1175347" y="3733800"/>
            <a:chExt cx="118872" cy="1188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7119486-F5DF-4CAA-A71E-2861F2CBECF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858657-F484-4466-8AFB-7FAD2E65B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8D12C8B-CC26-42CF-A68C-CF06CCA79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825" y="4075113"/>
            <a:ext cx="5581650" cy="205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3C5E9AD-97DA-438E-9830-992F9CA586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32018" y="920426"/>
            <a:ext cx="2478719" cy="4957437"/>
          </a:xfrm>
          <a:custGeom>
            <a:avLst/>
            <a:gdLst>
              <a:gd name="connsiteX0" fmla="*/ 2478719 w 2478719"/>
              <a:gd name="connsiteY0" fmla="*/ 0 h 4957437"/>
              <a:gd name="connsiteX1" fmla="*/ 2478719 w 2478719"/>
              <a:gd name="connsiteY1" fmla="*/ 4957437 h 4957437"/>
              <a:gd name="connsiteX2" fmla="*/ 0 w 2478719"/>
              <a:gd name="connsiteY2" fmla="*/ 2478719 h 4957437"/>
              <a:gd name="connsiteX3" fmla="*/ 2478719 w 2478719"/>
              <a:gd name="connsiteY3" fmla="*/ 0 h 49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719" h="4957437">
                <a:moveTo>
                  <a:pt x="2478719" y="0"/>
                </a:moveTo>
                <a:lnTo>
                  <a:pt x="2478719" y="4957437"/>
                </a:lnTo>
                <a:cubicBezTo>
                  <a:pt x="1109777" y="4957437"/>
                  <a:pt x="0" y="3847661"/>
                  <a:pt x="0" y="2478719"/>
                </a:cubicBezTo>
                <a:cubicBezTo>
                  <a:pt x="0" y="1109777"/>
                  <a:pt x="1109777" y="0"/>
                  <a:pt x="24787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9CDCB5D-3CB9-4A05-9109-F46C1FEB08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44935" y="920815"/>
            <a:ext cx="2410165" cy="2410165"/>
          </a:xfrm>
          <a:custGeom>
            <a:avLst/>
            <a:gdLst>
              <a:gd name="connsiteX0" fmla="*/ 0 w 2410165"/>
              <a:gd name="connsiteY0" fmla="*/ 0 h 2410165"/>
              <a:gd name="connsiteX1" fmla="*/ 2410165 w 2410165"/>
              <a:gd name="connsiteY1" fmla="*/ 2410165 h 2410165"/>
              <a:gd name="connsiteX2" fmla="*/ 0 w 2410165"/>
              <a:gd name="connsiteY2" fmla="*/ 2410165 h 241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10165">
                <a:moveTo>
                  <a:pt x="0" y="0"/>
                </a:moveTo>
                <a:cubicBezTo>
                  <a:pt x="1331082" y="0"/>
                  <a:pt x="2410165" y="1079083"/>
                  <a:pt x="2410165" y="2410165"/>
                </a:cubicBezTo>
                <a:lnTo>
                  <a:pt x="0" y="2410165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1949CC4-76B8-4D86-AF8E-6201557DC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4934" y="3471379"/>
            <a:ext cx="2410165" cy="2406483"/>
          </a:xfrm>
          <a:custGeom>
            <a:avLst/>
            <a:gdLst>
              <a:gd name="connsiteX0" fmla="*/ 0 w 2410165"/>
              <a:gd name="connsiteY0" fmla="*/ 0 h 2406483"/>
              <a:gd name="connsiteX1" fmla="*/ 2410165 w 2410165"/>
              <a:gd name="connsiteY1" fmla="*/ 0 h 2406483"/>
              <a:gd name="connsiteX2" fmla="*/ 0 w 2410165"/>
              <a:gd name="connsiteY2" fmla="*/ 2406483 h 24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06483">
                <a:moveTo>
                  <a:pt x="0" y="0"/>
                </a:moveTo>
                <a:lnTo>
                  <a:pt x="2410165" y="0"/>
                </a:lnTo>
                <a:cubicBezTo>
                  <a:pt x="2410165" y="1329048"/>
                  <a:pt x="1331082" y="2406483"/>
                  <a:pt x="0" y="2406483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</p:spTree>
    <p:extLst>
      <p:ext uri="{BB962C8B-B14F-4D97-AF65-F5344CB8AC3E}">
        <p14:creationId xmlns:p14="http://schemas.microsoft.com/office/powerpoint/2010/main" val="375575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1225C57A-6BA3-4E88-81DB-F98A7E8F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9A67F-2D88-49BB-87D0-5430BD24E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" name="Top left">
            <a:extLst>
              <a:ext uri="{FF2B5EF4-FFF2-40B4-BE49-F238E27FC236}">
                <a16:creationId xmlns:a16="http://schemas.microsoft.com/office/drawing/2014/main" id="{F5534F84-ABA8-471C-A8B7-F32A0AD1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0E573-F17E-4067-ACC7-2CFE0E36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A9A04E4-A99F-444D-8C94-C8345135FEB6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25C62E1-A6EA-45F5-98E7-AFC16D32A1E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49BBA52-97E5-462E-89FE-054F9420E2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9548F12-A85E-4D96-A275-D42CC29DE2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1A48A8C-0AD8-4EE1-ABFC-3BC7281B341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D288D21-2CC5-4CD1-A620-1F777FCFB12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A40365-E048-4BD5-B813-8F22247869E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F5D6640-231E-4BB4-AE0F-70176A3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2B5DBC70-6B80-4634-BE74-063E4A25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4F2F0A0F-98AB-4BFF-A7D6-2AD57BBE6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C8780-103D-4273-8C53-67974B2A94D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AD6E1B3-1715-4109-8CB1-9105B0BFA99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820D0E-8FC9-4216-A6BF-2299C5AF7C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F0D6914-EF36-446C-9B37-B29925ED144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FAE074B-38DD-4BDA-A83B-AC2A1E8D16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8DE4EEA-58F1-46B6-B27D-4542CA39C04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436828B-D2E1-4D62-AAF4-796CB97FF89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85C3206-220B-4FE2-A199-6D4F2D7CE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B26AF064-D340-46EA-9C15-A6CB4E37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03F75FA5-935D-4AF9-B1EF-2F4DAAE5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1F9F335-851C-42ED-B5C1-9FABCA15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330C721-3559-4CDE-B4AF-4F7C98229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3513" y="2343150"/>
            <a:ext cx="9324975" cy="355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64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6B68C4F3-DA58-488E-A1B9-C574806E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C14282E-9BBD-4DB8-9BEF-3B2029C43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227016-75FE-458D-8526-2BC0F632527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D36287-4581-4AB3-AD73-BB1788B529C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A687500-D055-420B-BA89-C2497BEC9CE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1ED86A-A615-457B-B605-DDEFA04887A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B08EFF-6109-4E38-8AE0-C0DC57673936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62AAAC3-A562-4FFF-9C3D-2A15BB0C821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532044-D738-480C-BFDC-BA047A4549F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E6D5A92-6D6E-4B53-BA01-E1231CF6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933458C1-788D-4D50-BC21-6447B0730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0D41BA5F-BA2A-4386-A7B4-FB811DF51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FDE3885-EA9A-4FF9-84BD-B43D6D1ED4D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ECB0097-BB98-4FEC-A705-D82D6A97CA2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E6CFFF-B349-4360-92E1-0451760008D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A22594E-9B08-4B25-8789-304CA2FC58A4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E707CB4-8E5B-40D8-A59A-38A6B3619F2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1A45863-5560-4ACD-ACE3-94776845B13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D8510C7-0AAE-424E-8D10-9E3FC0DB98F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A78C71-D0E4-4A5E-B6DB-3065CB6A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4EC9294D-6492-44C5-AE14-74B5D86B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0E08DE30-AEBD-48F0-A130-0753399D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71415C84-324E-4C0D-B691-C384E436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6618-F041-427E-AE99-91D2386AE8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60550" y="2055813"/>
            <a:ext cx="8662988" cy="330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1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Top left">
            <a:extLst>
              <a:ext uri="{FF2B5EF4-FFF2-40B4-BE49-F238E27FC236}">
                <a16:creationId xmlns:a16="http://schemas.microsoft.com/office/drawing/2014/main" id="{E7C1007A-38A4-44A0-BF98-887471DFF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FC8DFC3-A77D-4047-89B1-5A9587DD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67B319-DB4D-49DE-8B1B-D2F94F892C8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B6224A-9986-4980-9954-62E88B4E2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F0DA6F-4771-4DAA-B032-F2F1CD6D7FF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826A14-FAD5-41CA-8B7E-B4938DC64FB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D248F0-8D25-4CDF-814F-87863C8D495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AE247D0-EA10-4307-A6D9-DC65CD33622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6F0BC8-01B3-4EA5-8D3C-D08A7083C40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3C4C6F91-040E-49E0-B048-C983B556B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5F735938-366A-4689-940D-6AC867D18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82D0C32-CA40-4D76-A0AE-355F4EDE9E4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4AA2F5B-1059-4660-A88B-0138D3DEA11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DBAAE2E-B09E-47A6-88B0-3B386570963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0123DD0-D648-4002-B4DD-748944CF16C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0FFF952-E585-449F-8014-AF83F5F6BF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0910C5D-897F-48B1-BECF-735BDC46365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8633913-4C49-4FE2-A15B-78DE0FD2685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958AAF-ED1A-47A9-A07D-09465AF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6" name="Picture Placeholder 44">
            <a:extLst>
              <a:ext uri="{FF2B5EF4-FFF2-40B4-BE49-F238E27FC236}">
                <a16:creationId xmlns:a16="http://schemas.microsoft.com/office/drawing/2014/main" id="{FA2F33D7-521D-4F09-A571-EC79B9DD0E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962" y="588461"/>
            <a:ext cx="12194962" cy="57246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4AEF9-63A1-44CB-BD42-5FDC2C57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263" y="1506070"/>
            <a:ext cx="4456111" cy="313540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5C6D6C0E-14CB-497A-A6C2-E067A88FA5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263" y="4778001"/>
            <a:ext cx="4430712" cy="97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47" name="Date Placeholder 8">
            <a:extLst>
              <a:ext uri="{FF2B5EF4-FFF2-40B4-BE49-F238E27FC236}">
                <a16:creationId xmlns:a16="http://schemas.microsoft.com/office/drawing/2014/main" id="{57880508-D524-4D72-B2D9-3EABCCB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48" name="Footer Placeholder 9">
            <a:extLst>
              <a:ext uri="{FF2B5EF4-FFF2-40B4-BE49-F238E27FC236}">
                <a16:creationId xmlns:a16="http://schemas.microsoft.com/office/drawing/2014/main" id="{FC67283E-EA51-43E9-A8CE-4D01EABC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9" name="Slide Number Placeholder 10">
            <a:extLst>
              <a:ext uri="{FF2B5EF4-FFF2-40B4-BE49-F238E27FC236}">
                <a16:creationId xmlns:a16="http://schemas.microsoft.com/office/drawing/2014/main" id="{5008A3F2-2B1F-4E12-8D14-128006A2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7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698EF02E-6CA2-4CA6-9212-FFB45FA9A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5EB16E-0C22-49FD-A9C9-C4F0599D6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6172559-F798-4A8A-9698-620049B5E1E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F78E13-7F65-4E92-9600-C7EB240AAFB8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9D42D9C-D474-4039-AED0-7E1055E2B8D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B9CCFDE-F5F0-4883-8851-0FDCF34A1E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195171-BFB5-4F1E-A417-55F80F5148A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8D4B3A-91E6-4C2F-9123-094E5718BFCE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325D776-3B6A-4BAA-B4F0-0944C0EABAE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D45C93FD-55BA-4F2D-90F8-6DD517383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8B36122-15B8-4C6F-906C-77A513D37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0C0A59-1449-4599-8828-44025BFECB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9C52D9E-28AD-486F-B7C4-F04A7C480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909F516-4614-4EFB-BCB1-15AA5C678F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3F02F4A-40B8-4D3C-B6B1-90E7B65255E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BDCF159-602C-402C-A70E-34753F59D0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EB71FB2-F1B2-4117-BA16-95D8C9AC3E5E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2E9C5BE-5CF5-4EB1-8D41-FA7AA2DAE4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9625B7A-8E4D-40D0-A98E-7A64991B9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595B4059-AC5C-40F9-903D-D05AF8A7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9E19627B-F45E-41E4-8387-B5D665D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AA8C8B6-7507-4A7B-A983-5D1FC6DB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D2FE6-7CCA-4BAA-A914-84C119AE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863" y="736600"/>
            <a:ext cx="10328275" cy="431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22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2FFEA91A-0EFC-48F7-B7D5-80A0E1B7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6EB67A-55A4-4D1D-925D-7970028D9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E55AEF-DB73-4710-9416-FEB3FD97C15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2908CE-9399-4B3D-AA3B-9C535EF8B4A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39D73A-BE27-4C16-844B-7258A8A1117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76B215-E0A3-46C3-9D5F-9365987E538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EC2A41-C8B0-4DAF-963A-25A1129447C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7290A1-550E-4C14-9692-08A32E70131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1450BD-4122-4D86-ABD1-F26F1194C6E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BE4E36A0-93C4-40C8-8EEF-C463BBC76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CCF8ACD-1787-41D1-B29E-E10FAE033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22B3C7-2A88-4657-8DEC-962E52F43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C36A0C0-7D0D-4D1D-9316-224CF1A823A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8D15477-C8B6-4ADB-BD54-698A9B5915E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A4C13F-5758-4BE4-9925-C6E35301C4B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A29BFA-3801-4847-A1E1-87A32423B4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0C42F85-0FBE-48C0-A629-8BC17C93C2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E443C38-4EE5-4E5F-ADF6-66502151DB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54DE6C-441A-4CEF-B2BF-E2755FD91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4E5B71B3-BF16-460A-B638-D1A60433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9571135A-2E5D-477D-B14A-2B9AA455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13453AD8-C108-4346-9519-C496F8B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EBB5DBC4-2BAD-41DC-AFCC-11E01A84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A857-1402-4ABB-A7CC-9467704990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350" y="501650"/>
            <a:ext cx="10909300" cy="434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24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mailto:fbryan@gmrc.ga.gov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hyperlink" Target="https://nekropolitan.blogspot.com/2016/11/nawiedzony-podcast-109-q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0967" y="941638"/>
            <a:ext cx="5605358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Georgia’s REVAMP</a:t>
            </a:r>
            <a:b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A5A68-57E7-B061-2ECF-AC65818BC9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235" y="733530"/>
            <a:ext cx="5185256" cy="5647173"/>
          </a:xfrm>
          <a:prstGeom prst="rect">
            <a:avLst/>
          </a:prstGeom>
        </p:spPr>
      </p:pic>
      <p:grpSp>
        <p:nvGrpSpPr>
          <p:cNvPr id="124" name="Top left">
            <a:extLst>
              <a:ext uri="{FF2B5EF4-FFF2-40B4-BE49-F238E27FC236}">
                <a16:creationId xmlns:a16="http://schemas.microsoft.com/office/drawing/2014/main" id="{C4F70370-17DE-499D-8256-4F9A352BA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267F3889-D5A7-4B0B-A5C8-910CE49F9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0968393-494B-4758-914C-AC92C7411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3B9ECD2-208D-4E4C-85C7-86FAEFBCF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EC0DB1-FD35-4E6A-A339-227F3A2D6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E530033-EC4D-4252-B937-8ABB2D681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136133D-A7F2-42FA-B919-60AC41C77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4D267CA-94E7-4FD5-942D-5C3DE29C9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0D7B39F-6C07-4FE8-A354-9F9A12609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4" name="Bottom Right">
            <a:extLst>
              <a:ext uri="{FF2B5EF4-FFF2-40B4-BE49-F238E27FC236}">
                <a16:creationId xmlns:a16="http://schemas.microsoft.com/office/drawing/2014/main" id="{C493BE25-7BED-4AAF-B05A-9EB10C80E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C74F867-72FD-4FAA-9932-767684A7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36" name="Graphic 157">
              <a:extLst>
                <a:ext uri="{FF2B5EF4-FFF2-40B4-BE49-F238E27FC236}">
                  <a16:creationId xmlns:a16="http://schemas.microsoft.com/office/drawing/2014/main" id="{186A5D6B-01F1-41A2-8AE2-E20E30B04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FB5D595-CCC3-47E7-B8F1-88394EF1F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36CCDE7-57DC-4910-B815-A1C0C0D8D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05B41E5-C3EB-4C22-B6DE-8928C8314E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C24D105-2918-455F-B496-92D82E1BD0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FA8C24E-CE9B-4872-9D15-D4B4A24D54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60726FA3-32BA-48EA-8DCB-23BBFC718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EB3500D-7293-48F7-8F7E-D60FF252C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1D84803-4454-41CE-AFB6-447705465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Rectangle 7">
            <a:extLst>
              <a:ext uri="{FF2B5EF4-FFF2-40B4-BE49-F238E27FC236}">
                <a16:creationId xmlns:a16="http://schemas.microsoft.com/office/drawing/2014/main" id="{9D56DBFD-82AA-B5E6-2680-5C445A8ACB0E}"/>
              </a:ext>
            </a:extLst>
          </p:cNvPr>
          <p:cNvSpPr txBox="1">
            <a:spLocks noChangeArrowheads="1"/>
          </p:cNvSpPr>
          <p:nvPr/>
        </p:nvSpPr>
        <p:spPr>
          <a:xfrm>
            <a:off x="5923757" y="2695970"/>
            <a:ext cx="5604997" cy="3728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venir Next LT Pro" panose="020B0504020202020204" pitchFamily="34" charset="0"/>
              <a:buChar char="+"/>
            </a:pPr>
            <a:endParaRPr lang="en-US" sz="1800" b="1" dirty="0"/>
          </a:p>
          <a:p>
            <a:pPr indent="-228600">
              <a:spcBef>
                <a:spcPts val="300"/>
              </a:spcBef>
              <a:buFont typeface="Avenir Next LT Pro" panose="020B0504020202020204" pitchFamily="34" charset="0"/>
              <a:buChar char="+"/>
            </a:pPr>
            <a:r>
              <a:rPr lang="en-US" sz="1800" b="1" dirty="0"/>
              <a:t>NADO – DDAA 2025 Washington Conference</a:t>
            </a:r>
          </a:p>
          <a:p>
            <a:pPr indent="-228600">
              <a:spcBef>
                <a:spcPts val="300"/>
              </a:spcBef>
              <a:buFont typeface="Avenir Next LT Pro" panose="020B0504020202020204" pitchFamily="34" charset="0"/>
              <a:buChar char="+"/>
            </a:pPr>
            <a:r>
              <a:rPr lang="en-US" sz="1800" b="1" dirty="0"/>
              <a:t>March 11, 2025</a:t>
            </a:r>
          </a:p>
          <a:p>
            <a:pPr indent="-228600">
              <a:spcBef>
                <a:spcPts val="300"/>
              </a:spcBef>
              <a:buFont typeface="Avenir Next LT Pro" panose="020B0504020202020204" pitchFamily="34" charset="0"/>
              <a:buChar char="+"/>
            </a:pPr>
            <a:endParaRPr lang="en-US" sz="1800" b="1" dirty="0"/>
          </a:p>
          <a:p>
            <a:pPr indent="-228600">
              <a:spcBef>
                <a:spcPts val="300"/>
              </a:spcBef>
              <a:buFont typeface="Avenir Next LT Pro" panose="020B0504020202020204" pitchFamily="34" charset="0"/>
              <a:buChar char="+"/>
            </a:pPr>
            <a:r>
              <a:rPr lang="en-US" sz="1800" b="1" dirty="0"/>
              <a:t>Faith Bryan, GISP</a:t>
            </a:r>
          </a:p>
          <a:p>
            <a:pPr indent="-228600">
              <a:spcBef>
                <a:spcPts val="300"/>
              </a:spcBef>
              <a:buFont typeface="Avenir Next LT Pro" panose="020B0504020202020204" pitchFamily="34" charset="0"/>
              <a:buChar char="+"/>
            </a:pPr>
            <a:r>
              <a:rPr lang="en-US" sz="1800" b="1" dirty="0"/>
              <a:t>Georgia Mountains Regional Commission</a:t>
            </a:r>
          </a:p>
        </p:txBody>
      </p:sp>
    </p:spTree>
    <p:extLst>
      <p:ext uri="{BB962C8B-B14F-4D97-AF65-F5344CB8AC3E}">
        <p14:creationId xmlns:p14="http://schemas.microsoft.com/office/powerpoint/2010/main" val="410343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79" y="225362"/>
            <a:ext cx="5845445" cy="1664573"/>
          </a:xfrm>
        </p:spPr>
        <p:txBody>
          <a:bodyPr/>
          <a:lstStyle/>
          <a:p>
            <a:r>
              <a:rPr lang="en-US" sz="3600" dirty="0"/>
              <a:t>GDOT Local Road Activity Program</a:t>
            </a:r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close-up of a form&#10;&#10;Description automatically generated">
            <a:extLst>
              <a:ext uri="{FF2B5EF4-FFF2-40B4-BE49-F238E27FC236}">
                <a16:creationId xmlns:a16="http://schemas.microsoft.com/office/drawing/2014/main" id="{353DD429-A746-5984-1052-4820BF3D7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017" y="889230"/>
            <a:ext cx="4424792" cy="5723972"/>
          </a:xfrm>
          <a:prstGeom prst="rect">
            <a:avLst/>
          </a:prstGeom>
        </p:spPr>
      </p:pic>
      <p:pic>
        <p:nvPicPr>
          <p:cNvPr id="9" name="Picture 8" descr="A map of a forest&#10;&#10;Description automatically generated">
            <a:extLst>
              <a:ext uri="{FF2B5EF4-FFF2-40B4-BE49-F238E27FC236}">
                <a16:creationId xmlns:a16="http://schemas.microsoft.com/office/drawing/2014/main" id="{86D7B53F-597D-735E-205D-B53B04932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09" t="4536" r="11089" b="5430"/>
          <a:stretch/>
        </p:blipFill>
        <p:spPr>
          <a:xfrm>
            <a:off x="931849" y="1639785"/>
            <a:ext cx="5391130" cy="49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8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2868F-6093-5B4D-BAB1-92A03BC03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0B7BF6-EF27-519F-4983-F185442E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2" y="118356"/>
            <a:ext cx="5680075" cy="1664573"/>
          </a:xfrm>
        </p:spPr>
        <p:txBody>
          <a:bodyPr/>
          <a:lstStyle/>
          <a:p>
            <a:r>
              <a:rPr lang="en-US" sz="3600" dirty="0"/>
              <a:t>GDOT Local Maintenance</a:t>
            </a:r>
            <a:br>
              <a:rPr lang="en-US" sz="3600" dirty="0"/>
            </a:br>
            <a:r>
              <a:rPr lang="en-US" sz="3600" dirty="0"/>
              <a:t>Improvement Grant</a:t>
            </a:r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AAE2281A-C831-5B80-51D8-D74122266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C0598C60-9ABC-D960-4082-ACB1F901C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64792CB-F919-09F7-B547-41E5D0C8303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5526874-D3E4-2E94-26D0-15AEF656037E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D98D164-D7C6-B1CF-4A4A-415854017A1F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09BF337-94AD-D48B-51AC-6495B0395813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E13595F-B6A0-3BA2-8D7A-64BDE57E1A4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404D23D-532E-428D-A959-41EB6F25AC7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0309CF9-343B-5404-9615-58385998EFC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F18F89F-E9A8-52B6-1BE2-8B9406D73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83CBA2-43D5-BE57-8E67-D5B7A59D3F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7932" y="826850"/>
            <a:ext cx="4510672" cy="5834905"/>
          </a:xfrm>
          <a:prstGeom prst="rect">
            <a:avLst/>
          </a:prstGeom>
        </p:spPr>
      </p:pic>
      <p:pic>
        <p:nvPicPr>
          <p:cNvPr id="9" name="Picture 8" descr="A map of a forest&#10;&#10;Description automatically generated">
            <a:extLst>
              <a:ext uri="{FF2B5EF4-FFF2-40B4-BE49-F238E27FC236}">
                <a16:creationId xmlns:a16="http://schemas.microsoft.com/office/drawing/2014/main" id="{99780CA5-B233-9989-99A0-23E509F9F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09" t="4536" r="11089" b="5430"/>
          <a:stretch/>
        </p:blipFill>
        <p:spPr>
          <a:xfrm>
            <a:off x="931849" y="1420238"/>
            <a:ext cx="5670504" cy="52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6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0F29A-8739-A92A-CC5F-ECCBBB7F1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E6BD655E-68E7-8BB4-7671-C200F65EA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025" y="2092240"/>
            <a:ext cx="7975074" cy="4186008"/>
          </a:xfrm>
        </p:spPr>
        <p:txBody>
          <a:bodyPr/>
          <a:lstStyle/>
          <a:p>
            <a:r>
              <a:rPr lang="en-US" dirty="0"/>
              <a:t>Phase 2: Complete (March 2021 – September 2022) = 19 months</a:t>
            </a:r>
          </a:p>
          <a:p>
            <a:pPr lvl="1"/>
            <a:r>
              <a:rPr lang="en-US" dirty="0"/>
              <a:t>School Zone Locations</a:t>
            </a:r>
          </a:p>
          <a:p>
            <a:pPr lvl="1"/>
            <a:r>
              <a:rPr lang="en-US" dirty="0"/>
              <a:t>Sidewalk Presence (within municipal boundaries and near schools)</a:t>
            </a:r>
          </a:p>
          <a:p>
            <a:pPr lvl="1"/>
            <a:r>
              <a:rPr lang="en-US" dirty="0"/>
              <a:t>Pedestrian Signal Presence (within municipal boundaries)</a:t>
            </a:r>
          </a:p>
          <a:p>
            <a:pPr lvl="1"/>
            <a:r>
              <a:rPr lang="en-US" dirty="0"/>
              <a:t>Crosswalk Presence (within municipal boundaries)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F47524E4-54D9-9F75-D24F-8857DA55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5CA46E14-5965-C5F7-3B30-3E8C242B3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C597BC4-33B3-8950-A637-DD90D53CB20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1DF6EBF-09C0-D50D-5842-ACED57FA87F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5A19F20-A404-117B-860B-A4E18A9D2F3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E5D6087-2173-2112-FB67-4918C1314175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25BB4DA-C293-3D4B-9A0E-3B75CCBCA9B9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4930168-C95D-7E87-A21E-F049AF2285E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226A6ED-896A-1E7F-AF94-1B087FE22040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910ED93-BDD8-3211-3461-A2BE2BBDE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3D5489-5408-5795-6BEF-AB934209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4489F-C046-3041-B5E5-A8CBDCDFE9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5F84AC3-0BF9-9B49-3E5B-05D76F5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173311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Current Status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4C30D-EA6A-39C7-C14F-3C9082927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91" y="2280109"/>
            <a:ext cx="2652936" cy="149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4C97C-1C77-F83E-B4BD-52232304C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5052" y="4136303"/>
            <a:ext cx="2646478" cy="18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0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80DAE-DB94-81CA-6EA2-202E51E78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DB6F500-D2F4-8E89-DCB0-1099194C8E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024" y="2092240"/>
            <a:ext cx="7965648" cy="4186008"/>
          </a:xfrm>
        </p:spPr>
        <p:txBody>
          <a:bodyPr/>
          <a:lstStyle/>
          <a:p>
            <a:r>
              <a:rPr lang="en-US" dirty="0"/>
              <a:t>Phase 2: Complete (March 2021 – September 2022) = 19 months</a:t>
            </a:r>
          </a:p>
          <a:p>
            <a:pPr lvl="1"/>
            <a:r>
              <a:rPr lang="en-US" dirty="0"/>
              <a:t>On Street Parking (within municipal boundaries)</a:t>
            </a:r>
          </a:p>
          <a:p>
            <a:pPr lvl="1"/>
            <a:r>
              <a:rPr lang="en-US" dirty="0"/>
              <a:t>Turn Lanes</a:t>
            </a:r>
          </a:p>
          <a:p>
            <a:pPr lvl="1"/>
            <a:r>
              <a:rPr lang="en-US" dirty="0"/>
              <a:t>Speed Limit Zones (Federal Aid System)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Re-branded to REVAMP –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Roadway Element Validation and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Mapping Program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097D574F-7440-425B-72AD-5DBA0F4FC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B2017E55-CAD9-9F15-DD5A-E494F7D4E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A28E23-854E-FF78-960D-223A18266062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2E14847-3EB1-6794-B211-0E200DDEAA5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0CA7B97-01F8-4BE0-3CAA-44A61B93E84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8EE0D10-831B-B1F4-633D-CA454972CC7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46CDD1B-958D-D2B8-C422-634CB17F92C9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EDB14F8-7946-F92F-F2C9-E9A8B443B42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E4B63BF-266B-4C6E-AF7A-71F14C3F2F7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E8B89F9-AA60-ACBC-18EF-FAE1074E8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449384-BD12-219C-AA00-F9335FE4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49467-C53C-B2C3-2826-428B8C689A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8FAC696-677C-98B1-1478-F4085F53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173311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Current Status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033CD6-8385-9E01-0261-38358FDA8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410" y="4150591"/>
            <a:ext cx="2619375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376DAB-DEAB-E321-ADB9-1211B99F4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557" y="206726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71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93CC79-D32A-9D7B-CF11-69242ABAA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078" y="2259024"/>
            <a:ext cx="4129844" cy="3093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6BA5DD-2452-7CAE-EA4D-DB59DAB70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532" y="943889"/>
            <a:ext cx="5255185" cy="23460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4351F-4135-95FF-9E6D-0294CD1D5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631" y="3696511"/>
            <a:ext cx="2324992" cy="24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4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2252B-1CF9-0395-F9A2-40E353B8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B94A15F-C49F-D8CE-FAFF-90FEB4B61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024" y="2280780"/>
            <a:ext cx="11217896" cy="4186008"/>
          </a:xfrm>
        </p:spPr>
        <p:txBody>
          <a:bodyPr/>
          <a:lstStyle/>
          <a:p>
            <a:r>
              <a:rPr lang="en-US" dirty="0"/>
              <a:t>Phase 3: Complete (October 2022 – January 2024) = 16 months</a:t>
            </a:r>
          </a:p>
          <a:p>
            <a:pPr lvl="1"/>
            <a:r>
              <a:rPr lang="en-US" dirty="0"/>
              <a:t>Sidewalk Presence (full county)</a:t>
            </a:r>
          </a:p>
          <a:p>
            <a:pPr lvl="1"/>
            <a:r>
              <a:rPr lang="en-US" dirty="0"/>
              <a:t>Pedestrian Signal Presence (full county)</a:t>
            </a:r>
          </a:p>
          <a:p>
            <a:pPr lvl="1"/>
            <a:r>
              <a:rPr lang="en-US" dirty="0"/>
              <a:t>Crosswalk Presence</a:t>
            </a:r>
          </a:p>
          <a:p>
            <a:pPr lvl="1"/>
            <a:r>
              <a:rPr lang="en-US" dirty="0"/>
              <a:t>Curb Ramps</a:t>
            </a:r>
          </a:p>
          <a:p>
            <a:pPr lvl="1"/>
            <a:r>
              <a:rPr lang="en-US" dirty="0"/>
              <a:t>Curb Presence</a:t>
            </a:r>
          </a:p>
          <a:p>
            <a:pPr lvl="1"/>
            <a:r>
              <a:rPr lang="en-US" dirty="0"/>
              <a:t>Bike Lanes (marked)</a:t>
            </a:r>
          </a:p>
          <a:p>
            <a:pPr lvl="1"/>
            <a:r>
              <a:rPr lang="en-US" dirty="0"/>
              <a:t>Median Barrier Type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22782839-DA71-B5E6-7E6A-91CCAE3E6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F7DC3655-BF07-E35C-5EEA-A62390DF6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F26D3BC-D2E7-4276-8088-4ED95DD28E4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D217B0D-B66E-7EC9-17B8-C26FEA69CF3C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AFCA43C-CAEF-AC91-A229-141CFF3740D2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4F4BA81-C248-F3DA-6A7D-299B879A0B5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DA40535-D860-6777-46CA-4414B696EA77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5A0DB58-43C6-AF76-6E36-88CCA417DE7C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682E220-6717-EA20-E5EA-F4C00C371D0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7D7440D-EECB-DC99-2DFD-182F5A5DA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CB1048-571B-FC31-FB79-07C184F5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182AB1-3AD1-D4F2-9EBE-7F97E3B8A0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5396542-EF69-3F9C-3FF9-AD8210D2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173311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REVAMP</a:t>
            </a:r>
            <a:br>
              <a:rPr lang="en-US" sz="2400" b="1" dirty="0"/>
            </a:br>
            <a:r>
              <a:rPr lang="en-US" sz="2400" b="1" dirty="0"/>
              <a:t>Roadway Element Validation and Mapping Program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Current Status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3EF06-F3C5-4B8F-1C44-136275BE2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813" y="2874727"/>
            <a:ext cx="2412459" cy="1807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71433-9AB4-59D9-12DE-DADDDA9A9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462" y="4060487"/>
            <a:ext cx="2609850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73260-A6FF-A4EC-97D2-447064E556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8274"/>
          <a:stretch/>
        </p:blipFill>
        <p:spPr>
          <a:xfrm>
            <a:off x="8737161" y="5134482"/>
            <a:ext cx="2752725" cy="15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82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D25B3-1A15-C4A7-7AB1-E5D985A32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36F2B1E8-D35F-08BD-2ED1-CD85D53EA4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024" y="2280780"/>
            <a:ext cx="11550976" cy="4186008"/>
          </a:xfrm>
        </p:spPr>
        <p:txBody>
          <a:bodyPr/>
          <a:lstStyle/>
          <a:p>
            <a:r>
              <a:rPr lang="en-US" dirty="0"/>
              <a:t>Phase 4: Complete (February 2024 – December 2024) = 11 months</a:t>
            </a:r>
          </a:p>
          <a:p>
            <a:pPr lvl="1"/>
            <a:r>
              <a:rPr lang="en-US" dirty="0"/>
              <a:t>Edge Line Presence</a:t>
            </a:r>
          </a:p>
          <a:p>
            <a:pPr lvl="1"/>
            <a:r>
              <a:rPr lang="en-US" dirty="0"/>
              <a:t>Type of Intersection</a:t>
            </a:r>
          </a:p>
          <a:p>
            <a:pPr lvl="1"/>
            <a:r>
              <a:rPr lang="en-US" dirty="0"/>
              <a:t>Intersection Number of Legs</a:t>
            </a:r>
          </a:p>
          <a:p>
            <a:pPr lvl="1"/>
            <a:r>
              <a:rPr lang="en-US" dirty="0"/>
              <a:t>Intersection Geometry</a:t>
            </a:r>
          </a:p>
          <a:p>
            <a:pPr lvl="1"/>
            <a:r>
              <a:rPr lang="en-US" dirty="0"/>
              <a:t>Roundabout – Inscribed Diameter</a:t>
            </a:r>
          </a:p>
          <a:p>
            <a:pPr lvl="1"/>
            <a:r>
              <a:rPr lang="en-US" dirty="0"/>
              <a:t>Median Type at Intersection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87764333-C3CE-365C-A8E2-99AF513A9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146D95C6-E80B-8F38-20C7-31BC75DA0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0749974-7987-DFC0-0A33-588324D506E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52FF572-2B36-379E-0D69-2D5ABD1D8CDD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2294E36-7D2C-B736-9AF0-E473BC395EAA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37C781C-0250-B34E-05EA-DB7C4E7EDE3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FDD5313-2EEE-ACBA-1305-ADD010B6CE8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62F1E47-6C26-F552-D6A4-1BE3B981FF91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8A97567-27BC-E903-6A55-4A28CA7DD65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730ABF-E8D3-3DAD-1FB7-B585FF6A5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F665DE-AEF0-E9EB-5612-144849F1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F256A-26BE-8D95-9B0C-DF49F46F3E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5B0F8B7-F449-1A20-C192-E2A81864CBFE}"/>
              </a:ext>
            </a:extLst>
          </p:cNvPr>
          <p:cNvSpPr txBox="1">
            <a:spLocks/>
          </p:cNvSpPr>
          <p:nvPr/>
        </p:nvSpPr>
        <p:spPr>
          <a:xfrm>
            <a:off x="1614531" y="184306"/>
            <a:ext cx="9124169" cy="16645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REVAMP</a:t>
            </a:r>
            <a:br>
              <a:rPr lang="en-US" sz="2400" b="1" dirty="0"/>
            </a:br>
            <a:r>
              <a:rPr lang="en-US" sz="2400" b="1" dirty="0"/>
              <a:t>Roadway Element Validation and Mapping Program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Current Status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088A4-5185-D48B-5246-51BDCDEB4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213" y="3708163"/>
            <a:ext cx="2276475" cy="2009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FC165-8DA2-625D-4F93-0F6BFA518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170" y="2980717"/>
            <a:ext cx="2410636" cy="1618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DA25E-E52B-0B4A-5F8D-27D16B34C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318" y="504136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7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45E24-0A4B-DE72-895E-C3FEE4BAD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44F167F-19E5-2359-8A4D-CC42CF5CD1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024" y="2280780"/>
            <a:ext cx="11550976" cy="4186008"/>
          </a:xfrm>
        </p:spPr>
        <p:txBody>
          <a:bodyPr/>
          <a:lstStyle/>
          <a:p>
            <a:r>
              <a:rPr lang="en-US" dirty="0"/>
              <a:t>Phase 5: (February 2025 – TBD)</a:t>
            </a:r>
          </a:p>
          <a:p>
            <a:pPr lvl="1"/>
            <a:r>
              <a:rPr lang="en-US" dirty="0"/>
              <a:t>Median Crossover/Left-Turn Lane Type (Fed Aid Roads)</a:t>
            </a:r>
          </a:p>
          <a:p>
            <a:pPr lvl="1"/>
            <a:r>
              <a:rPr lang="en-US" dirty="0"/>
              <a:t>Right Turn Channelization (Fed Aid Roads)</a:t>
            </a:r>
          </a:p>
          <a:p>
            <a:pPr lvl="1"/>
            <a:r>
              <a:rPr lang="en-US" dirty="0"/>
              <a:t>Centerline and Right Shoulder Rumble Strips (Local Roads)</a:t>
            </a:r>
          </a:p>
          <a:p>
            <a:pPr lvl="1"/>
            <a:r>
              <a:rPr lang="en-US" dirty="0"/>
              <a:t>Transverse Rumble Strip (Local Roads)</a:t>
            </a:r>
          </a:p>
          <a:p>
            <a:pPr lvl="1"/>
            <a:r>
              <a:rPr lang="en-US" dirty="0"/>
              <a:t>Multi-Use Paths (All Roads)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C87CF039-CA5A-0AD2-1629-A5098B8B2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50561AED-A362-5CF4-EE07-015A5630E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B2F8CBF-446E-462A-B413-825F1FD8539F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4C4297B-2C6D-C37F-6792-39D26E93CD4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E41616B-2055-6C10-1CEE-E0B9A23C1B12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01E9E41-5622-CA97-AA81-DD0A3F000D0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57E270B-BAFA-5499-E81C-87EFFD08361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BCBF6DD-4371-A900-1DDE-EFFD7398FF0F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A104079-AD09-AA58-80F8-38FF98356A0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57795B2-CF95-021E-2B90-E766F0DD8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A90C5B-5584-2886-6495-0AEBDD41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915DF-D2DD-FABE-A2AB-9FD2B40F41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B812573F-4667-5FF2-1819-D1EA62E290FF}"/>
              </a:ext>
            </a:extLst>
          </p:cNvPr>
          <p:cNvSpPr txBox="1">
            <a:spLocks/>
          </p:cNvSpPr>
          <p:nvPr/>
        </p:nvSpPr>
        <p:spPr>
          <a:xfrm>
            <a:off x="1614531" y="184306"/>
            <a:ext cx="9124169" cy="16645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REVAMP</a:t>
            </a:r>
            <a:br>
              <a:rPr lang="en-US" sz="2400" b="1" dirty="0"/>
            </a:br>
            <a:r>
              <a:rPr lang="en-US" sz="2400" b="1" dirty="0"/>
              <a:t>Roadway Element Validation and Mapping Program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Current Status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865A3-010D-1F52-19FF-6C454BCD1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466" y="4805463"/>
            <a:ext cx="5962634" cy="16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5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475EB-C77A-4A45-8281-B23887A50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BD811087-2198-9410-59F6-8F4D3F61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4943EBC9-A248-8DAE-62F3-6306E4911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132D96A-C9E0-295E-05BC-C5A4B15BA23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E501FE8-39ED-937E-85FD-DCA25831F83A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8B121A2-5FF8-5E8E-C5DE-805E44DDDF12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0CF6F4-9A60-B390-A599-B92A20700F14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48CAC99-A795-ADCE-55DC-A26BC0DF418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43A5229-38D7-CA86-456C-3538E9D00801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A2DEC95-32BA-28F7-2DF8-4ED626CFA91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5F266E1-B448-0F25-0738-1A0B27A71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D96007-B2B2-90CF-EF91-EE2619CBE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4ECB2-7828-5AD1-1196-A32205EBDD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899CF4A6-FBA1-87B4-E1D4-926642E91801}"/>
              </a:ext>
            </a:extLst>
          </p:cNvPr>
          <p:cNvSpPr txBox="1">
            <a:spLocks/>
          </p:cNvSpPr>
          <p:nvPr/>
        </p:nvSpPr>
        <p:spPr>
          <a:xfrm>
            <a:off x="1614531" y="184306"/>
            <a:ext cx="9124169" cy="16645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REVAMP</a:t>
            </a:r>
            <a:br>
              <a:rPr lang="en-US" sz="2400" b="1" dirty="0"/>
            </a:br>
            <a:r>
              <a:rPr lang="en-US" sz="2400" b="1" dirty="0"/>
              <a:t>Roadway Element Validation and Mapping Program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Data Elements: Phases 1 - 5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F2BC2-D313-600F-ECEB-8D84F6F83952}"/>
              </a:ext>
            </a:extLst>
          </p:cNvPr>
          <p:cNvSpPr txBox="1"/>
          <p:nvPr/>
        </p:nvSpPr>
        <p:spPr>
          <a:xfrm flipH="1">
            <a:off x="1445068" y="1947598"/>
            <a:ext cx="35790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Ownership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Surface Type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Number of Lanes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Median Type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Median Barrier Type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Operation (1-way or 2-way)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Road Names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School Zones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Sidewalk Presence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Crosswalk Presence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Pedestrian Signal Presence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Curb Presence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Curb Ramps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Number of Turn Lanes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</a:rPr>
              <a:t>On-Street Parking 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5A28-FC27-881C-514C-70370887CA07}"/>
              </a:ext>
            </a:extLst>
          </p:cNvPr>
          <p:cNvSpPr txBox="1"/>
          <p:nvPr/>
        </p:nvSpPr>
        <p:spPr>
          <a:xfrm>
            <a:off x="5745682" y="1957024"/>
            <a:ext cx="5255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Speed Limit Signage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Bike Lanes (Marked)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Multi-Use Paths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Type of Intersection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Intersection Number of Legs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Intersection Geometry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Median Type at Intersection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Roundabout – Inscribed Diameter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Edge Line Presence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Median Crossover / Left Turn Lane Type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Right Turn Channelization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Centerline and Right Shoulder Rumble Strip Presence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Transverse Rumble Strip Presence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Guardrail Presence</a:t>
            </a:r>
          </a:p>
          <a:p>
            <a:pPr marL="342900" indent="-342900">
              <a:buAutoNum type="arabicParenR" startAt="16"/>
            </a:pPr>
            <a:r>
              <a:rPr lang="en-US" dirty="0">
                <a:solidFill>
                  <a:schemeClr val="tx2"/>
                </a:solidFill>
              </a:rPr>
              <a:t>Traffic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3697345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7189A-D3C3-910D-095D-DF3EBA0E6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0383F9F-B639-2008-A179-50CD83629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2620" y="2337341"/>
            <a:ext cx="10114959" cy="4186008"/>
          </a:xfrm>
        </p:spPr>
        <p:txBody>
          <a:bodyPr/>
          <a:lstStyle/>
          <a:p>
            <a:r>
              <a:rPr lang="en-US" dirty="0"/>
              <a:t>Important Program Recognition Points</a:t>
            </a:r>
          </a:p>
          <a:p>
            <a:pPr lvl="1"/>
            <a:r>
              <a:rPr lang="en-US" dirty="0"/>
              <a:t>GDOT recognizes that required data elements cannot reasonably be collected through previous business processes prior to MAP-21</a:t>
            </a:r>
          </a:p>
          <a:p>
            <a:pPr lvl="1"/>
            <a:r>
              <a:rPr lang="en-US" dirty="0"/>
              <a:t>MAP-21 mandate is the responsibility of the State of Georgia</a:t>
            </a:r>
          </a:p>
          <a:p>
            <a:pPr lvl="1"/>
            <a:r>
              <a:rPr lang="en-US" dirty="0"/>
              <a:t>No one knows the data or roads better than the local governments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A5998F97-ADDF-92B2-D40C-DDDA5FB75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223A5168-3997-5B7E-FCE5-94EA7EDD4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4459C6F-03F5-58DE-8B3C-3888E5E5F702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497F57-CE2E-A5AA-069B-EEF88EF707ED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591A4E7-1854-4E75-E19B-E76930D2261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12F7726-86F5-B74D-BBD7-A261726AE15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8202F20-D7A8-67B0-7AD9-23F049A062A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D9A819D-9DA5-E879-599C-A2D07545BD9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8E9C7EC-593C-AB5B-D140-4B96CE080A6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6F14974-EF8D-A86F-31B0-936CF9E90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ADDBF4-8F2C-1BDD-3347-ED2FA75F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D0A904-2696-DFC3-C085-5BDF6F2FF0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368343E7-F075-E7C6-52D6-AB00C23163D4}"/>
              </a:ext>
            </a:extLst>
          </p:cNvPr>
          <p:cNvSpPr txBox="1">
            <a:spLocks/>
          </p:cNvSpPr>
          <p:nvPr/>
        </p:nvSpPr>
        <p:spPr>
          <a:xfrm>
            <a:off x="1614531" y="570804"/>
            <a:ext cx="9124169" cy="16645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REVAMP</a:t>
            </a:r>
            <a:br>
              <a:rPr lang="en-US" sz="2400" b="1" dirty="0"/>
            </a:br>
            <a:r>
              <a:rPr lang="en-US" sz="2400" b="1" dirty="0"/>
              <a:t>Roadway Element Validation and Mapping Program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6229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9E6680CE-A768-4BCE-A8EF-EEDE6ABA3F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5452" y="2384474"/>
            <a:ext cx="9607666" cy="4186008"/>
          </a:xfrm>
        </p:spPr>
        <p:txBody>
          <a:bodyPr/>
          <a:lstStyle/>
          <a:p>
            <a:r>
              <a:rPr lang="en-US" dirty="0"/>
              <a:t>MAP-21 Act signed into law in 2012</a:t>
            </a:r>
          </a:p>
          <a:p>
            <a:r>
              <a:rPr lang="en-US" dirty="0"/>
              <a:t>Funded surface transportation programs at over $105 billion for fiscal years 2013 and 2014</a:t>
            </a:r>
          </a:p>
          <a:p>
            <a:r>
              <a:rPr lang="en-US" dirty="0"/>
              <a:t>Enhanced federal efforts to improve the safety and efficiency of America’s roadway transportation system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DEAC64-4A6A-749D-51BD-6F1A5CA0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19998-021F-D881-B73B-8B492445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408984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 </a:t>
            </a:r>
          </a:p>
        </p:txBody>
      </p:sp>
    </p:spTree>
    <p:extLst>
      <p:ext uri="{BB962C8B-B14F-4D97-AF65-F5344CB8AC3E}">
        <p14:creationId xmlns:p14="http://schemas.microsoft.com/office/powerpoint/2010/main" val="136421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2548-B03C-354F-C689-765EE46A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4922704B-8042-72D0-CD17-229A599431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2620" y="2337341"/>
            <a:ext cx="10114959" cy="4186008"/>
          </a:xfrm>
        </p:spPr>
        <p:txBody>
          <a:bodyPr/>
          <a:lstStyle/>
          <a:p>
            <a:r>
              <a:rPr lang="en-US" dirty="0"/>
              <a:t>Innovative Approach</a:t>
            </a:r>
          </a:p>
          <a:p>
            <a:pPr lvl="1"/>
            <a:r>
              <a:rPr lang="en-US" dirty="0"/>
              <a:t>REVAMP supports asset management and safety programs on all levels (local, state and federal)</a:t>
            </a:r>
          </a:p>
          <a:p>
            <a:pPr lvl="1"/>
            <a:r>
              <a:rPr lang="en-US" dirty="0"/>
              <a:t>Is focused on data quality</a:t>
            </a:r>
          </a:p>
          <a:p>
            <a:pPr lvl="1"/>
            <a:r>
              <a:rPr lang="en-US" dirty="0"/>
              <a:t>2017 NADO Innovation Award Recipient for MAP-21</a:t>
            </a:r>
          </a:p>
          <a:p>
            <a:pPr lvl="1"/>
            <a:r>
              <a:rPr lang="en-US" dirty="0"/>
              <a:t>2023 FHWA AEGIS National Recognition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41810BBA-10A0-F65C-71F8-A39B79225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DA4068F5-9A4D-D309-DA8F-E7C51E43D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7C958E6-AD4A-1DBD-2353-AAB8F7DF9975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2224F51-A811-4528-C8F5-8D097AFCC2A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2D0397F-80DE-1E09-F644-77341703986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1D42059-5050-2FEE-DE90-A7374EC8874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CD66CCD-80F6-EEEC-7164-DCA2B1C1074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B33F866-0FC5-06D0-9204-9D7D3013B393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AFB2DAF-76A5-D4E9-9CFF-B5FB0FA5AA5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C00B9DC-E5C1-1DED-5F53-0C854E1C2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0CAB0-89B8-3456-0EF7-33BCF228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B9707C-5FB3-F316-41AD-F1A24A353C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7C0595B7-4E33-0211-0128-AFBCE76021DE}"/>
              </a:ext>
            </a:extLst>
          </p:cNvPr>
          <p:cNvSpPr txBox="1">
            <a:spLocks/>
          </p:cNvSpPr>
          <p:nvPr/>
        </p:nvSpPr>
        <p:spPr>
          <a:xfrm>
            <a:off x="1614531" y="570804"/>
            <a:ext cx="9124169" cy="16645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REVAMP</a:t>
            </a:r>
            <a:br>
              <a:rPr lang="en-US" sz="2400" b="1" dirty="0"/>
            </a:br>
            <a:r>
              <a:rPr lang="en-US" sz="2400" b="1" dirty="0"/>
              <a:t>Roadway Element Validation and Mapping Program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09451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19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1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22" name="Rectangle 22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26" name="Top Left">
            <a:extLst>
              <a:ext uri="{FF2B5EF4-FFF2-40B4-BE49-F238E27FC236}">
                <a16:creationId xmlns:a16="http://schemas.microsoft.com/office/drawing/2014/main" id="{7092E392-4FB7-4E2D-928D-EFC63D148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9B57026F-1936-4B50-9E5F-0037B748B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31C2FEB5-C2DC-4FDF-9FE5-407608D6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60B00B9B-BAB1-4074-A3AF-13B08F4E0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B6DF209-B3F7-4699-802B-4BE21113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45FFE10-7D64-45F0-B227-92979752A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395C91B-6EED-4F5B-8873-5E0AA757F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48D099A-D8DD-4FBA-AF53-928CE633C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1F857259-D6C4-41F7-82DC-37816E8AD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0F205C-972F-3B34-1A12-5772D5A11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560" y="939462"/>
            <a:ext cx="5132388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Faith Bryan, GISP</a:t>
            </a:r>
            <a:b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Director of Information Services</a:t>
            </a:r>
            <a:b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(770)538-2626</a:t>
            </a:r>
            <a:b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fbryan@gmrc.ga.gov</a:t>
            </a:r>
            <a:endParaRPr lang="en-US" sz="24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street sign with two signs&#10;&#10;AI-generated content may be incorrect.">
            <a:extLst>
              <a:ext uri="{FF2B5EF4-FFF2-40B4-BE49-F238E27FC236}">
                <a16:creationId xmlns:a16="http://schemas.microsoft.com/office/drawing/2014/main" id="{338681A8-C3BF-DB78-538F-55629E63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694" r="9058" b="3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36" name="Bottom Right">
            <a:extLst>
              <a:ext uri="{FF2B5EF4-FFF2-40B4-BE49-F238E27FC236}">
                <a16:creationId xmlns:a16="http://schemas.microsoft.com/office/drawing/2014/main" id="{A7C60A7A-4212-46AC-80A2-DE231DD3D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EDA875D-6B8A-4B32-89EB-F4CD6D1F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38" name="Graphic 157">
              <a:extLst>
                <a:ext uri="{FF2B5EF4-FFF2-40B4-BE49-F238E27FC236}">
                  <a16:creationId xmlns:a16="http://schemas.microsoft.com/office/drawing/2014/main" id="{AA7D7CCE-E90B-483E-AFF7-CF95CABC9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67F2D919-84B6-4EC4-87F5-BDFF145BB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5C8244C-685B-42CF-B028-C7ADE067CC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0420B7EF-9249-4974-A978-AAD55C81B7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05BD8B59-E1C0-4320-BFC1-66D139E80B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A983471C-A7FE-4ED8-BE9B-601CEC61E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E8B842F2-803D-4F74-BBF6-6965BC0FD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94ECDF1E-AE5F-46C4-A134-C28C6D6B78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E491A0-7D49-4A1F-B2DB-C94F56329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48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15507" y="3369564"/>
            <a:ext cx="118872" cy="118872"/>
            <a:chOff x="1175347" y="3733800"/>
            <a:chExt cx="118872" cy="118872"/>
          </a:xfrm>
        </p:grpSpPr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54AA9-DA10-CF5D-0B37-220350938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33" y="4501601"/>
            <a:ext cx="3982769" cy="11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FB4E8-2E06-8A9E-64AB-5C4B15F3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72E5D5C6-57F8-EC73-570E-4F0A82E3E3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5452" y="1936993"/>
            <a:ext cx="5409629" cy="418600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In November 2016, MAP-21 required all states to expand annual validation, collection, and reporting of specific roadway elements to all public roads (state, county, and city)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D67E2FE4-F34A-88B2-2B6B-3BA259827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C929A64F-E5EB-2192-825A-4D614C107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03B7052-E90A-D1E0-35EB-767B8178E5E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1AA41A1-5585-DF34-6581-48446C3803DA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3E7258F-AB75-BD07-B04B-071D7DE5B03E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A76AA8F-FBB6-A201-245D-E121527FD6F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F6C24E4-62CE-55E5-BC15-364BEBC40F5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D8500E6-7A6A-BDE4-001F-572D98860D6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36DC061-16A3-CD2C-0D29-8A0A31D90A0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A7925E-9751-A01E-DA35-56429941C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51BA29-C568-7D75-F46A-DAF48571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0F613C-474D-8DC6-15DD-DF9EA62A77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0394E7-4346-0751-E504-D62E304D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277006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The Mandate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0BA49-9C3C-D03B-3ADE-19538143F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242" y="2563992"/>
            <a:ext cx="4400040" cy="31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494E8-7E69-E3CC-DA52-0E41229E6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6F9C3AF-5EF8-E4C1-ABA5-1476A427AE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4128" y="2042806"/>
            <a:ext cx="5778229" cy="3735424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For Georgia, this legislation increased the annual reporting of 18,000 federal/state centerline miles to over 125,000 public centerline miles</a:t>
            </a:r>
          </a:p>
          <a:p>
            <a:r>
              <a:rPr lang="en-US" sz="2400" dirty="0"/>
              <a:t>Previous in-house GDOT procedures  to collect and report this data were no longer feasible</a:t>
            </a: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1F68A9C4-5114-0CD7-B9E3-3F9B16EFD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B3793D65-7293-B848-5C32-F54DFFCC0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D035D4E-F582-DB4C-5A37-8225446C7FF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CE5762E-5A2A-1489-5999-1AFC27E9AB2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44ED51E-191A-A38A-2326-7BDAE9BC3AC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8DFE3D-C74E-3733-3031-3BFD706DE851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DC087E3-B876-A2BD-30F6-D3688A27EBF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ED5FE6F-9C37-5FB8-DDB3-28D2593989E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15500ED-3714-440F-032B-80E1883CD08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D39AC69-0007-E245-1C03-42E69BF71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C69B2A-453B-64E6-4FBD-B9BD19E7A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50701D-48A4-5556-06B0-9FF080B16B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DA57483-D0D6-66B4-FA37-0990A53F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277006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The Mandate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2DEC3-C3F1-8C96-4F6D-5238F11CA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335" y="2149813"/>
            <a:ext cx="3608235" cy="42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3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A93B-A1DA-0281-C5CF-0C1612187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D8BE02B1-5292-4EFB-60F6-AED74268E2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0" y="2666576"/>
            <a:ext cx="5711186" cy="3179747"/>
          </a:xfrm>
        </p:spPr>
        <p:txBody>
          <a:bodyPr/>
          <a:lstStyle/>
          <a:p>
            <a:r>
              <a:rPr lang="en-US" sz="2400" dirty="0"/>
              <a:t>January 2017, Georgia Department of Transportation partnered with the Georgia Association of Regional Commissions and the University of Georgia’s Carl Vinson Institute of Government to meet the MAP-21 mandated requirements for Georgia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51E305EC-8D06-7DCF-BEC9-2DBAB864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71C5BCB5-69FB-72B8-DDA1-5DBBD4956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158BF47-2B7A-CA0C-39E1-3469671EE54B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00439B1-D4AE-61A2-0E9D-84800229F3D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6FEDB79-67CF-0DB3-40F8-1B58D234FB8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0028379-C7E2-CD69-C734-C9EF48878ED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1DD9B18-95CD-68C9-0171-F1C5044E739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6A2FD5C-856A-A5E2-FA4A-FD7CBA58D8B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AC985F1-C536-4D91-CDBF-B8BDA0ED0584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FD3A6D1-1E8B-D43A-7185-9B5A876A0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8C94F5-1443-A095-8984-FD74079A6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A00756-5319-97BA-E9B3-8A7E58B1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40848FD-2B71-DBAE-CE55-B5E2AB31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408984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0897E-37BA-C237-BA32-F531AD897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378" y="2176558"/>
            <a:ext cx="2307764" cy="1305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01AAB-C6A1-7571-3D5E-D94F3CE40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852" y="3594464"/>
            <a:ext cx="3237257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0F5F8-B184-2077-6345-CD0B143AD8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542" y="4493650"/>
            <a:ext cx="2302943" cy="22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78B5F-8460-F491-ABCD-BCCA2C587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6B96C00-22E5-A7A0-6A57-4AFCAA37C9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5452" y="2384474"/>
            <a:ext cx="6265663" cy="4186008"/>
          </a:xfrm>
        </p:spPr>
        <p:txBody>
          <a:bodyPr/>
          <a:lstStyle/>
          <a:p>
            <a:r>
              <a:rPr lang="en-US" dirty="0"/>
              <a:t>Objectives of the Program</a:t>
            </a:r>
          </a:p>
          <a:p>
            <a:pPr lvl="1"/>
            <a:r>
              <a:rPr lang="en-US" dirty="0">
                <a:ea typeface="Helvetica Neue"/>
                <a:cs typeface="Helvetica Neue"/>
                <a:sym typeface="Helvetica Neue"/>
              </a:rPr>
              <a:t>Capture and validate fundamental data elements (FDEs) that are important for federal reporting needs and for </a:t>
            </a:r>
            <a:r>
              <a:rPr lang="en-US" dirty="0">
                <a:sym typeface="Helvetica Neue"/>
              </a:rPr>
              <a:t>State, Regional, and Local Governments for data management activities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0C3B7951-30A4-D85D-3CB7-2B8004BEB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6041327F-D5AF-5FE1-4CC6-DCC744D55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755F52E-F807-AF4E-004B-36A61268635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E5A15FF-B017-221A-813B-4F7E878E345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AD8C4CE-D696-B401-4374-2DDFAC62BC9E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1242B9F-A935-D5DC-5C7A-F34C14EE25C3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5D87448-4EBB-EF1F-3929-406C48C2266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C1ACF09-26B0-0FDB-5072-D18C88E23CB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C6E5D8A-DCEB-AF3D-8A29-1794AC405CD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9A90EDC-C4FF-4851-6B31-F0E683692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62C14B7-8E8D-8ECA-C9F1-0CD17951C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B4FAA-114F-2962-4D02-2BCFDD38CE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6DDB7CF-80B6-92E1-8D43-99845D37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408984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05662-F2E5-9AB8-55B2-CD2487109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226" y="2100326"/>
            <a:ext cx="3237257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6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6CDCB-E9FF-022A-1FE0-FBEBDFBFDE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8915" y="3364068"/>
            <a:ext cx="9757893" cy="3192376"/>
          </a:xfrm>
        </p:spPr>
        <p:txBody>
          <a:bodyPr/>
          <a:lstStyle/>
          <a:p>
            <a:r>
              <a:rPr lang="en-US" dirty="0"/>
              <a:t>Innovative Approach</a:t>
            </a:r>
          </a:p>
          <a:p>
            <a:pPr lvl="1"/>
            <a:r>
              <a:rPr lang="en-US" dirty="0"/>
              <a:t>3-Way intergovernmental partnership (PPP)</a:t>
            </a:r>
          </a:p>
          <a:p>
            <a:pPr lvl="1"/>
            <a:r>
              <a:rPr lang="en-US" dirty="0"/>
              <a:t>Efficient approach to handle 159 counties</a:t>
            </a:r>
          </a:p>
          <a:p>
            <a:pPr lvl="1"/>
            <a:r>
              <a:rPr lang="en-US" dirty="0"/>
              <a:t>Focus on data quality (redundant QA/QC)</a:t>
            </a:r>
          </a:p>
          <a:p>
            <a:pPr lvl="1"/>
            <a:r>
              <a:rPr lang="en-US" dirty="0"/>
              <a:t>Supports asset management, planning, and safety programs on all levels (local, state, and federal)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56FD7D-809D-98B0-818E-BA88CFCCC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27" y="216920"/>
            <a:ext cx="7537110" cy="276571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2E33E64-0E1C-AFE4-B268-6888920A8257}"/>
              </a:ext>
            </a:extLst>
          </p:cNvPr>
          <p:cNvSpPr txBox="1">
            <a:spLocks/>
          </p:cNvSpPr>
          <p:nvPr/>
        </p:nvSpPr>
        <p:spPr>
          <a:xfrm>
            <a:off x="637475" y="2115826"/>
            <a:ext cx="1818627" cy="101005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5594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Myriad Pro"/>
              </a:rPr>
              <a:t>Flow of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5594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Myriad Pro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5594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Myriad Pro"/>
              </a:rPr>
              <a:t>Information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5594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Myriad Pro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9E98BA-5F26-FCD8-3F29-39CBCEFF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5451"/>
            <a:ext cx="276782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8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9DD2-875B-AC61-183C-BD10B2D5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CAE24-C235-0AA8-1E36-D00D57CC4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16" y="602958"/>
            <a:ext cx="6346486" cy="5651482"/>
          </a:xfrm>
          <a:prstGeom prst="rect">
            <a:avLst/>
          </a:prstGeom>
        </p:spPr>
      </p:pic>
      <p:sp>
        <p:nvSpPr>
          <p:cNvPr id="2" name="Google Shape;569;p83">
            <a:extLst>
              <a:ext uri="{FF2B5EF4-FFF2-40B4-BE49-F238E27FC236}">
                <a16:creationId xmlns:a16="http://schemas.microsoft.com/office/drawing/2014/main" id="{D66F335B-BB18-CB54-8DAA-A118BA2EB84B}"/>
              </a:ext>
            </a:extLst>
          </p:cNvPr>
          <p:cNvSpPr txBox="1"/>
          <p:nvPr/>
        </p:nvSpPr>
        <p:spPr>
          <a:xfrm>
            <a:off x="6967788" y="560893"/>
            <a:ext cx="5032534" cy="555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12190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" sz="2000" b="1" dirty="0">
                <a:solidFill>
                  <a:srgbClr val="035594"/>
                </a:solidFill>
                <a:ea typeface="Questrial"/>
                <a:cs typeface="Questrial"/>
                <a:sym typeface="Questrial"/>
              </a:rPr>
              <a:t>RC Roles and Responsibilities</a:t>
            </a:r>
            <a:endParaRPr sz="2000" b="1" dirty="0">
              <a:solidFill>
                <a:srgbClr val="035594"/>
              </a:solidFill>
              <a:ea typeface="Questrial"/>
              <a:cs typeface="Questrial"/>
              <a:sym typeface="Questrial"/>
            </a:endParaRPr>
          </a:p>
          <a:p>
            <a:pPr marL="609585" indent="-423323"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Community Engagement / Planning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All Regional Commissions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609585" indent="-423323"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GIS Validation / Data Capture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All RCs except CSRA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609585" indent="-423323"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Advanced GIS / Scripting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Coastal RC</a:t>
            </a: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Southern Georgia RC</a:t>
            </a: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Atlanta RC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609585" indent="-423323"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Project &amp; Fiscal Management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Middle Georgia RC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609585" indent="-423323"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GAP (extra-territorial) Services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Coastal RC</a:t>
            </a: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Middle Georgia RC</a:t>
            </a: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Northeast Georgia RC</a:t>
            </a: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Northwest Georgis RC</a:t>
            </a:r>
          </a:p>
          <a:p>
            <a:pPr marL="1219170" lvl="1" indent="-423323"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Southern Georgia RC</a:t>
            </a:r>
            <a:endParaRPr sz="20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575;p84">
            <a:extLst>
              <a:ext uri="{FF2B5EF4-FFF2-40B4-BE49-F238E27FC236}">
                <a16:creationId xmlns:a16="http://schemas.microsoft.com/office/drawing/2014/main" id="{708C62FD-80DB-6123-AD4A-FC050083C17E}"/>
              </a:ext>
            </a:extLst>
          </p:cNvPr>
          <p:cNvSpPr txBox="1"/>
          <p:nvPr/>
        </p:nvSpPr>
        <p:spPr>
          <a:xfrm>
            <a:off x="373003" y="6262941"/>
            <a:ext cx="6780000" cy="59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n" sz="2267" b="1" dirty="0"/>
              <a:t>~</a:t>
            </a:r>
            <a:r>
              <a:rPr lang="en" sz="22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 GIS Staff across Regional Commissions</a:t>
            </a:r>
            <a:endParaRPr sz="2267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1F695-74CD-DD3A-DA39-E24C7A744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176" y="6065451"/>
            <a:ext cx="276782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5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DA737-FE0F-D7C0-2D97-F1B559DA5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C0C68C44-BD57-16D1-25E9-EB15474F89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024" y="2280780"/>
            <a:ext cx="11217896" cy="4186008"/>
          </a:xfrm>
        </p:spPr>
        <p:txBody>
          <a:bodyPr/>
          <a:lstStyle/>
          <a:p>
            <a:r>
              <a:rPr lang="en-US" dirty="0"/>
              <a:t>Phase 1: Complete (January 2017 – February 2021) = 49 months</a:t>
            </a:r>
          </a:p>
          <a:p>
            <a:pPr lvl="1"/>
            <a:r>
              <a:rPr lang="en-US" dirty="0"/>
              <a:t>Ownership (County or City)</a:t>
            </a:r>
          </a:p>
          <a:p>
            <a:pPr lvl="1"/>
            <a:r>
              <a:rPr lang="en-US" dirty="0"/>
              <a:t>Operation (One-Way, Two-Way)</a:t>
            </a:r>
          </a:p>
          <a:p>
            <a:pPr lvl="1"/>
            <a:r>
              <a:rPr lang="en-US" dirty="0"/>
              <a:t>Surface Type (Asphalt, Gravel, Concrete)</a:t>
            </a:r>
          </a:p>
          <a:p>
            <a:pPr lvl="1"/>
            <a:r>
              <a:rPr lang="en-US" dirty="0"/>
              <a:t>Through Lanes (Number of Lanes)</a:t>
            </a:r>
          </a:p>
          <a:p>
            <a:pPr lvl="1"/>
            <a:r>
              <a:rPr lang="en-US" dirty="0"/>
              <a:t>Median Type (If number of lanes more than two) </a:t>
            </a:r>
          </a:p>
          <a:p>
            <a:pPr lvl="1"/>
            <a:r>
              <a:rPr lang="en-US" dirty="0"/>
              <a:t>Road Names</a:t>
            </a:r>
          </a:p>
          <a:p>
            <a:pPr lvl="1"/>
            <a:r>
              <a:rPr lang="en-US" dirty="0"/>
              <a:t>Traffic Control Devices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CD770573-1235-F55B-B6D8-E1B890676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071C69BB-D7CB-858C-0144-46842DCCD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B91336D-E6F5-5400-D133-33CE07EA2B1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F54B77A-2072-7633-CC35-C280ABD1255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DA6D1CC-5F54-3005-DE11-56535651E5F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9360E98-A983-495E-C55B-F1D5F92E082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BBE41B-0745-3D3D-8FD7-FEF0F610FD79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CFF44B2-E770-0D73-2FC1-A5681A1B1C2C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40BCD26-AAAA-989E-A16F-EE984E04F8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FADF1BE-0FE3-1AC9-FCB2-F2DFBFE07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F5852E-E95B-0983-586B-0278D6B30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4" y="5976892"/>
            <a:ext cx="2767824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3D2F0-05C0-442F-0F34-28ACF8659A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35603" b="29220"/>
          <a:stretch/>
        </p:blipFill>
        <p:spPr>
          <a:xfrm>
            <a:off x="2021765" y="169684"/>
            <a:ext cx="8111247" cy="168301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448EA9E-93E3-9A58-4C70-F7C8480F0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31" y="173311"/>
            <a:ext cx="9124169" cy="1664573"/>
          </a:xfrm>
        </p:spPr>
        <p:txBody>
          <a:bodyPr/>
          <a:lstStyle/>
          <a:p>
            <a:pPr algn="ctr"/>
            <a:r>
              <a:rPr lang="en-US" sz="2400" b="1" dirty="0"/>
              <a:t>MAP-21</a:t>
            </a:r>
            <a:br>
              <a:rPr lang="en-US" sz="2400" b="1" dirty="0"/>
            </a:br>
            <a:r>
              <a:rPr lang="en-US" sz="2400" b="1" dirty="0"/>
              <a:t>Moving Ahead for Progress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Current Status </a:t>
            </a:r>
          </a:p>
        </p:txBody>
      </p:sp>
    </p:spTree>
    <p:extLst>
      <p:ext uri="{BB962C8B-B14F-4D97-AF65-F5344CB8AC3E}">
        <p14:creationId xmlns:p14="http://schemas.microsoft.com/office/powerpoint/2010/main" val="699403859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FC962BD627F4EA76B28DDC6E46AD9" ma:contentTypeVersion="18" ma:contentTypeDescription="Create a new document." ma:contentTypeScope="" ma:versionID="1b3349cfe4e30f2f0ed150aa6a98c9e0">
  <xsd:schema xmlns:xsd="http://www.w3.org/2001/XMLSchema" xmlns:xs="http://www.w3.org/2001/XMLSchema" xmlns:p="http://schemas.microsoft.com/office/2006/metadata/properties" xmlns:ns2="03dfb928-5554-4a87-8e9a-edea6c8e3105" xmlns:ns3="d876ab5d-c363-4cb9-b177-8b68990486e8" targetNamespace="http://schemas.microsoft.com/office/2006/metadata/properties" ma:root="true" ma:fieldsID="ae046be87a6e9bc3ae4b93cf525dea45" ns2:_="" ns3:_="">
    <xsd:import namespace="03dfb928-5554-4a87-8e9a-edea6c8e3105"/>
    <xsd:import namespace="d876ab5d-c363-4cb9-b177-8b6899048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fb928-5554-4a87-8e9a-edea6c8e3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b9d03e-f63d-43c7-9a43-349d0cf1a4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6ab5d-c363-4cb9-b177-8b6899048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d38cad6-e624-4609-8f59-2c75c4e321dd}" ma:internalName="TaxCatchAll" ma:showField="CatchAllData" ma:web="d876ab5d-c363-4cb9-b177-8b68990486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dfb928-5554-4a87-8e9a-edea6c8e3105">
      <Terms xmlns="http://schemas.microsoft.com/office/infopath/2007/PartnerControls"/>
    </lcf76f155ced4ddcb4097134ff3c332f>
    <TaxCatchAll xmlns="d876ab5d-c363-4cb9-b177-8b68990486e8" xsi:nil="true"/>
    <MediaServiceKeyPoints xmlns="03dfb928-5554-4a87-8e9a-edea6c8e3105" xsi:nil="true"/>
  </documentManagement>
</p:properties>
</file>

<file path=customXml/itemProps1.xml><?xml version="1.0" encoding="utf-8"?>
<ds:datastoreItem xmlns:ds="http://schemas.openxmlformats.org/officeDocument/2006/customXml" ds:itemID="{AFF01AD9-F5BE-4467-A2B6-F080EB1760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5140B2-CDF5-4570-BA8D-3C1BF17B3627}"/>
</file>

<file path=customXml/itemProps3.xml><?xml version="1.0" encoding="utf-8"?>
<ds:datastoreItem xmlns:ds="http://schemas.openxmlformats.org/officeDocument/2006/customXml" ds:itemID="{3D977A2A-9AF2-4E1E-9C52-3CE0178B1CF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Explore design</Template>
  <TotalTime>759</TotalTime>
  <Words>967</Words>
  <Application>Microsoft Office PowerPoint</Application>
  <PresentationFormat>Widescreen</PresentationFormat>
  <Paragraphs>171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Avenir Next LT Pro</vt:lpstr>
      <vt:lpstr>AvenirNext LT Pro Medium</vt:lpstr>
      <vt:lpstr>Calibri</vt:lpstr>
      <vt:lpstr>Helvetica Neue</vt:lpstr>
      <vt:lpstr>ITC Avant Garde Std Md</vt:lpstr>
      <vt:lpstr>Posterama</vt:lpstr>
      <vt:lpstr>Questrial</vt:lpstr>
      <vt:lpstr>Segoe UI Semilight</vt:lpstr>
      <vt:lpstr>ExploreVTI</vt:lpstr>
      <vt:lpstr>Georgia’s REVAMP Program</vt:lpstr>
      <vt:lpstr>MAP-21 Moving Ahead for Progress in the 21st Century </vt:lpstr>
      <vt:lpstr>MAP-21 Moving Ahead for Progress in the 21st Century  The Mandate </vt:lpstr>
      <vt:lpstr>MAP-21 Moving Ahead for Progress in the 21st Century  The Mandate </vt:lpstr>
      <vt:lpstr>MAP-21 Moving Ahead for Progress in the 21st Century </vt:lpstr>
      <vt:lpstr>MAP-21 Moving Ahead for Progress in the 21st Century </vt:lpstr>
      <vt:lpstr>PowerPoint Presentation</vt:lpstr>
      <vt:lpstr>PowerPoint Presentation</vt:lpstr>
      <vt:lpstr>MAP-21 Moving Ahead for Progress in the 21st Century  Current Status </vt:lpstr>
      <vt:lpstr>GDOT Local Road Activity Program</vt:lpstr>
      <vt:lpstr>GDOT Local Maintenance Improvement Grant</vt:lpstr>
      <vt:lpstr>MAP-21 Moving Ahead for Progress in the 21st Century  Current Status </vt:lpstr>
      <vt:lpstr>MAP-21 Moving Ahead for Progress in the 21st Century  Current Status </vt:lpstr>
      <vt:lpstr>PowerPoint Presentation</vt:lpstr>
      <vt:lpstr>REVAMP Roadway Element Validation and Mapping Program  Current Status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Faith Bryan, GISP Director of Information Services (770)538-2626 fbryan@gmrc.ga.gov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Faith Bryan</dc:creator>
  <cp:lastModifiedBy>Faith Bryan</cp:lastModifiedBy>
  <cp:revision>41</cp:revision>
  <dcterms:created xsi:type="dcterms:W3CDTF">2024-08-26T15:27:00Z</dcterms:created>
  <dcterms:modified xsi:type="dcterms:W3CDTF">2025-03-06T21:05:02Z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0x010100BFFFC962BD627F4EA76B28DDC6E46AD9</vt:lpwstr>
  </property>
  <property fmtid="{D5CDD505-2E9C-101B-9397-08002B2CF9AE}" pid="3" name="MediaServiceImageTags">
    <vt:lpwstr/>
  </property>
</Properties>
</file>