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3" r:id="rId10"/>
    <p:sldId id="261" r:id="rId11"/>
    <p:sldId id="262" r:id="rId12"/>
    <p:sldId id="264" r:id="rId13"/>
    <p:sldId id="265" r:id="rId14"/>
    <p:sldId id="266" r:id="rId15"/>
    <p:sldId id="267" r:id="rId16"/>
    <p:sldId id="268" r:id="rId17"/>
    <p:sldId id="269" r:id="rId18"/>
    <p:sldId id="274" r:id="rId19"/>
    <p:sldId id="271" r:id="rId20"/>
    <p:sldId id="272" r:id="rId21"/>
    <p:sldId id="277"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94F03-F4A6-7AAB-1608-05E914BE2B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4B1006-A87E-9A79-9B66-302A898115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2486B8-2091-1902-D2A1-8FBFE7FB8DA6}"/>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3E001003-879C-71CA-FB80-A134A77781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FE989-CE8D-18DD-060B-D528DCA65A15}"/>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423890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137E-5EC0-260B-9431-1AAF1DE539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AF2952-675C-35E2-78CF-29ED45BD4F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658E61-861F-6C84-41CE-9D566E5E7264}"/>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27201A69-EC46-BE15-52DD-EC89CDAE8A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4777E1-FA66-C2F5-0E23-8F44BD356099}"/>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1186248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D1BA13-D22E-A376-CF28-97EE733E1A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FF25A2-DDBC-C8FD-9173-34DCECD981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B8D5D5-78D5-4E85-8400-7D950661E7AF}"/>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1E6232B9-9525-7D19-8025-6BB342F9B9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302667-F9DE-1E48-A830-7ED3A7D1D5C4}"/>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99090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EF957-3488-64D4-60D0-862D5F9FE5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46FCB4-856B-C3E4-3AD4-9929DE1F6D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7803EA-7BDE-DF58-7891-7DE8C302E5C1}"/>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35968FAA-C854-B0C1-27D9-E0F896EF3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3C112-0773-AE1B-7725-FA7AAFDFE47D}"/>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4211470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DEF03-35D4-FEFF-7BD1-C521EE1E2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D47099-6B15-05D5-9088-CE870A12C3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808C65-F159-D007-C933-C7928D076D0A}"/>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28671EC2-7D39-9E2B-1101-FD35BFC80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ED359-494B-BA9B-4CB6-042E2C7A516A}"/>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332430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9B0B-2202-B849-5963-6AE825E746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1E3FE5-246C-132E-0DEF-51358780F8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1A14ED-9ECA-1128-B4E3-32FA00A8DC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26D69B-F032-2FAB-E570-12173CE1CED9}"/>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6" name="Footer Placeholder 5">
            <a:extLst>
              <a:ext uri="{FF2B5EF4-FFF2-40B4-BE49-F238E27FC236}">
                <a16:creationId xmlns:a16="http://schemas.microsoft.com/office/drawing/2014/main" id="{1F6BC75C-78B1-522C-ED7F-C530FE0056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A7807-7C21-5A48-B627-94111196B368}"/>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273371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09F5E-EE17-CC97-99DA-911993E7C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254031-2BB5-DD7E-3C06-AC14C61666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B8A29A-D1F1-19C2-97B6-1683AF6DD0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92633E-515D-665D-5FB0-F546BD43C1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2FF9D6-3A9D-38E0-70DD-C33CBFE96B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07EB9F-A7B1-D202-470B-01218614145F}"/>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8" name="Footer Placeholder 7">
            <a:extLst>
              <a:ext uri="{FF2B5EF4-FFF2-40B4-BE49-F238E27FC236}">
                <a16:creationId xmlns:a16="http://schemas.microsoft.com/office/drawing/2014/main" id="{C88C1170-F625-4BB2-CCB0-238334D128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54AFA-D489-CA1C-B6D1-51A9F0784833}"/>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523119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357F9-3644-EF24-F007-BE45577F29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2D16D-9A6B-65E0-1582-1073E71CEA93}"/>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4" name="Footer Placeholder 3">
            <a:extLst>
              <a:ext uri="{FF2B5EF4-FFF2-40B4-BE49-F238E27FC236}">
                <a16:creationId xmlns:a16="http://schemas.microsoft.com/office/drawing/2014/main" id="{C96B7272-A9C2-DA08-2B8C-6A2FF415D9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7BF363-91A0-37CA-66A5-54529843EF67}"/>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2142798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D88250-0BD6-9AE3-2676-BFC202279F21}"/>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3" name="Footer Placeholder 2">
            <a:extLst>
              <a:ext uri="{FF2B5EF4-FFF2-40B4-BE49-F238E27FC236}">
                <a16:creationId xmlns:a16="http://schemas.microsoft.com/office/drawing/2014/main" id="{59906A2D-5657-592B-2D1E-88919A839C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AB0BB-5C68-9B87-A640-F5FD27D67A56}"/>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1706039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874B-CD00-40F3-2C01-B6D219510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49636B-75E2-02DF-EC61-323AA5E08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FECD91-8C89-7A1C-ECAA-1A98BE81C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4EA73-4E53-D6B4-5E85-62896F8F8E47}"/>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6" name="Footer Placeholder 5">
            <a:extLst>
              <a:ext uri="{FF2B5EF4-FFF2-40B4-BE49-F238E27FC236}">
                <a16:creationId xmlns:a16="http://schemas.microsoft.com/office/drawing/2014/main" id="{5E925F6A-5C0B-963B-6EF5-F3527ECB8E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1CEFE-11C8-2B1B-64E0-D2E22E666E39}"/>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2540560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B3478-F810-8629-ACD3-D638B15D22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56BD36-7C50-63BB-2BDA-E680193257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3E47E2-5882-2739-3909-591533A56E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613BC-E7EF-A533-9757-622FBA00DC2B}"/>
              </a:ext>
            </a:extLst>
          </p:cNvPr>
          <p:cNvSpPr>
            <a:spLocks noGrp="1"/>
          </p:cNvSpPr>
          <p:nvPr>
            <p:ph type="dt" sz="half" idx="10"/>
          </p:nvPr>
        </p:nvSpPr>
        <p:spPr/>
        <p:txBody>
          <a:bodyPr/>
          <a:lstStyle/>
          <a:p>
            <a:fld id="{3B6D7175-5526-7545-92CD-905D9429BAE3}" type="datetimeFigureOut">
              <a:rPr lang="en-US" smtClean="0"/>
              <a:t>3/10/2025</a:t>
            </a:fld>
            <a:endParaRPr lang="en-US"/>
          </a:p>
        </p:txBody>
      </p:sp>
      <p:sp>
        <p:nvSpPr>
          <p:cNvPr id="6" name="Footer Placeholder 5">
            <a:extLst>
              <a:ext uri="{FF2B5EF4-FFF2-40B4-BE49-F238E27FC236}">
                <a16:creationId xmlns:a16="http://schemas.microsoft.com/office/drawing/2014/main" id="{6246E821-94EE-347D-080D-2244F42EC1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904E9F-77D8-A955-A261-9F95A77C8786}"/>
              </a:ext>
            </a:extLst>
          </p:cNvPr>
          <p:cNvSpPr>
            <a:spLocks noGrp="1"/>
          </p:cNvSpPr>
          <p:nvPr>
            <p:ph type="sldNum" sz="quarter" idx="12"/>
          </p:nvPr>
        </p:nvSpPr>
        <p:spPr/>
        <p:txBody>
          <a:bodyPr/>
          <a:lstStyle/>
          <a:p>
            <a:fld id="{93E31EB2-F53D-F04B-AFD8-8A9A466B83D0}" type="slidenum">
              <a:rPr lang="en-US" smtClean="0"/>
              <a:t>‹#›</a:t>
            </a:fld>
            <a:endParaRPr lang="en-US"/>
          </a:p>
        </p:txBody>
      </p:sp>
    </p:spTree>
    <p:extLst>
      <p:ext uri="{BB962C8B-B14F-4D97-AF65-F5344CB8AC3E}">
        <p14:creationId xmlns:p14="http://schemas.microsoft.com/office/powerpoint/2010/main" val="2774324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2BDF58-9A7B-865F-0C03-66B562FE8D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C0A2CE-F399-D784-AFC0-F74E71B0F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E4F2B-B649-3D31-1C00-80EA063560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6D7175-5526-7545-92CD-905D9429BAE3}" type="datetimeFigureOut">
              <a:rPr lang="en-US" smtClean="0"/>
              <a:t>3/10/2025</a:t>
            </a:fld>
            <a:endParaRPr lang="en-US"/>
          </a:p>
        </p:txBody>
      </p:sp>
      <p:sp>
        <p:nvSpPr>
          <p:cNvPr id="5" name="Footer Placeholder 4">
            <a:extLst>
              <a:ext uri="{FF2B5EF4-FFF2-40B4-BE49-F238E27FC236}">
                <a16:creationId xmlns:a16="http://schemas.microsoft.com/office/drawing/2014/main" id="{4F5F6514-243C-F7FC-DCCC-81B23791A4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E0B64B2-88D2-D1F5-DBED-84B5F136AE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3E31EB2-F53D-F04B-AFD8-8A9A466B83D0}" type="slidenum">
              <a:rPr lang="en-US" smtClean="0"/>
              <a:t>‹#›</a:t>
            </a:fld>
            <a:endParaRPr lang="en-US"/>
          </a:p>
        </p:txBody>
      </p:sp>
    </p:spTree>
    <p:extLst>
      <p:ext uri="{BB962C8B-B14F-4D97-AF65-F5344CB8AC3E}">
        <p14:creationId xmlns:p14="http://schemas.microsoft.com/office/powerpoint/2010/main" val="2893455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jim.youngquist@icloud.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67758-36FE-593F-454B-519A4314425D}"/>
              </a:ext>
            </a:extLst>
          </p:cNvPr>
          <p:cNvSpPr>
            <a:spLocks noGrp="1"/>
          </p:cNvSpPr>
          <p:nvPr>
            <p:ph type="ctrTitle"/>
          </p:nvPr>
        </p:nvSpPr>
        <p:spPr/>
        <p:txBody>
          <a:bodyPr>
            <a:normAutofit fontScale="90000"/>
          </a:bodyPr>
          <a:lstStyle/>
          <a:p>
            <a:r>
              <a:rPr lang="en-US" sz="4000" b="1" i="0" u="none" strike="noStrike">
                <a:solidFill>
                  <a:srgbClr val="FF0000"/>
                </a:solidFill>
                <a:effectLst/>
                <a:latin typeface="Avenir Book" panose="02000503020000020003" pitchFamily="2" charset="0"/>
              </a:rPr>
              <a:t>2025 NADO &amp; DDAA Washington Conference</a:t>
            </a:r>
            <a:br>
              <a:rPr lang="en-US" b="1" i="0" u="none" strike="noStrike">
                <a:effectLst/>
                <a:latin typeface="Avenir Book" panose="02000503020000020003" pitchFamily="2" charset="0"/>
              </a:rPr>
            </a:br>
            <a:r>
              <a:rPr lang="en-US" sz="4000" b="1" i="0" u="none" strike="noStrike">
                <a:solidFill>
                  <a:srgbClr val="0070C0"/>
                </a:solidFill>
                <a:effectLst/>
                <a:latin typeface="Avenir Book" panose="02000503020000020003" pitchFamily="2" charset="0"/>
              </a:rPr>
              <a:t>Enhancing Board Member Engagement with Local Development Districts</a:t>
            </a:r>
            <a:endParaRPr lang="en-US" sz="4000" b="1">
              <a:solidFill>
                <a:srgbClr val="0070C0"/>
              </a:solidFill>
              <a:latin typeface="Avenir Book" panose="02000503020000020003" pitchFamily="2" charset="0"/>
            </a:endParaRPr>
          </a:p>
        </p:txBody>
      </p:sp>
      <p:sp>
        <p:nvSpPr>
          <p:cNvPr id="3" name="Subtitle 2">
            <a:extLst>
              <a:ext uri="{FF2B5EF4-FFF2-40B4-BE49-F238E27FC236}">
                <a16:creationId xmlns:a16="http://schemas.microsoft.com/office/drawing/2014/main" id="{30494973-C952-128C-59D8-3190A6AA9FB2}"/>
              </a:ext>
            </a:extLst>
          </p:cNvPr>
          <p:cNvSpPr>
            <a:spLocks noGrp="1"/>
          </p:cNvSpPr>
          <p:nvPr>
            <p:ph type="subTitle" idx="1"/>
          </p:nvPr>
        </p:nvSpPr>
        <p:spPr/>
        <p:txBody>
          <a:bodyPr/>
          <a:lstStyle/>
          <a:p>
            <a:r>
              <a:rPr lang="en-US">
                <a:latin typeface="Avenir Book" panose="02000503020000020003" pitchFamily="2" charset="0"/>
              </a:rPr>
              <a:t>Jim Youngquist</a:t>
            </a:r>
          </a:p>
          <a:p>
            <a:r>
              <a:rPr lang="en-US">
                <a:latin typeface="Avenir Book" panose="02000503020000020003" pitchFamily="2" charset="0"/>
              </a:rPr>
              <a:t>Southeast Regional Directors Institute</a:t>
            </a:r>
          </a:p>
        </p:txBody>
      </p:sp>
      <p:pic>
        <p:nvPicPr>
          <p:cNvPr id="5" name="Picture 4" descr="A blue and green text&#10;&#10;AI-generated content may be incorrect.">
            <a:extLst>
              <a:ext uri="{FF2B5EF4-FFF2-40B4-BE49-F238E27FC236}">
                <a16:creationId xmlns:a16="http://schemas.microsoft.com/office/drawing/2014/main" id="{7A0284B0-59DB-C160-7226-5BFF736C3AE4}"/>
              </a:ext>
            </a:extLst>
          </p:cNvPr>
          <p:cNvPicPr>
            <a:picLocks noChangeAspect="1"/>
          </p:cNvPicPr>
          <p:nvPr/>
        </p:nvPicPr>
        <p:blipFill>
          <a:blip r:embed="rId2"/>
          <a:stretch>
            <a:fillRect/>
          </a:stretch>
        </p:blipFill>
        <p:spPr>
          <a:xfrm>
            <a:off x="4540250" y="4429919"/>
            <a:ext cx="3111500" cy="482600"/>
          </a:xfrm>
          <a:prstGeom prst="rect">
            <a:avLst/>
          </a:prstGeom>
        </p:spPr>
      </p:pic>
    </p:spTree>
    <p:extLst>
      <p:ext uri="{BB962C8B-B14F-4D97-AF65-F5344CB8AC3E}">
        <p14:creationId xmlns:p14="http://schemas.microsoft.com/office/powerpoint/2010/main" val="2082556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E7676-B1D5-B52F-6EBD-BD53748F6B53}"/>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230A5AD2-D28C-2075-5B8A-AEEBBAF98A0B}"/>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A1D835BC-4A2B-D271-CB3A-DD379B39C8E0}"/>
              </a:ext>
            </a:extLst>
          </p:cNvPr>
          <p:cNvSpPr>
            <a:spLocks noGrp="1"/>
          </p:cNvSpPr>
          <p:nvPr>
            <p:ph type="title"/>
          </p:nvPr>
        </p:nvSpPr>
        <p:spPr>
          <a:xfrm>
            <a:off x="550863" y="1482437"/>
            <a:ext cx="10754445" cy="5375564"/>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Communication</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e.	An annual Board orientation should be held for ALL 	members.  It is just as important to go through an 	orientation with veteran members as it is new 	members.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a:t>f.	Set up a time or two each month at a minimum to get 	out into the region and drop in on Board members 	and local government leaders, elected and 	appointed.</a:t>
            </a: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2185703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C2927-0E66-BEA6-854B-59CD090A014F}"/>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84B076C2-E22B-11BC-9AF3-861A3845CABA}"/>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6CE9F1C8-6B52-559F-4BC2-8DAFC33142B8}"/>
              </a:ext>
            </a:extLst>
          </p:cNvPr>
          <p:cNvSpPr>
            <a:spLocks noGrp="1"/>
          </p:cNvSpPr>
          <p:nvPr>
            <p:ph type="title"/>
          </p:nvPr>
        </p:nvSpPr>
        <p:spPr>
          <a:xfrm>
            <a:off x="550863" y="1565565"/>
            <a:ext cx="10754445" cy="5292435"/>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Secondary Communication</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g.	Your region’s members of your state legislature and 	staff as appropriate</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h.	Your U. S. House and Senate members and staff as 	appropriate</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err="1">
                <a:solidFill>
                  <a:schemeClr val="tx1"/>
                </a:solidFill>
                <a:latin typeface="+mj-lt"/>
                <a:ea typeface="+mj-ea"/>
                <a:cs typeface="+mj-cs"/>
              </a:rPr>
              <a:t>i</a:t>
            </a:r>
            <a:r>
              <a:rPr lang="en-US" sz="4000" kern="1200">
                <a:solidFill>
                  <a:schemeClr val="tx1"/>
                </a:solidFill>
                <a:latin typeface="+mj-lt"/>
                <a:ea typeface="+mj-ea"/>
                <a:cs typeface="+mj-cs"/>
              </a:rPr>
              <a:t>.	Your Governor and staff</a:t>
            </a: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3120416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67F2F-DFFD-BC16-DCDB-71756DA9E316}"/>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30490180-67BE-197F-B87A-15F380F2801E}"/>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D3B1FD91-9DF7-D88A-E302-35ECF26D006A}"/>
              </a:ext>
            </a:extLst>
          </p:cNvPr>
          <p:cNvSpPr>
            <a:spLocks noGrp="1"/>
          </p:cNvSpPr>
          <p:nvPr>
            <p:ph type="title"/>
          </p:nvPr>
        </p:nvSpPr>
        <p:spPr>
          <a:xfrm>
            <a:off x="550863" y="1565565"/>
            <a:ext cx="10754445" cy="5292435"/>
          </a:xfrm>
        </p:spPr>
        <p:txBody>
          <a:bodyPr vert="horz" wrap="square" lIns="91440" tIns="45720" rIns="91440" bIns="45720" rtlCol="0" anchor="t">
            <a:normAutofit/>
          </a:bodyPr>
          <a:lstStyle/>
          <a:p>
            <a:r>
              <a:rPr lang="en-US" sz="4000" kern="1200">
                <a:solidFill>
                  <a:schemeClr val="tx1"/>
                </a:solidFill>
                <a:latin typeface="+mj-lt"/>
                <a:ea typeface="+mj-ea"/>
                <a:cs typeface="+mj-cs"/>
              </a:rPr>
              <a:t>Committee Management</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Executive Committee</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Budget, Finance, and Contracts Committee</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a:t>c.	</a:t>
            </a:r>
            <a:r>
              <a:rPr lang="en-US" sz="4000" kern="1200">
                <a:solidFill>
                  <a:schemeClr val="tx1"/>
                </a:solidFill>
                <a:latin typeface="+mj-lt"/>
                <a:ea typeface="+mj-ea"/>
                <a:cs typeface="+mj-cs"/>
              </a:rPr>
              <a:t>Programmatic Committees</a:t>
            </a:r>
          </a:p>
        </p:txBody>
      </p:sp>
    </p:spTree>
    <p:extLst>
      <p:ext uri="{BB962C8B-B14F-4D97-AF65-F5344CB8AC3E}">
        <p14:creationId xmlns:p14="http://schemas.microsoft.com/office/powerpoint/2010/main" val="207215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B6EBF-ADF2-7467-3448-438D431D4857}"/>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F3ED154F-6BC6-AA7A-49C0-05FC3371DED8}"/>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2603EF56-0CD3-273E-2531-A6DE8DEDDBFF}"/>
              </a:ext>
            </a:extLst>
          </p:cNvPr>
          <p:cNvSpPr>
            <a:spLocks noGrp="1"/>
          </p:cNvSpPr>
          <p:nvPr>
            <p:ph type="title"/>
          </p:nvPr>
        </p:nvSpPr>
        <p:spPr>
          <a:xfrm>
            <a:off x="550863" y="1565565"/>
            <a:ext cx="10754445" cy="5292435"/>
          </a:xfrm>
        </p:spPr>
        <p:txBody>
          <a:bodyPr vert="horz" wrap="square" lIns="91440" tIns="45720" rIns="91440" bIns="45720" rtlCol="0" anchor="t">
            <a:normAutofit/>
          </a:bodyPr>
          <a:lstStyle/>
          <a:p>
            <a:r>
              <a:rPr lang="en-US" sz="4000" kern="1200">
                <a:solidFill>
                  <a:schemeClr val="tx1"/>
                </a:solidFill>
                <a:latin typeface="+mj-lt"/>
                <a:ea typeface="+mj-ea"/>
                <a:cs typeface="+mj-cs"/>
              </a:rPr>
              <a:t>Committee Management</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Executive Committee – officers/plus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Budget, Finance, and Contracts – Treasurer 	Chair</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c.	Programmatic Committees – Chairs have seat 	on Board	</a:t>
            </a:r>
          </a:p>
        </p:txBody>
      </p:sp>
    </p:spTree>
    <p:extLst>
      <p:ext uri="{BB962C8B-B14F-4D97-AF65-F5344CB8AC3E}">
        <p14:creationId xmlns:p14="http://schemas.microsoft.com/office/powerpoint/2010/main" val="3994130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38A44-96D3-2156-3D5E-D57EBACDAE1A}"/>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18490479-3D3C-E807-EDAB-3BC7296EA984}"/>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90A2553B-0B70-7165-02B8-80078DADB62C}"/>
              </a:ext>
            </a:extLst>
          </p:cNvPr>
          <p:cNvSpPr>
            <a:spLocks noGrp="1"/>
          </p:cNvSpPr>
          <p:nvPr>
            <p:ph type="title"/>
          </p:nvPr>
        </p:nvSpPr>
        <p:spPr>
          <a:xfrm>
            <a:off x="550863" y="1316183"/>
            <a:ext cx="10809864" cy="5888182"/>
          </a:xfrm>
        </p:spPr>
        <p:txBody>
          <a:bodyPr vert="horz" wrap="square" lIns="91440" tIns="45720" rIns="91440" bIns="45720" rtlCol="0" anchor="t">
            <a:normAutofit/>
          </a:bodyPr>
          <a:lstStyle/>
          <a:p>
            <a:r>
              <a:rPr lang="en-US" sz="4000" kern="1200">
                <a:solidFill>
                  <a:schemeClr val="tx1"/>
                </a:solidFill>
                <a:latin typeface="+mj-lt"/>
                <a:ea typeface="+mj-ea"/>
                <a:cs typeface="+mj-cs"/>
              </a:rPr>
              <a:t>Board Accountability/</a:t>
            </a:r>
            <a:r>
              <a:rPr lang="en-US" sz="4000"/>
              <a:t>F</a:t>
            </a:r>
            <a:r>
              <a:rPr lang="en-US" sz="4000" kern="1200">
                <a:solidFill>
                  <a:schemeClr val="tx1"/>
                </a:solidFill>
                <a:latin typeface="+mj-lt"/>
                <a:ea typeface="+mj-ea"/>
                <a:cs typeface="+mj-cs"/>
              </a:rPr>
              <a:t>iduciary </a:t>
            </a:r>
            <a:r>
              <a:rPr lang="en-US" sz="4000"/>
              <a:t>R</a:t>
            </a:r>
            <a:r>
              <a:rPr lang="en-US" sz="4000" kern="1200">
                <a:solidFill>
                  <a:schemeClr val="tx1"/>
                </a:solidFill>
                <a:latin typeface="+mj-lt"/>
                <a:ea typeface="+mj-ea"/>
                <a:cs typeface="+mj-cs"/>
              </a:rPr>
              <a:t>esponsibility</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a:t>
            </a:r>
            <a:r>
              <a:rPr lang="en-US" sz="4000"/>
              <a:t>Responsible to the Local Governments to 	manage 	and execute the contracts, programs, 	initiatives provided by the regional council 	through local, state, and federal governments 	and other partnering organizations through a 	partnership with the council’s executive 	director</a:t>
            </a: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826083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1E52D-4FA0-AFE2-79F5-914DF60AB307}"/>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B27D9A1C-3856-D27F-A041-A2DE3DAC1E13}"/>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A60B2505-27A6-81E6-081E-99F121B3077F}"/>
              </a:ext>
            </a:extLst>
          </p:cNvPr>
          <p:cNvSpPr>
            <a:spLocks noGrp="1"/>
          </p:cNvSpPr>
          <p:nvPr>
            <p:ph type="title"/>
          </p:nvPr>
        </p:nvSpPr>
        <p:spPr>
          <a:xfrm>
            <a:off x="550863" y="1316183"/>
            <a:ext cx="10809864" cy="5888182"/>
          </a:xfrm>
        </p:spPr>
        <p:txBody>
          <a:bodyPr vert="horz" wrap="square" lIns="91440" tIns="45720" rIns="91440" bIns="45720" rtlCol="0" anchor="t">
            <a:normAutofit/>
          </a:bodyPr>
          <a:lstStyle/>
          <a:p>
            <a:r>
              <a:rPr lang="en-US" sz="4000" kern="1200">
                <a:solidFill>
                  <a:schemeClr val="tx1"/>
                </a:solidFill>
                <a:latin typeface="+mj-lt"/>
                <a:ea typeface="+mj-ea"/>
                <a:cs typeface="+mj-cs"/>
              </a:rPr>
              <a:t>Board Accountability/</a:t>
            </a:r>
            <a:r>
              <a:rPr lang="en-US" sz="4000"/>
              <a:t>F</a:t>
            </a:r>
            <a:r>
              <a:rPr lang="en-US" sz="4000" kern="1200">
                <a:solidFill>
                  <a:schemeClr val="tx1"/>
                </a:solidFill>
                <a:latin typeface="+mj-lt"/>
                <a:ea typeface="+mj-ea"/>
                <a:cs typeface="+mj-cs"/>
              </a:rPr>
              <a:t>iduciary </a:t>
            </a:r>
            <a:r>
              <a:rPr lang="en-US" sz="4000"/>
              <a:t>R</a:t>
            </a:r>
            <a:r>
              <a:rPr lang="en-US" sz="4000" kern="1200">
                <a:solidFill>
                  <a:schemeClr val="tx1"/>
                </a:solidFill>
                <a:latin typeface="+mj-lt"/>
                <a:ea typeface="+mj-ea"/>
                <a:cs typeface="+mj-cs"/>
              </a:rPr>
              <a:t>esponsibility</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br>
              <a:rPr lang="en-US" sz="4000"/>
            </a:br>
            <a:r>
              <a:rPr lang="en-US" sz="4000"/>
              <a:t>b.	The Board providing oversite to council’s 	executive director to ensure the deliverables 	are carried out on all budgetary agreements.</a:t>
            </a:r>
            <a:r>
              <a:rPr lang="en-US" sz="4000" kern="1200">
                <a:solidFill>
                  <a:schemeClr val="tx1"/>
                </a:solidFill>
                <a:latin typeface="+mj-lt"/>
                <a:ea typeface="+mj-ea"/>
                <a:cs typeface="+mj-cs"/>
              </a:rPr>
              <a:t>	</a:t>
            </a:r>
          </a:p>
        </p:txBody>
      </p:sp>
    </p:spTree>
    <p:extLst>
      <p:ext uri="{BB962C8B-B14F-4D97-AF65-F5344CB8AC3E}">
        <p14:creationId xmlns:p14="http://schemas.microsoft.com/office/powerpoint/2010/main" val="334479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47733-023A-3A70-FB18-60E3CDE0A745}"/>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5FA00EA1-D855-A355-4D82-50202BF76EF3}"/>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06C69B32-AAD3-C2F1-A51B-316FDA4260A0}"/>
              </a:ext>
            </a:extLst>
          </p:cNvPr>
          <p:cNvSpPr>
            <a:spLocks noGrp="1"/>
          </p:cNvSpPr>
          <p:nvPr>
            <p:ph type="title"/>
          </p:nvPr>
        </p:nvSpPr>
        <p:spPr>
          <a:xfrm>
            <a:off x="550863" y="1427019"/>
            <a:ext cx="10809864" cy="5777346"/>
          </a:xfrm>
        </p:spPr>
        <p:txBody>
          <a:bodyPr vert="horz" wrap="square" lIns="91440" tIns="45720" rIns="91440" bIns="45720" rtlCol="0" anchor="t">
            <a:normAutofit/>
          </a:bodyPr>
          <a:lstStyle/>
          <a:p>
            <a:r>
              <a:rPr lang="en-US" sz="4000" kern="1200">
                <a:solidFill>
                  <a:schemeClr val="tx1"/>
                </a:solidFill>
                <a:latin typeface="+mj-lt"/>
                <a:ea typeface="+mj-ea"/>
                <a:cs typeface="+mj-cs"/>
              </a:rPr>
              <a:t>Financial Management</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Executive Director with Council Finance 	Director in partnership with the Finance, 	Budget, and Contracts Committee of the Board 	of Directors.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a:t>b.	Ensuring Contract review and compliance</a:t>
            </a:r>
            <a:br>
              <a:rPr lang="en-US" sz="4000"/>
            </a:br>
            <a:br>
              <a:rPr lang="en-US" sz="4000"/>
            </a:br>
            <a:r>
              <a:rPr lang="en-US" sz="4000"/>
              <a:t>c.	Monthly financial reports checks and balances</a:t>
            </a: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2852779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D793B-3085-1A40-DFB7-D0A3582B94BB}"/>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E9FAF590-C517-3229-349E-855455E1E1C3}"/>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FFF1AFBF-6A48-944A-A91D-642A8CE974DD}"/>
              </a:ext>
            </a:extLst>
          </p:cNvPr>
          <p:cNvSpPr>
            <a:spLocks noGrp="1"/>
          </p:cNvSpPr>
          <p:nvPr>
            <p:ph type="title"/>
          </p:nvPr>
        </p:nvSpPr>
        <p:spPr>
          <a:xfrm>
            <a:off x="162935" y="1316182"/>
            <a:ext cx="11641137" cy="5985163"/>
          </a:xfrm>
        </p:spPr>
        <p:txBody>
          <a:bodyPr vert="horz" wrap="square" lIns="91440" tIns="45720" rIns="91440" bIns="45720" rtlCol="0" anchor="t">
            <a:normAutofit/>
          </a:bodyPr>
          <a:lstStyle/>
          <a:p>
            <a:r>
              <a:rPr lang="en-US" sz="4000" kern="1200">
                <a:solidFill>
                  <a:schemeClr val="tx1"/>
                </a:solidFill>
                <a:latin typeface="+mj-lt"/>
                <a:ea typeface="+mj-ea"/>
                <a:cs typeface="+mj-cs"/>
              </a:rPr>
              <a:t>The Clear Roles of the Executive Director</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Chief Executiv</a:t>
            </a:r>
            <a:r>
              <a:rPr lang="en-US" sz="4000"/>
              <a:t>e Officer of the regional  council.</a:t>
            </a:r>
            <a:br>
              <a:rPr lang="en-US" sz="4000"/>
            </a:br>
            <a:br>
              <a:rPr lang="en-US" sz="4000"/>
            </a:br>
            <a:r>
              <a:rPr lang="en-US" sz="4000"/>
              <a:t>b.	Fiduciary responsibility to the Local Governments 	by way of the Council Board of Directors</a:t>
            </a:r>
            <a:br>
              <a:rPr lang="en-US" sz="4000"/>
            </a:br>
            <a:br>
              <a:rPr lang="en-US" sz="4000"/>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269277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A4816-E66D-D309-EA71-DBE4A7AA8E2E}"/>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DB652686-2315-E7AF-CE7B-394637E44281}"/>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D054F004-69FA-BADF-034B-DB5F8C2B6FE4}"/>
              </a:ext>
            </a:extLst>
          </p:cNvPr>
          <p:cNvSpPr>
            <a:spLocks noGrp="1"/>
          </p:cNvSpPr>
          <p:nvPr>
            <p:ph type="title"/>
          </p:nvPr>
        </p:nvSpPr>
        <p:spPr>
          <a:xfrm>
            <a:off x="550862" y="1440873"/>
            <a:ext cx="11641137" cy="5985163"/>
          </a:xfrm>
        </p:spPr>
        <p:txBody>
          <a:bodyPr vert="horz" wrap="square" lIns="91440" tIns="45720" rIns="91440" bIns="45720" rtlCol="0" anchor="t">
            <a:normAutofit/>
          </a:bodyPr>
          <a:lstStyle/>
          <a:p>
            <a:r>
              <a:rPr lang="en-US" sz="4000" kern="1200">
                <a:solidFill>
                  <a:schemeClr val="tx1"/>
                </a:solidFill>
                <a:latin typeface="+mj-lt"/>
                <a:ea typeface="+mj-ea"/>
                <a:cs typeface="+mj-cs"/>
              </a:rPr>
              <a:t>The Clear Roles of the Executive Director</a:t>
            </a:r>
            <a:br>
              <a:rPr lang="en-US" sz="4000" kern="1200">
                <a:solidFill>
                  <a:schemeClr val="tx1"/>
                </a:solidFill>
                <a:latin typeface="+mj-lt"/>
                <a:ea typeface="+mj-ea"/>
                <a:cs typeface="+mj-cs"/>
              </a:rPr>
            </a:br>
            <a:br>
              <a:rPr lang="en-US" sz="4000"/>
            </a:br>
            <a:br>
              <a:rPr lang="en-US" sz="4000"/>
            </a:br>
            <a:r>
              <a:rPr lang="en-US" sz="4000"/>
              <a:t>c.	Management responsibility of the professional staff 	of the regional council.</a:t>
            </a:r>
            <a:br>
              <a:rPr lang="en-US" sz="4000"/>
            </a:br>
            <a:br>
              <a:rPr lang="en-US" sz="4000"/>
            </a:br>
            <a:r>
              <a:rPr lang="en-US" sz="4000"/>
              <a:t>d.	Responsible for the day-to-day operations of the 	regional 	council</a:t>
            </a: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201393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6FEF-592A-ED3D-0B59-6BE41121C2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2DAF4E8-442F-C4D9-7568-4A679F837119}"/>
              </a:ext>
            </a:extLst>
          </p:cNvPr>
          <p:cNvSpPr>
            <a:spLocks noGrp="1"/>
          </p:cNvSpPr>
          <p:nvPr>
            <p:ph idx="1"/>
          </p:nvPr>
        </p:nvSpPr>
        <p:spPr/>
        <p:txBody>
          <a:bodyPr>
            <a:normAutofit/>
          </a:bodyPr>
          <a:lstStyle/>
          <a:p>
            <a:pPr marL="0" indent="0" algn="ctr">
              <a:buNone/>
            </a:pPr>
            <a:r>
              <a:rPr lang="en-US" sz="4800">
                <a:latin typeface="Avenir Book" panose="02000503020000020003" pitchFamily="2" charset="0"/>
              </a:rPr>
              <a:t>Jim </a:t>
            </a:r>
            <a:r>
              <a:rPr lang="en-US" sz="4800" err="1">
                <a:latin typeface="Avenir Book" panose="02000503020000020003" pitchFamily="2" charset="0"/>
              </a:rPr>
              <a:t>Youngquist</a:t>
            </a:r>
            <a:endParaRPr lang="en-US" sz="4800">
              <a:latin typeface="Avenir Book" panose="02000503020000020003" pitchFamily="2" charset="0"/>
            </a:endParaRPr>
          </a:p>
          <a:p>
            <a:pPr marL="0" indent="0" algn="ctr">
              <a:buNone/>
            </a:pPr>
            <a:r>
              <a:rPr lang="en-US" sz="4800">
                <a:latin typeface="Avenir Book" panose="02000503020000020003" pitchFamily="2" charset="0"/>
              </a:rPr>
              <a:t>SERDI Lead Staff</a:t>
            </a:r>
          </a:p>
          <a:p>
            <a:pPr marL="0" indent="0" algn="ctr">
              <a:buNone/>
            </a:pPr>
            <a:r>
              <a:rPr lang="en-US" sz="4800">
                <a:latin typeface="Avenir Book" panose="02000503020000020003" pitchFamily="2" charset="0"/>
                <a:hlinkClick r:id="rId2"/>
              </a:rPr>
              <a:t>jim.youngquist@icloud.com</a:t>
            </a:r>
            <a:endParaRPr lang="en-US" sz="4800">
              <a:latin typeface="Avenir Book" panose="02000503020000020003" pitchFamily="2" charset="0"/>
            </a:endParaRPr>
          </a:p>
          <a:p>
            <a:pPr marL="0" indent="0" algn="ctr">
              <a:buNone/>
            </a:pPr>
            <a:r>
              <a:rPr lang="en-US" sz="4800">
                <a:latin typeface="Avenir Book" panose="02000503020000020003" pitchFamily="2" charset="0"/>
              </a:rPr>
              <a:t>706-202-8922 cell/text</a:t>
            </a:r>
          </a:p>
          <a:p>
            <a:pPr marL="0" indent="0" algn="ctr">
              <a:buNone/>
            </a:pPr>
            <a:endParaRPr lang="en-US" sz="6000">
              <a:latin typeface="Avenir Book" panose="02000503020000020003" pitchFamily="2" charset="0"/>
            </a:endParaRPr>
          </a:p>
        </p:txBody>
      </p:sp>
      <p:pic>
        <p:nvPicPr>
          <p:cNvPr id="4" name="Content Placeholder 4" descr="A blue and green text&#10;&#10;AI-generated content may be incorrect.">
            <a:extLst>
              <a:ext uri="{FF2B5EF4-FFF2-40B4-BE49-F238E27FC236}">
                <a16:creationId xmlns:a16="http://schemas.microsoft.com/office/drawing/2014/main" id="{6AA0FBE5-6AD4-E77A-7AC2-D90F27CDBC4F}"/>
              </a:ext>
            </a:extLst>
          </p:cNvPr>
          <p:cNvPicPr>
            <a:picLocks noGrp="1" noChangeAspect="1"/>
          </p:cNvPicPr>
          <p:nvPr>
            <p:ph idx="1"/>
          </p:nvPr>
        </p:nvPicPr>
        <p:blipFill>
          <a:blip r:embed="rId3"/>
          <a:stretch>
            <a:fillRect/>
          </a:stretch>
        </p:blipFill>
        <p:spPr>
          <a:xfrm>
            <a:off x="3476944" y="417879"/>
            <a:ext cx="6334846" cy="1066799"/>
          </a:xfrm>
          <a:prstGeom prst="rect">
            <a:avLst/>
          </a:prstGeom>
          <a:effectLst/>
        </p:spPr>
      </p:pic>
    </p:spTree>
    <p:extLst>
      <p:ext uri="{BB962C8B-B14F-4D97-AF65-F5344CB8AC3E}">
        <p14:creationId xmlns:p14="http://schemas.microsoft.com/office/powerpoint/2010/main" val="6662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483E7BA-B114-4C65-AD2C-DB8FB2C658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2E8B24A-E924-4EA4-951E-022F5DCF42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C10EB1CC-8FDC-4472-9750-CD4C172488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3A054A7-C0C2-4CBF-ACC4-EAD2ADD14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Content Placeholder 4" descr="A blue and green text&#10;&#10;AI-generated content may be incorrect.">
            <a:extLst>
              <a:ext uri="{FF2B5EF4-FFF2-40B4-BE49-F238E27FC236}">
                <a16:creationId xmlns:a16="http://schemas.microsoft.com/office/drawing/2014/main" id="{C4BD18A5-21DE-5DFF-1D26-D2ABEDD11483}"/>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16" name="Rectangle 15">
            <a:extLst>
              <a:ext uri="{FF2B5EF4-FFF2-40B4-BE49-F238E27FC236}">
                <a16:creationId xmlns:a16="http://schemas.microsoft.com/office/drawing/2014/main" id="{7EA2FCBD-319F-4A4F-9834-E50E3DD2A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864" y="4437063"/>
            <a:ext cx="11088686" cy="1881188"/>
          </a:xfrm>
          <a:prstGeom prst="rect">
            <a:avLst/>
          </a:prstGeom>
          <a:solidFill>
            <a:schemeClr val="bg1"/>
          </a:solidFill>
          <a:ln>
            <a:noFill/>
          </a:ln>
          <a:effectLst>
            <a:outerShdw blurRad="508000" dist="101600" dir="54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236FCE-FBB7-EDAA-B6E0-F6575D46051C}"/>
              </a:ext>
            </a:extLst>
          </p:cNvPr>
          <p:cNvSpPr>
            <a:spLocks noGrp="1"/>
          </p:cNvSpPr>
          <p:nvPr>
            <p:ph type="title"/>
          </p:nvPr>
        </p:nvSpPr>
        <p:spPr>
          <a:xfrm>
            <a:off x="550864" y="1565565"/>
            <a:ext cx="10548936" cy="5292435"/>
          </a:xfrm>
        </p:spPr>
        <p:txBody>
          <a:bodyPr vert="horz" wrap="square" lIns="91440" tIns="45720" rIns="91440" bIns="45720" rtlCol="0" anchor="t">
            <a:normAutofit/>
          </a:bodyPr>
          <a:lstStyle/>
          <a:p>
            <a:r>
              <a:rPr lang="en-US" sz="4000"/>
              <a:t>Understanding Ownership of Your Regional Council</a:t>
            </a:r>
            <a:br>
              <a:rPr lang="en-US" sz="4000"/>
            </a:br>
            <a:br>
              <a:rPr lang="en-US" sz="4000"/>
            </a:br>
            <a:r>
              <a:rPr lang="en-US" sz="4000"/>
              <a:t>a.	Your Local Governments</a:t>
            </a:r>
            <a:br>
              <a:rPr lang="en-US" sz="4000"/>
            </a:br>
            <a:r>
              <a:rPr lang="en-US" sz="4000"/>
              <a:t>b.	Your Board of Directors</a:t>
            </a:r>
            <a:br>
              <a:rPr lang="en-US" sz="4000"/>
            </a:br>
            <a:r>
              <a:rPr lang="en-US" sz="4000"/>
              <a:t>c.	Your Role as the Executive Director</a:t>
            </a:r>
            <a:br>
              <a:rPr lang="en-US" sz="4000"/>
            </a:br>
            <a:r>
              <a:rPr lang="en-US" sz="4000"/>
              <a:t>d.	The Staff</a:t>
            </a: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7747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D7D26E8-2781-A86C-CC28-9BC73E31B26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A39C5D-33DD-3965-17F3-E1C102691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16F6AC8-3C0B-43A6-0A14-E173A4EC1D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443E08DD-74E7-7AF8-D409-8E920A5F1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F063B4-5296-333F-EBAA-00E9E794E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Content Placeholder 4" descr="A blue and green text&#10;&#10;AI-generated content may be incorrect.">
            <a:extLst>
              <a:ext uri="{FF2B5EF4-FFF2-40B4-BE49-F238E27FC236}">
                <a16:creationId xmlns:a16="http://schemas.microsoft.com/office/drawing/2014/main" id="{2D1F8990-6066-977C-0450-F117AEF93158}"/>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16" name="Rectangle 15">
            <a:extLst>
              <a:ext uri="{FF2B5EF4-FFF2-40B4-BE49-F238E27FC236}">
                <a16:creationId xmlns:a16="http://schemas.microsoft.com/office/drawing/2014/main" id="{6EB06492-3161-0E44-6857-FB962B94D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864" y="4437063"/>
            <a:ext cx="11088686" cy="1881188"/>
          </a:xfrm>
          <a:prstGeom prst="rect">
            <a:avLst/>
          </a:prstGeom>
          <a:solidFill>
            <a:schemeClr val="bg1"/>
          </a:solidFill>
          <a:ln>
            <a:noFill/>
          </a:ln>
          <a:effectLst>
            <a:outerShdw blurRad="508000" dist="101600" dir="54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3C5D90-3D37-79D2-CCFB-D8C21D7F916D}"/>
              </a:ext>
            </a:extLst>
          </p:cNvPr>
          <p:cNvSpPr>
            <a:spLocks noGrp="1"/>
          </p:cNvSpPr>
          <p:nvPr>
            <p:ph type="title"/>
          </p:nvPr>
        </p:nvSpPr>
        <p:spPr>
          <a:xfrm>
            <a:off x="550864" y="1565565"/>
            <a:ext cx="11641136" cy="5401905"/>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Your Local Governments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They do not know that they own the Development District</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They think You and/or the staff do</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c.	</a:t>
            </a:r>
            <a:r>
              <a:rPr lang="en-US" sz="4000"/>
              <a:t>The only one at each local government that knows much 	about you sit on the Board of Directors or a committee of 	your Board</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288461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E38CC-F986-452B-E05B-C8D98F238534}"/>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9C7CE009-1F8D-0BE0-DCC0-9C0815020FF0}"/>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0B9C6A06-FE4D-956C-9A63-93CF72EA9D23}"/>
              </a:ext>
            </a:extLst>
          </p:cNvPr>
          <p:cNvSpPr>
            <a:spLocks noGrp="1"/>
          </p:cNvSpPr>
          <p:nvPr>
            <p:ph type="title"/>
          </p:nvPr>
        </p:nvSpPr>
        <p:spPr>
          <a:xfrm>
            <a:off x="550864" y="1565565"/>
            <a:ext cx="11310578" cy="5292435"/>
          </a:xfrm>
        </p:spPr>
        <p:txBody>
          <a:bodyPr vert="horz" wrap="square" lIns="91440" tIns="45720" rIns="91440" bIns="45720" rtlCol="0" anchor="t">
            <a:normAutofit fontScale="90000"/>
          </a:bodyPr>
          <a:lstStyle/>
          <a:p>
            <a:r>
              <a:rPr lang="en-US" sz="4000"/>
              <a:t>Your Board of Directors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Awareness of By-Laws, their responsibilities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a:t>
            </a:r>
            <a:r>
              <a:rPr lang="en-US" sz="4000"/>
              <a:t>They did not know for the most part that the regional 	council existed before they got elected and appointed, 	or, appointed to serve on the Board of Directors.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c.  	Th</a:t>
            </a:r>
            <a:r>
              <a:rPr lang="en-US" sz="4000"/>
              <a:t>ey come to Board Meetings, and many times do not 	communicate until the next meeting.</a:t>
            </a:r>
            <a:r>
              <a:rPr lang="en-US" sz="4000" kern="1200">
                <a:solidFill>
                  <a:schemeClr val="tx1"/>
                </a:solidFill>
                <a:latin typeface="+mj-lt"/>
                <a:ea typeface="+mj-ea"/>
                <a:cs typeface="+mj-cs"/>
              </a:rPr>
              <a:t>	</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93427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3345B-0BE1-91FA-15A9-21713F197690}"/>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7BBCD0D2-8ADF-5973-E06B-7B90AA1C0526}"/>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F5D57C07-ABCB-B2A0-4D0D-60069623A74B}"/>
              </a:ext>
            </a:extLst>
          </p:cNvPr>
          <p:cNvSpPr>
            <a:spLocks noGrp="1"/>
          </p:cNvSpPr>
          <p:nvPr>
            <p:ph type="title"/>
          </p:nvPr>
        </p:nvSpPr>
        <p:spPr>
          <a:xfrm>
            <a:off x="550863" y="1565564"/>
            <a:ext cx="10809864" cy="6109853"/>
          </a:xfrm>
        </p:spPr>
        <p:txBody>
          <a:bodyPr vert="horz" wrap="square" lIns="91440" tIns="45720" rIns="91440" bIns="45720" rtlCol="0" anchor="t">
            <a:normAutofit/>
          </a:bodyPr>
          <a:lstStyle/>
          <a:p>
            <a:r>
              <a:rPr lang="en-US" sz="4000" kern="1200">
                <a:solidFill>
                  <a:schemeClr val="tx1"/>
                </a:solidFill>
                <a:latin typeface="+mj-lt"/>
                <a:ea typeface="+mj-ea"/>
                <a:cs typeface="+mj-cs"/>
              </a:rPr>
              <a:t>Your Role as an Executive Director</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Chief Executive Officer</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You are responsible to your local governments 	and the Board of Directors, and to your 	contracting and funding entities.</a:t>
            </a: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684818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AEDEB-819F-2FA1-2261-65F9F334C156}"/>
              </a:ext>
            </a:extLst>
          </p:cNvPr>
          <p:cNvSpPr>
            <a:spLocks noGrp="1"/>
          </p:cNvSpPr>
          <p:nvPr>
            <p:ph type="title"/>
          </p:nvPr>
        </p:nvSpPr>
        <p:spPr/>
        <p:txBody>
          <a:bodyPr/>
          <a:lstStyle/>
          <a:p>
            <a:r>
              <a:rPr lang="en-US"/>
              <a:t>Your Role as Executive Director continued</a:t>
            </a:r>
          </a:p>
        </p:txBody>
      </p:sp>
      <p:sp>
        <p:nvSpPr>
          <p:cNvPr id="3" name="Content Placeholder 2">
            <a:extLst>
              <a:ext uri="{FF2B5EF4-FFF2-40B4-BE49-F238E27FC236}">
                <a16:creationId xmlns:a16="http://schemas.microsoft.com/office/drawing/2014/main" id="{1054588C-47CA-CC69-DAE0-6DFBF28C59C3}"/>
              </a:ext>
            </a:extLst>
          </p:cNvPr>
          <p:cNvSpPr>
            <a:spLocks noGrp="1"/>
          </p:cNvSpPr>
          <p:nvPr>
            <p:ph idx="1"/>
          </p:nvPr>
        </p:nvSpPr>
        <p:spPr>
          <a:xfrm>
            <a:off x="838199" y="1825624"/>
            <a:ext cx="10661074" cy="5032376"/>
          </a:xfrm>
        </p:spPr>
        <p:txBody>
          <a:bodyPr>
            <a:noAutofit/>
          </a:bodyPr>
          <a:lstStyle/>
          <a:p>
            <a:pPr marL="0" indent="0">
              <a:buNone/>
            </a:pPr>
            <a:br>
              <a:rPr lang="en-US" sz="3600" kern="1200">
                <a:solidFill>
                  <a:schemeClr val="tx1"/>
                </a:solidFill>
                <a:latin typeface="+mj-lt"/>
                <a:ea typeface="+mj-ea"/>
                <a:cs typeface="+mj-cs"/>
              </a:rPr>
            </a:br>
            <a:r>
              <a:rPr lang="en-US" sz="3600" kern="1200">
                <a:solidFill>
                  <a:schemeClr val="tx1"/>
                </a:solidFill>
                <a:latin typeface="+mj-lt"/>
                <a:ea typeface="+mj-ea"/>
                <a:cs typeface="+mj-cs"/>
              </a:rPr>
              <a:t>c.	You are responsible for the staff NOT your Board of 	Direc</a:t>
            </a:r>
            <a:r>
              <a:rPr lang="en-US" sz="3600"/>
              <a:t>tors.  They may be all direct reports, or they 	may be your responsibility through department 	heads or deputy director; all dependent on your 	operational structure.</a:t>
            </a:r>
          </a:p>
          <a:p>
            <a:pPr marL="0" indent="0">
              <a:buNone/>
            </a:pPr>
            <a:br>
              <a:rPr lang="en-US" sz="3600"/>
            </a:br>
            <a:r>
              <a:rPr lang="en-US" sz="3600"/>
              <a:t>d.	You’re  fiscally responsible. You need to know 	your financial operations backwards and 	forwards.</a:t>
            </a:r>
            <a:br>
              <a:rPr lang="en-US" sz="3600"/>
            </a:br>
            <a:endParaRPr lang="en-US" sz="3600"/>
          </a:p>
        </p:txBody>
      </p:sp>
    </p:spTree>
    <p:extLst>
      <p:ext uri="{BB962C8B-B14F-4D97-AF65-F5344CB8AC3E}">
        <p14:creationId xmlns:p14="http://schemas.microsoft.com/office/powerpoint/2010/main" val="372353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8BF96-7B04-DEDD-8CCF-51FD4B3974DE}"/>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74536E2E-847C-5879-8AA9-F64181EC1779}"/>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E34BA055-3443-324B-C5AB-403301D4A88A}"/>
              </a:ext>
            </a:extLst>
          </p:cNvPr>
          <p:cNvSpPr>
            <a:spLocks noGrp="1"/>
          </p:cNvSpPr>
          <p:nvPr>
            <p:ph type="title"/>
          </p:nvPr>
        </p:nvSpPr>
        <p:spPr>
          <a:xfrm>
            <a:off x="550863" y="1565565"/>
            <a:ext cx="10754445" cy="5292435"/>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Your Staff</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Need to understand that they report to you or their 	department head/deputy director.</a:t>
            </a:r>
            <a:br>
              <a:rPr lang="en-US" sz="4000"/>
            </a:br>
            <a:br>
              <a:rPr lang="en-US" sz="4000"/>
            </a:br>
            <a:r>
              <a:rPr lang="en-US" sz="4000"/>
              <a:t>b.	Need to understand that they have a line of 	communication on projects they are working on with 	the local government (s) and keep their supervisor 	advised.</a:t>
            </a:r>
            <a:br>
              <a:rPr lang="en-US" sz="4000"/>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2902792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3FC92-35B2-03CA-9A9B-D1296DEE04FB}"/>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8AEE4ADE-84FE-CB7C-6BCA-26E2AB3E0C70}"/>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AA99C6E8-ED0D-AD55-6E54-8967B0074E46}"/>
              </a:ext>
            </a:extLst>
          </p:cNvPr>
          <p:cNvSpPr>
            <a:spLocks noGrp="1"/>
          </p:cNvSpPr>
          <p:nvPr>
            <p:ph type="title"/>
          </p:nvPr>
        </p:nvSpPr>
        <p:spPr>
          <a:xfrm>
            <a:off x="550863" y="1565565"/>
            <a:ext cx="10754445" cy="5292435"/>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Communication</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a.	It is the key to RELEVANCE for you, your staff, and 	the regional council.</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b.	You must be in touch with your owners, the local 	governments that make up your region.  In my many 	years of observation, your interaction with the 	municipalities and counties/parishes is the most 	important part of your communication efforts.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3367356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C7E59B-4F91-BFA3-925A-2C424A4E0042}"/>
            </a:ext>
          </a:extLst>
        </p:cNvPr>
        <p:cNvGrpSpPr/>
        <p:nvPr/>
      </p:nvGrpSpPr>
      <p:grpSpPr>
        <a:xfrm>
          <a:off x="0" y="0"/>
          <a:ext cx="0" cy="0"/>
          <a:chOff x="0" y="0"/>
          <a:chExt cx="0" cy="0"/>
        </a:xfrm>
      </p:grpSpPr>
      <p:pic>
        <p:nvPicPr>
          <p:cNvPr id="5" name="Content Placeholder 4" descr="A blue and green text&#10;&#10;AI-generated content may be incorrect.">
            <a:extLst>
              <a:ext uri="{FF2B5EF4-FFF2-40B4-BE49-F238E27FC236}">
                <a16:creationId xmlns:a16="http://schemas.microsoft.com/office/drawing/2014/main" id="{830BB516-4429-BE9D-2958-F661919821D3}"/>
              </a:ext>
            </a:extLst>
          </p:cNvPr>
          <p:cNvPicPr>
            <a:picLocks noGrp="1" noChangeAspect="1"/>
          </p:cNvPicPr>
          <p:nvPr>
            <p:ph idx="1"/>
          </p:nvPr>
        </p:nvPicPr>
        <p:blipFill>
          <a:blip r:embed="rId2"/>
          <a:stretch>
            <a:fillRect/>
          </a:stretch>
        </p:blipFill>
        <p:spPr>
          <a:xfrm>
            <a:off x="550864" y="249383"/>
            <a:ext cx="6334846" cy="1066799"/>
          </a:xfrm>
          <a:prstGeom prst="rect">
            <a:avLst/>
          </a:prstGeom>
          <a:effectLst/>
        </p:spPr>
      </p:pic>
      <p:sp>
        <p:nvSpPr>
          <p:cNvPr id="2" name="Title 1">
            <a:extLst>
              <a:ext uri="{FF2B5EF4-FFF2-40B4-BE49-F238E27FC236}">
                <a16:creationId xmlns:a16="http://schemas.microsoft.com/office/drawing/2014/main" id="{F87ADA2A-000F-F0D0-2CD5-2BC2EC970B2C}"/>
              </a:ext>
            </a:extLst>
          </p:cNvPr>
          <p:cNvSpPr>
            <a:spLocks noGrp="1"/>
          </p:cNvSpPr>
          <p:nvPr>
            <p:ph type="title"/>
          </p:nvPr>
        </p:nvSpPr>
        <p:spPr>
          <a:xfrm>
            <a:off x="550863" y="1316183"/>
            <a:ext cx="10726737" cy="5638800"/>
          </a:xfrm>
        </p:spPr>
        <p:txBody>
          <a:bodyPr vert="horz" wrap="square" lIns="91440" tIns="45720" rIns="91440" bIns="45720" rtlCol="0" anchor="t">
            <a:normAutofit fontScale="90000"/>
          </a:bodyPr>
          <a:lstStyle/>
          <a:p>
            <a:r>
              <a:rPr lang="en-US" sz="4000" kern="1200">
                <a:solidFill>
                  <a:schemeClr val="tx1"/>
                </a:solidFill>
                <a:latin typeface="+mj-lt"/>
                <a:ea typeface="+mj-ea"/>
                <a:cs typeface="+mj-cs"/>
              </a:rPr>
              <a:t>Communication</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c.	Local governments more important that the 	council’s Board of Directors – Yes.</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r>
              <a:rPr lang="en-US" sz="4000" kern="1200">
                <a:solidFill>
                  <a:schemeClr val="tx1"/>
                </a:solidFill>
                <a:latin typeface="+mj-lt"/>
                <a:ea typeface="+mj-ea"/>
                <a:cs typeface="+mj-cs"/>
              </a:rPr>
              <a:t>d.	Communication with your Board of Directors. You 	must do that more than on Board Day…Regardless if 	you meet monthly or quarterly or whenever, you 	should be in constant communication whether that 	be a phone call, and email, a mailed paper update, 	etc.</a:t>
            </a:r>
            <a:br>
              <a:rPr lang="en-US" sz="4000" kern="1200">
                <a:solidFill>
                  <a:schemeClr val="tx1"/>
                </a:solidFill>
                <a:latin typeface="+mj-lt"/>
                <a:ea typeface="+mj-ea"/>
                <a:cs typeface="+mj-cs"/>
              </a:rPr>
            </a:br>
            <a:br>
              <a:rPr lang="en-US" sz="4000" kern="1200">
                <a:solidFill>
                  <a:schemeClr val="tx1"/>
                </a:solidFill>
                <a:latin typeface="+mj-lt"/>
                <a:ea typeface="+mj-ea"/>
                <a:cs typeface="+mj-cs"/>
              </a:rPr>
            </a:br>
            <a:br>
              <a:rPr lang="en-US" sz="4000" kern="1200">
                <a:solidFill>
                  <a:schemeClr val="tx1"/>
                </a:solidFill>
                <a:latin typeface="+mj-lt"/>
                <a:ea typeface="+mj-ea"/>
                <a:cs typeface="+mj-cs"/>
              </a:rPr>
            </a:br>
            <a:endParaRPr lang="en-US" sz="4000" kern="1200">
              <a:solidFill>
                <a:schemeClr val="tx1"/>
              </a:solidFill>
              <a:latin typeface="+mj-lt"/>
              <a:ea typeface="+mj-ea"/>
              <a:cs typeface="+mj-cs"/>
            </a:endParaRPr>
          </a:p>
        </p:txBody>
      </p:sp>
    </p:spTree>
    <p:extLst>
      <p:ext uri="{BB962C8B-B14F-4D97-AF65-F5344CB8AC3E}">
        <p14:creationId xmlns:p14="http://schemas.microsoft.com/office/powerpoint/2010/main" val="1245961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876ab5d-c363-4cb9-b177-8b68990486e8" xsi:nil="true"/>
    <lcf76f155ced4ddcb4097134ff3c332f xmlns="03dfb928-5554-4a87-8e9a-edea6c8e310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FFC962BD627F4EA76B28DDC6E46AD9" ma:contentTypeVersion="18" ma:contentTypeDescription="Create a new document." ma:contentTypeScope="" ma:versionID="1b3349cfe4e30f2f0ed150aa6a98c9e0">
  <xsd:schema xmlns:xsd="http://www.w3.org/2001/XMLSchema" xmlns:xs="http://www.w3.org/2001/XMLSchema" xmlns:p="http://schemas.microsoft.com/office/2006/metadata/properties" xmlns:ns2="03dfb928-5554-4a87-8e9a-edea6c8e3105" xmlns:ns3="d876ab5d-c363-4cb9-b177-8b68990486e8" targetNamespace="http://schemas.microsoft.com/office/2006/metadata/properties" ma:root="true" ma:fieldsID="ae046be87a6e9bc3ae4b93cf525dea45" ns2:_="" ns3:_="">
    <xsd:import namespace="03dfb928-5554-4a87-8e9a-edea6c8e3105"/>
    <xsd:import namespace="d876ab5d-c363-4cb9-b177-8b68990486e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dfb928-5554-4a87-8e9a-edea6c8e31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0b9d03e-f63d-43c7-9a43-349d0cf1a4df"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76ab5d-c363-4cb9-b177-8b68990486e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d38cad6-e624-4609-8f59-2c75c4e321dd}" ma:internalName="TaxCatchAll" ma:showField="CatchAllData" ma:web="d876ab5d-c363-4cb9-b177-8b68990486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3EBAF5-7C6E-4272-931A-B2666CD42FB7}">
  <ds:schemaRefs>
    <ds:schemaRef ds:uri="03dfb928-5554-4a87-8e9a-edea6c8e3105"/>
    <ds:schemaRef ds:uri="d876ab5d-c363-4cb9-b177-8b68990486e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B3B1276-C4D5-4A7A-B0A5-34306C22355F}">
  <ds:schemaRefs>
    <ds:schemaRef ds:uri="03dfb928-5554-4a87-8e9a-edea6c8e3105"/>
    <ds:schemaRef ds:uri="d876ab5d-c363-4cb9-b177-8b68990486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6E797B6-372C-48D9-AFE3-005041E1D5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989</Words>
  <Application>Microsoft Office PowerPoint</Application>
  <PresentationFormat>Widescreen</PresentationFormat>
  <Paragraphs>26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Aptos Display</vt:lpstr>
      <vt:lpstr>Arial</vt:lpstr>
      <vt:lpstr>Avenir Book</vt:lpstr>
      <vt:lpstr>Office Theme</vt:lpstr>
      <vt:lpstr>2025 NADO &amp; DDAA Washington Conference Enhancing Board Member Engagement with Local Development Districts</vt:lpstr>
      <vt:lpstr>Understanding Ownership of Your Regional Council  a. Your Local Governments b. Your Board of Directors c. Your Role as the Executive Director d. The Staff</vt:lpstr>
      <vt:lpstr>Your Local Governments  a. They do not know that they own the Development District  b. They think You and/or the staff do  c. The only one at each local government that knows much  about you sit on the Board of Directors or a committee of  your Board  </vt:lpstr>
      <vt:lpstr>Your Board of Directors  a. Awareness of By-Laws, their responsibilities  b. They did not know for the most part that the regional  council existed before they got elected and appointed,  or, appointed to serve on the Board of Directors.  c.   They come to Board Meetings, and many times do not  communicate until the next meeting.   </vt:lpstr>
      <vt:lpstr>Your Role as an Executive Director  a. Chief Executive Officer  b. You are responsible to your local governments  and the Board of Directors, and to your  contracting and funding entities. </vt:lpstr>
      <vt:lpstr>Your Role as Executive Director continued</vt:lpstr>
      <vt:lpstr>Your Staff  a. Need to understand that they report to you or their  department head/deputy director.  b. Need to understand that they have a line of  communication on projects they are working on with  the local government (s) and keep their supervisor  advised. </vt:lpstr>
      <vt:lpstr>Communication  a. It is the key to RELEVANCE for you, your staff, and  the regional council.  b. You must be in touch with your owners, the local  governments that make up your region.  In my many  years of observation, your interaction with the  municipalities and counties/parishes is the most  important part of your communication efforts.   </vt:lpstr>
      <vt:lpstr>Communication  c. Local governments more important that the  council’s Board of Directors – Yes.  d. Communication with your Board of Directors. You  must do that more than on Board Day…Regardless if  you meet monthly or quarterly or whenever, you  should be in constant communication whether that  be a phone call, and email, a mailed paper update,  etc.   </vt:lpstr>
      <vt:lpstr>Communication  e. An annual Board orientation should be held for ALL  members.  It is just as important to go through an  orientation with veteran members as it is new  members.  f. Set up a time or two each month at a minimum to get  out into the region and drop in on Board members  and local government leaders, elected and  appointed. </vt:lpstr>
      <vt:lpstr>Secondary Communication  g. Your region’s members of your state legislature and  staff as appropriate  h. Your U. S. House and Senate members and staff as  appropriate  i. Your Governor and staff </vt:lpstr>
      <vt:lpstr>Committee Management  a. Executive Committee  b.  Budget, Finance, and Contracts Committee  c. Programmatic Committees</vt:lpstr>
      <vt:lpstr>Committee Management  a.  Executive Committee – officers/plus  b.  Budget, Finance, and Contracts – Treasurer  Chair  c. Programmatic Committees – Chairs have seat  on Board </vt:lpstr>
      <vt:lpstr>Board Accountability/Fiduciary Responsibility  a. Responsible to the Local Governments to  manage  and execute the contracts, programs,  initiatives provided by the regional council  through local, state, and federal governments  and other partnering organizations through a  partnership with the council’s executive  director</vt:lpstr>
      <vt:lpstr>Board Accountability/Fiduciary Responsibility   b. The Board providing oversite to council’s  executive director to ensure the deliverables  are carried out on all budgetary agreements. </vt:lpstr>
      <vt:lpstr>Financial Management  a. Executive Director with Council Finance  Director in partnership with the Finance,  Budget, and Contracts Committee of the Board  of Directors.  b. Ensuring Contract review and compliance  c. Monthly financial reports checks and balances</vt:lpstr>
      <vt:lpstr>The Clear Roles of the Executive Director  a.  Chief Executive Officer of the regional  council.  b. Fiduciary responsibility to the Local Governments  by way of the Council Board of Directors  </vt:lpstr>
      <vt:lpstr>The Clear Roles of the Executive Director   c. Management responsibility of the professional staff  of the regional council.  d. Responsible for the day-to-day operations of the  regional  council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James Youngquist</dc:creator>
  <cp:lastModifiedBy>meetings@crec.net</cp:lastModifiedBy>
  <cp:revision>1</cp:revision>
  <dcterms:created xsi:type="dcterms:W3CDTF">2025-02-16T14:11:55Z</dcterms:created>
  <dcterms:modified xsi:type="dcterms:W3CDTF">2025-03-10T10:50:09Z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0x010100BFFFC962BD627F4EA76B28DDC6E46AD9</vt:lpwstr>
  </property>
  <property fmtid="{D5CDD505-2E9C-101B-9397-08002B2CF9AE}" pid="3" name="MediaServiceImageTags">
    <vt:lpwstr/>
  </property>
</Properties>
</file>